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CUwWHm3vncAU8u8tPJiMhIsGB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1b2ec0bb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c1b2ec0bb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c1b2ec0bb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23888da40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723888da40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723888da40_0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23888da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723888da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1b2ec0bb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c1b2ec0bb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stackoverflow.com/questions/18193253/what-exactly-is-an-n-gra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c1b2ec0bb9_0_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Deep Learning</a:t>
            </a:r>
            <a:endParaRPr/>
          </a:p>
        </p:txBody>
      </p:sp>
      <p:sp>
        <p:nvSpPr>
          <p:cNvPr id="90" name="Google Shape;90;gc1b2ec0bb9_0_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Recurrent 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Trip Alarm</a:t>
            </a:r>
            <a:endParaRPr/>
          </a:p>
        </p:txBody>
      </p:sp>
      <p:pic>
        <p:nvPicPr>
          <p:cNvPr id="155" name="Google Shape;155;p10"/>
          <p:cNvPicPr preferRelativeResize="0"/>
          <p:nvPr/>
        </p:nvPicPr>
        <p:blipFill rotWithShape="1">
          <a:blip r:embed="rId3">
            <a:alphaModFix/>
          </a:blip>
          <a:srcRect b="0" l="0" r="0" t="0"/>
          <a:stretch/>
        </p:blipFill>
        <p:spPr>
          <a:xfrm>
            <a:off x="779018" y="2289937"/>
            <a:ext cx="10633964" cy="1910373"/>
          </a:xfrm>
          <a:prstGeom prst="rect">
            <a:avLst/>
          </a:prstGeom>
          <a:noFill/>
          <a:ln>
            <a:noFill/>
          </a:ln>
        </p:spPr>
      </p:pic>
      <p:pic>
        <p:nvPicPr>
          <p:cNvPr id="156" name="Google Shape;156;p10"/>
          <p:cNvPicPr preferRelativeResize="0"/>
          <p:nvPr/>
        </p:nvPicPr>
        <p:blipFill rotWithShape="1">
          <a:blip r:embed="rId4">
            <a:alphaModFix/>
          </a:blip>
          <a:srcRect b="0" l="0" r="0" t="0"/>
          <a:stretch/>
        </p:blipFill>
        <p:spPr>
          <a:xfrm>
            <a:off x="838200" y="4630179"/>
            <a:ext cx="10096500" cy="1790700"/>
          </a:xfrm>
          <a:prstGeom prst="rect">
            <a:avLst/>
          </a:prstGeom>
          <a:noFill/>
          <a:ln>
            <a:noFill/>
          </a:ln>
        </p:spPr>
      </p:pic>
      <p:sp>
        <p:nvSpPr>
          <p:cNvPr id="157" name="Google Shape;157;p10"/>
          <p:cNvSpPr txBox="1"/>
          <p:nvPr/>
        </p:nvSpPr>
        <p:spPr>
          <a:xfrm>
            <a:off x="924910" y="1481959"/>
            <a:ext cx="101004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Process through a string of numbers and produce either a 0 or 1 for each number. Produce 0s until a -1 is encountered in the input stream. Once a -1 is encountered, switch the output to 1 and always stay at 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 Design</a:t>
            </a:r>
            <a:endParaRPr/>
          </a:p>
        </p:txBody>
      </p:sp>
      <p:pic>
        <p:nvPicPr>
          <p:cNvPr id="163" name="Google Shape;163;p11"/>
          <p:cNvPicPr preferRelativeResize="0"/>
          <p:nvPr/>
        </p:nvPicPr>
        <p:blipFill rotWithShape="1">
          <a:blip r:embed="rId3">
            <a:alphaModFix/>
          </a:blip>
          <a:srcRect b="0" l="0" r="0" t="0"/>
          <a:stretch/>
        </p:blipFill>
        <p:spPr>
          <a:xfrm>
            <a:off x="495300" y="2412561"/>
            <a:ext cx="10858500" cy="3987800"/>
          </a:xfrm>
          <a:prstGeom prst="rect">
            <a:avLst/>
          </a:prstGeom>
          <a:noFill/>
          <a:ln>
            <a:noFill/>
          </a:ln>
        </p:spPr>
      </p:pic>
      <p:sp>
        <p:nvSpPr>
          <p:cNvPr id="164" name="Google Shape;164;p11"/>
          <p:cNvSpPr txBox="1"/>
          <p:nvPr/>
        </p:nvSpPr>
        <p:spPr>
          <a:xfrm>
            <a:off x="495300" y="1682292"/>
            <a:ext cx="89968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Inputs: (Batch_size, 20,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Output</a:t>
            </a:r>
            <a:endParaRPr/>
          </a:p>
        </p:txBody>
      </p:sp>
      <p:pic>
        <p:nvPicPr>
          <p:cNvPr id="170" name="Google Shape;170;p12"/>
          <p:cNvPicPr preferRelativeResize="0"/>
          <p:nvPr/>
        </p:nvPicPr>
        <p:blipFill rotWithShape="1">
          <a:blip r:embed="rId3">
            <a:alphaModFix/>
          </a:blip>
          <a:srcRect b="0" l="0" r="0" t="0"/>
          <a:stretch/>
        </p:blipFill>
        <p:spPr>
          <a:xfrm>
            <a:off x="1201775" y="2108088"/>
            <a:ext cx="9267825"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Something Challenging: Language Modelling</a:t>
            </a:r>
            <a:endParaRPr/>
          </a:p>
        </p:txBody>
      </p:sp>
      <p:sp>
        <p:nvSpPr>
          <p:cNvPr id="176" name="Google Shape;17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what is the next word?</a:t>
            </a:r>
            <a:endParaRPr/>
          </a:p>
          <a:p>
            <a:pPr indent="-228600" lvl="1" marL="685800" rtl="0" algn="l">
              <a:lnSpc>
                <a:spcPct val="90000"/>
              </a:lnSpc>
              <a:spcBef>
                <a:spcPts val="500"/>
              </a:spcBef>
              <a:spcAft>
                <a:spcPts val="0"/>
              </a:spcAft>
              <a:buClr>
                <a:schemeClr val="dk1"/>
              </a:buClr>
              <a:buSzPts val="2400"/>
              <a:buChar char="•"/>
            </a:pPr>
            <a:r>
              <a:rPr i="1" lang="en-US"/>
              <a:t>He sat with the ring in his pocket, perspiring, anxious, waiting for the perfect moment that would never come. Finally he slid his hand from his pocket, and asked Marie if she would…. </a:t>
            </a:r>
            <a:endParaRPr i="1"/>
          </a:p>
          <a:p>
            <a:pPr indent="0" lvl="0" marL="0" rtl="0" algn="l">
              <a:lnSpc>
                <a:spcPct val="90000"/>
              </a:lnSpc>
              <a:spcBef>
                <a:spcPts val="500"/>
              </a:spcBef>
              <a:spcAft>
                <a:spcPts val="0"/>
              </a:spcAft>
              <a:buNone/>
            </a:pPr>
            <a:r>
              <a:rPr i="1" lang="en-US">
                <a:solidFill>
                  <a:srgbClr val="FF0000"/>
                </a:solidFill>
              </a:rPr>
              <a:t>2021 - Note that we did not cover this in week 8 due to technical reasons. This will be covered in the first week after easter when we return to RNNs and specifically the LSTM </a:t>
            </a:r>
            <a:endParaRPr i="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674185" y="1690688"/>
            <a:ext cx="2387600" cy="3416300"/>
          </a:xfrm>
          <a:prstGeom prst="rect">
            <a:avLst/>
          </a:prstGeom>
          <a:noFill/>
          <a:ln>
            <a:noFill/>
          </a:ln>
        </p:spPr>
      </p:pic>
      <p:pic>
        <p:nvPicPr>
          <p:cNvPr id="182" name="Google Shape;182;p14"/>
          <p:cNvPicPr preferRelativeResize="0"/>
          <p:nvPr/>
        </p:nvPicPr>
        <p:blipFill rotWithShape="1">
          <a:blip r:embed="rId4">
            <a:alphaModFix/>
          </a:blip>
          <a:srcRect b="0" l="0" r="0" t="0"/>
          <a:stretch/>
        </p:blipFill>
        <p:spPr>
          <a:xfrm rot="1144166">
            <a:off x="1513492" y="2507645"/>
            <a:ext cx="2910813" cy="1728295"/>
          </a:xfrm>
          <a:prstGeom prst="rect">
            <a:avLst/>
          </a:prstGeom>
          <a:noFill/>
          <a:ln>
            <a:noFill/>
          </a:ln>
        </p:spPr>
      </p:pic>
      <p:sp>
        <p:nvSpPr>
          <p:cNvPr id="183" name="Google Shape;18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Language Modelling</a:t>
            </a:r>
            <a:endParaRPr/>
          </a:p>
        </p:txBody>
      </p:sp>
      <p:pic>
        <p:nvPicPr>
          <p:cNvPr id="184" name="Google Shape;184;p14"/>
          <p:cNvPicPr preferRelativeResize="0"/>
          <p:nvPr/>
        </p:nvPicPr>
        <p:blipFill rotWithShape="1">
          <a:blip r:embed="rId5">
            <a:alphaModFix/>
          </a:blip>
          <a:srcRect b="0" l="0" r="0" t="0"/>
          <a:stretch/>
        </p:blipFill>
        <p:spPr>
          <a:xfrm rot="-527197">
            <a:off x="477848" y="2904180"/>
            <a:ext cx="3827853" cy="1645256"/>
          </a:xfrm>
          <a:prstGeom prst="rect">
            <a:avLst/>
          </a:prstGeom>
          <a:noFill/>
          <a:ln>
            <a:noFill/>
          </a:ln>
        </p:spPr>
      </p:pic>
      <p:sp>
        <p:nvSpPr>
          <p:cNvPr id="185" name="Google Shape;185;p14"/>
          <p:cNvSpPr txBox="1"/>
          <p:nvPr/>
        </p:nvSpPr>
        <p:spPr>
          <a:xfrm>
            <a:off x="674185" y="5507421"/>
            <a:ext cx="453894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Corpus of Input Text</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4887310" y="2079565"/>
            <a:ext cx="1566042" cy="409903"/>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4"/>
          <p:cNvSpPr/>
          <p:nvPr/>
        </p:nvSpPr>
        <p:spPr>
          <a:xfrm>
            <a:off x="7020910" y="1690688"/>
            <a:ext cx="3247697" cy="129425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(Tables of Stats or Something Else)</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rot="5400000">
            <a:off x="7782910" y="3514671"/>
            <a:ext cx="1933903" cy="1250732"/>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4"/>
          <p:cNvSpPr txBox="1"/>
          <p:nvPr/>
        </p:nvSpPr>
        <p:spPr>
          <a:xfrm>
            <a:off x="6632028" y="5507421"/>
            <a:ext cx="4721772"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Statistics on likelihood of sentences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Automatic Generation of New Content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Statistical Language Modelling</a:t>
            </a:r>
            <a:endParaRPr/>
          </a:p>
        </p:txBody>
      </p:sp>
      <p:sp>
        <p:nvSpPr>
          <p:cNvPr id="195" name="Google Shape;19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Analyse a training text corpus</a:t>
            </a:r>
            <a:endParaRPr/>
          </a:p>
          <a:p>
            <a:pPr indent="-228600" lvl="0" marL="228600" rtl="0" algn="l">
              <a:lnSpc>
                <a:spcPct val="90000"/>
              </a:lnSpc>
              <a:spcBef>
                <a:spcPts val="1000"/>
              </a:spcBef>
              <a:spcAft>
                <a:spcPts val="0"/>
              </a:spcAft>
              <a:buClr>
                <a:schemeClr val="dk1"/>
              </a:buClr>
              <a:buSzPts val="2800"/>
              <a:buChar char="•"/>
            </a:pPr>
            <a:r>
              <a:rPr lang="en-US"/>
              <a:t>Count how many words, pairs of words, triples of words etc are seen in the corpus</a:t>
            </a:r>
            <a:endParaRPr/>
          </a:p>
          <a:p>
            <a:pPr indent="-228600" lvl="0" marL="228600" rtl="0" algn="l">
              <a:lnSpc>
                <a:spcPct val="90000"/>
              </a:lnSpc>
              <a:spcBef>
                <a:spcPts val="1000"/>
              </a:spcBef>
              <a:spcAft>
                <a:spcPts val="0"/>
              </a:spcAft>
              <a:buClr>
                <a:schemeClr val="dk1"/>
              </a:buClr>
              <a:buSzPts val="2800"/>
              <a:buChar char="•"/>
            </a:pPr>
            <a:r>
              <a:rPr lang="en-US"/>
              <a:t>Build a model that predicts the most likely word given a sequence of words to date based on the maximum probabilities or likelihoods </a:t>
            </a:r>
            <a:endParaRPr/>
          </a:p>
          <a:p>
            <a:pPr indent="-165100" lvl="0" marL="228600" rtl="0" algn="l">
              <a:lnSpc>
                <a:spcPct val="90000"/>
              </a:lnSpc>
              <a:spcBef>
                <a:spcPts val="1000"/>
              </a:spcBef>
              <a:spcAft>
                <a:spcPts val="0"/>
              </a:spcAft>
              <a:buSzPts val="1800"/>
              <a:buChar char="•"/>
            </a:pPr>
            <a:r>
              <a:rPr lang="en-US"/>
              <a:t>Works well for small corpora</a:t>
            </a:r>
            <a:endParaRPr/>
          </a:p>
          <a:p>
            <a:pPr indent="-165100" lvl="0" marL="228600" rtl="0" algn="l">
              <a:lnSpc>
                <a:spcPct val="90000"/>
              </a:lnSpc>
              <a:spcBef>
                <a:spcPts val="1000"/>
              </a:spcBef>
              <a:spcAft>
                <a:spcPts val="0"/>
              </a:spcAft>
              <a:buSzPts val="1800"/>
              <a:buChar char="•"/>
            </a:pPr>
            <a:r>
              <a:rPr lang="en-US"/>
              <a:t>How it works in detail is beyond our scope, but worth looking at usage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N-Grams</a:t>
            </a:r>
            <a:endParaRPr/>
          </a:p>
        </p:txBody>
      </p:sp>
      <p:pic>
        <p:nvPicPr>
          <p:cNvPr id="201" name="Google Shape;201;p16"/>
          <p:cNvPicPr preferRelativeResize="0"/>
          <p:nvPr/>
        </p:nvPicPr>
        <p:blipFill rotWithShape="1">
          <a:blip r:embed="rId3">
            <a:alphaModFix/>
          </a:blip>
          <a:srcRect b="0" l="0" r="0" t="0"/>
          <a:stretch/>
        </p:blipFill>
        <p:spPr>
          <a:xfrm>
            <a:off x="1367439" y="2211990"/>
            <a:ext cx="8826500" cy="3632200"/>
          </a:xfrm>
          <a:prstGeom prst="rect">
            <a:avLst/>
          </a:prstGeom>
          <a:noFill/>
          <a:ln>
            <a:noFill/>
          </a:ln>
        </p:spPr>
      </p:pic>
      <p:sp>
        <p:nvSpPr>
          <p:cNvPr id="202" name="Google Shape;202;p16"/>
          <p:cNvSpPr/>
          <p:nvPr/>
        </p:nvSpPr>
        <p:spPr>
          <a:xfrm>
            <a:off x="1734207" y="6042326"/>
            <a:ext cx="86079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https://stackoverflow.com/questions/18193253/what-exactly-is-an-n-gram</a:t>
            </a:r>
            <a:endParaRPr b="0" i="0" sz="1800" u="none" cap="none" strike="noStrike">
              <a:solidFill>
                <a:schemeClr val="dk1"/>
              </a:solidFill>
              <a:latin typeface="Calibri"/>
              <a:ea typeface="Calibri"/>
              <a:cs typeface="Calibri"/>
              <a:sym typeface="Calibri"/>
            </a:endParaRPr>
          </a:p>
        </p:txBody>
      </p:sp>
      <p:sp>
        <p:nvSpPr>
          <p:cNvPr id="203" name="Google Shape;203;p16"/>
          <p:cNvSpPr txBox="1"/>
          <p:nvPr/>
        </p:nvSpPr>
        <p:spPr>
          <a:xfrm>
            <a:off x="1208690" y="1534510"/>
            <a:ext cx="94908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Chunkings of sentences that are of a certain length (N)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723888da40_0_19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Language Modelling Metric: Perplexity</a:t>
            </a:r>
            <a:endParaRPr/>
          </a:p>
        </p:txBody>
      </p:sp>
      <p:pic>
        <p:nvPicPr>
          <p:cNvPr id="210" name="Google Shape;210;g723888da40_0_198"/>
          <p:cNvPicPr preferRelativeResize="0"/>
          <p:nvPr/>
        </p:nvPicPr>
        <p:blipFill rotWithShape="1">
          <a:blip r:embed="rId3">
            <a:alphaModFix/>
          </a:blip>
          <a:srcRect b="0" l="0" r="0" t="0"/>
          <a:stretch/>
        </p:blipFill>
        <p:spPr>
          <a:xfrm>
            <a:off x="417375" y="4747550"/>
            <a:ext cx="4248150" cy="962025"/>
          </a:xfrm>
          <a:prstGeom prst="rect">
            <a:avLst/>
          </a:prstGeom>
          <a:noFill/>
          <a:ln>
            <a:noFill/>
          </a:ln>
        </p:spPr>
      </p:pic>
      <p:sp>
        <p:nvSpPr>
          <p:cNvPr id="211" name="Google Shape;211;g723888da40_0_198"/>
          <p:cNvSpPr txBox="1"/>
          <p:nvPr>
            <p:ph idx="1" type="body"/>
          </p:nvPr>
        </p:nvSpPr>
        <p:spPr>
          <a:xfrm>
            <a:off x="838200" y="1825625"/>
            <a:ext cx="10515600" cy="22347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1000"/>
              </a:spcBef>
              <a:spcAft>
                <a:spcPts val="0"/>
              </a:spcAft>
              <a:buSzPts val="1800"/>
              <a:buChar char="•"/>
            </a:pPr>
            <a:r>
              <a:rPr lang="en-US"/>
              <a:t>A measure of how surprised our model is by our test input data</a:t>
            </a:r>
            <a:endParaRPr/>
          </a:p>
          <a:p>
            <a:pPr indent="-228600" lvl="1" marL="685800" rtl="0" algn="l">
              <a:lnSpc>
                <a:spcPct val="90000"/>
              </a:lnSpc>
              <a:spcBef>
                <a:spcPts val="1000"/>
              </a:spcBef>
              <a:spcAft>
                <a:spcPts val="0"/>
              </a:spcAft>
              <a:buSzPts val="1800"/>
              <a:buChar char="•"/>
            </a:pPr>
            <a:r>
              <a:rPr lang="en-US"/>
              <a:t>A normalised inverse of probability</a:t>
            </a:r>
            <a:endParaRPr/>
          </a:p>
          <a:p>
            <a:pPr indent="-228600" lvl="0" marL="228600" rtl="0" algn="l">
              <a:lnSpc>
                <a:spcPct val="90000"/>
              </a:lnSpc>
              <a:spcBef>
                <a:spcPts val="1000"/>
              </a:spcBef>
              <a:spcAft>
                <a:spcPts val="0"/>
              </a:spcAft>
              <a:buSzPts val="1800"/>
              <a:buChar char="•"/>
            </a:pPr>
            <a:r>
              <a:rPr lang="en-US"/>
              <a:t>Also related to Cross Entropy</a:t>
            </a:r>
            <a:endParaRPr/>
          </a:p>
          <a:p>
            <a:pPr indent="-228600" lvl="1" marL="685800" rtl="0" algn="l">
              <a:lnSpc>
                <a:spcPct val="90000"/>
              </a:lnSpc>
              <a:spcBef>
                <a:spcPts val="1000"/>
              </a:spcBef>
              <a:spcAft>
                <a:spcPts val="0"/>
              </a:spcAft>
              <a:buSzPts val="1800"/>
              <a:buChar char="•"/>
            </a:pPr>
            <a:r>
              <a:rPr lang="en-US"/>
              <a:t>Allows us to calculate Perplexity even without explicit Probability model</a:t>
            </a:r>
            <a:endParaRPr/>
          </a:p>
        </p:txBody>
      </p:sp>
      <p:pic>
        <p:nvPicPr>
          <p:cNvPr id="212" name="Google Shape;212;g723888da40_0_198"/>
          <p:cNvPicPr preferRelativeResize="0"/>
          <p:nvPr/>
        </p:nvPicPr>
        <p:blipFill rotWithShape="1">
          <a:blip r:embed="rId4">
            <a:alphaModFix/>
          </a:blip>
          <a:srcRect b="0" l="0" r="0" t="0"/>
          <a:stretch/>
        </p:blipFill>
        <p:spPr>
          <a:xfrm>
            <a:off x="7351250" y="4952338"/>
            <a:ext cx="2266950" cy="552450"/>
          </a:xfrm>
          <a:prstGeom prst="rect">
            <a:avLst/>
          </a:prstGeom>
          <a:noFill/>
          <a:ln>
            <a:noFill/>
          </a:ln>
        </p:spPr>
      </p:pic>
      <p:sp>
        <p:nvSpPr>
          <p:cNvPr id="213" name="Google Shape;213;g723888da40_0_198"/>
          <p:cNvSpPr txBox="1"/>
          <p:nvPr/>
        </p:nvSpPr>
        <p:spPr>
          <a:xfrm>
            <a:off x="6593200" y="5872925"/>
            <a:ext cx="47607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where H(W) is the cross entropy result for test data</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Naïve View of a Neural Language Model</a:t>
            </a:r>
            <a:endParaRPr/>
          </a:p>
        </p:txBody>
      </p:sp>
      <p:pic>
        <p:nvPicPr>
          <p:cNvPr id="219" name="Google Shape;219;p18"/>
          <p:cNvPicPr preferRelativeResize="0"/>
          <p:nvPr/>
        </p:nvPicPr>
        <p:blipFill rotWithShape="1">
          <a:blip r:embed="rId3">
            <a:alphaModFix/>
          </a:blip>
          <a:srcRect b="0" l="0" r="0" t="0"/>
          <a:stretch/>
        </p:blipFill>
        <p:spPr>
          <a:xfrm>
            <a:off x="557156" y="1623067"/>
            <a:ext cx="3822933" cy="4792021"/>
          </a:xfrm>
          <a:prstGeom prst="rect">
            <a:avLst/>
          </a:prstGeom>
          <a:noFill/>
          <a:ln>
            <a:noFill/>
          </a:ln>
        </p:spPr>
      </p:pic>
      <p:sp>
        <p:nvSpPr>
          <p:cNvPr id="220" name="Google Shape;220;p18"/>
          <p:cNvSpPr txBox="1"/>
          <p:nvPr/>
        </p:nvSpPr>
        <p:spPr>
          <a:xfrm>
            <a:off x="5046133" y="2325511"/>
            <a:ext cx="694266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Our goal: predict the most likely next word!</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723888da40_0_0"/>
          <p:cNvSpPr txBox="1"/>
          <p:nvPr>
            <p:ph type="title"/>
          </p:nvPr>
        </p:nvSpPr>
        <p:spPr>
          <a:xfrm>
            <a:off x="203201" y="365125"/>
            <a:ext cx="11537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Recurrent Neural Network for Language Modelling </a:t>
            </a:r>
            <a:endParaRPr/>
          </a:p>
        </p:txBody>
      </p:sp>
      <p:pic>
        <p:nvPicPr>
          <p:cNvPr id="226" name="Google Shape;226;g723888da40_0_0"/>
          <p:cNvPicPr preferRelativeResize="0"/>
          <p:nvPr/>
        </p:nvPicPr>
        <p:blipFill rotWithShape="1">
          <a:blip r:embed="rId3">
            <a:alphaModFix/>
          </a:blip>
          <a:srcRect b="0" l="0" r="0" t="0"/>
          <a:stretch/>
        </p:blipFill>
        <p:spPr>
          <a:xfrm>
            <a:off x="843845" y="2280355"/>
            <a:ext cx="9804400"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 Series &amp; Sequential Data </a:t>
            </a:r>
            <a:endParaRPr/>
          </a:p>
        </p:txBody>
      </p:sp>
      <p:pic>
        <p:nvPicPr>
          <p:cNvPr id="97" name="Google Shape;97;p2"/>
          <p:cNvPicPr preferRelativeResize="0"/>
          <p:nvPr/>
        </p:nvPicPr>
        <p:blipFill rotWithShape="1">
          <a:blip r:embed="rId3">
            <a:alphaModFix/>
          </a:blip>
          <a:srcRect b="0" l="0" r="0" t="0"/>
          <a:stretch/>
        </p:blipFill>
        <p:spPr>
          <a:xfrm>
            <a:off x="6269566" y="1207910"/>
            <a:ext cx="5648193" cy="3765462"/>
          </a:xfrm>
          <a:prstGeom prst="rect">
            <a:avLst/>
          </a:prstGeom>
          <a:noFill/>
          <a:ln>
            <a:noFill/>
          </a:ln>
        </p:spPr>
      </p:pic>
      <p:sp>
        <p:nvSpPr>
          <p:cNvPr id="98" name="Google Shape;98;p2"/>
          <p:cNvSpPr txBox="1"/>
          <p:nvPr/>
        </p:nvSpPr>
        <p:spPr>
          <a:xfrm>
            <a:off x="7289800" y="4973372"/>
            <a:ext cx="4064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Real valued time-series data</a:t>
            </a:r>
            <a:endParaRPr b="0" i="0" sz="1400" u="none" cap="none" strike="noStrike">
              <a:solidFill>
                <a:srgbClr val="000000"/>
              </a:solidFill>
              <a:latin typeface="Arial"/>
              <a:ea typeface="Arial"/>
              <a:cs typeface="Arial"/>
              <a:sym typeface="Arial"/>
            </a:endParaRPr>
          </a:p>
        </p:txBody>
      </p:sp>
      <p:pic>
        <p:nvPicPr>
          <p:cNvPr id="99" name="Google Shape;99;p2"/>
          <p:cNvPicPr preferRelativeResize="0"/>
          <p:nvPr/>
        </p:nvPicPr>
        <p:blipFill rotWithShape="1">
          <a:blip r:embed="rId4">
            <a:alphaModFix/>
          </a:blip>
          <a:srcRect b="0" l="0" r="0" t="0"/>
          <a:stretch/>
        </p:blipFill>
        <p:spPr>
          <a:xfrm>
            <a:off x="429608" y="3205471"/>
            <a:ext cx="5546448" cy="2691517"/>
          </a:xfrm>
          <a:prstGeom prst="rect">
            <a:avLst/>
          </a:prstGeom>
          <a:noFill/>
          <a:ln>
            <a:noFill/>
          </a:ln>
        </p:spPr>
      </p:pic>
      <p:sp>
        <p:nvSpPr>
          <p:cNvPr id="100" name="Google Shape;100;p2"/>
          <p:cNvSpPr txBox="1"/>
          <p:nvPr/>
        </p:nvSpPr>
        <p:spPr>
          <a:xfrm>
            <a:off x="1549400" y="5896988"/>
            <a:ext cx="4064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Sequential Categorial Data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c1b2ec0bb9_0_7"/>
          <p:cNvSpPr txBox="1"/>
          <p:nvPr>
            <p:ph type="title"/>
          </p:nvPr>
        </p:nvSpPr>
        <p:spPr>
          <a:xfrm>
            <a:off x="203201" y="365125"/>
            <a:ext cx="11537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Let’s make it easier - character based!</a:t>
            </a:r>
            <a:endParaRPr/>
          </a:p>
        </p:txBody>
      </p:sp>
      <p:pic>
        <p:nvPicPr>
          <p:cNvPr id="232" name="Google Shape;232;gc1b2ec0bb9_0_7"/>
          <p:cNvPicPr preferRelativeResize="0"/>
          <p:nvPr/>
        </p:nvPicPr>
        <p:blipFill rotWithShape="1">
          <a:blip r:embed="rId3">
            <a:alphaModFix/>
          </a:blip>
          <a:srcRect b="10007" l="0" r="0" t="0"/>
          <a:stretch/>
        </p:blipFill>
        <p:spPr>
          <a:xfrm>
            <a:off x="843850" y="2280351"/>
            <a:ext cx="9804400" cy="288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Look at code… </a:t>
            </a:r>
            <a:endParaRPr/>
          </a:p>
        </p:txBody>
      </p:sp>
      <p:sp>
        <p:nvSpPr>
          <p:cNvPr id="238" name="Google Shape;23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Language Modelling as a Sequential Task</a:t>
            </a:r>
            <a:endParaRPr/>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Mary …. </a:t>
            </a:r>
            <a:endParaRPr/>
          </a:p>
          <a:p>
            <a:pPr indent="-228600" lvl="0" marL="228600" rtl="0" algn="l">
              <a:lnSpc>
                <a:spcPct val="90000"/>
              </a:lnSpc>
              <a:spcBef>
                <a:spcPts val="1000"/>
              </a:spcBef>
              <a:spcAft>
                <a:spcPts val="0"/>
              </a:spcAft>
              <a:buClr>
                <a:schemeClr val="dk1"/>
              </a:buClr>
              <a:buSzPts val="2800"/>
              <a:buChar char="•"/>
            </a:pPr>
            <a:r>
              <a:rPr lang="en-US"/>
              <a:t>Mary had … </a:t>
            </a:r>
            <a:endParaRPr/>
          </a:p>
          <a:p>
            <a:pPr indent="-228600" lvl="0" marL="228600" rtl="0" algn="l">
              <a:lnSpc>
                <a:spcPct val="90000"/>
              </a:lnSpc>
              <a:spcBef>
                <a:spcPts val="1000"/>
              </a:spcBef>
              <a:spcAft>
                <a:spcPts val="0"/>
              </a:spcAft>
              <a:buClr>
                <a:schemeClr val="dk1"/>
              </a:buClr>
              <a:buSzPts val="2800"/>
              <a:buChar char="•"/>
            </a:pPr>
            <a:r>
              <a:rPr lang="en-US"/>
              <a:t>Mary had a little …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She went to the shops!</a:t>
            </a:r>
            <a:endParaRPr/>
          </a:p>
          <a:p>
            <a:pPr indent="-228600" lvl="0" marL="228600" rtl="0" algn="l">
              <a:lnSpc>
                <a:spcPct val="90000"/>
              </a:lnSpc>
              <a:spcBef>
                <a:spcPts val="1000"/>
              </a:spcBef>
              <a:spcAft>
                <a:spcPts val="0"/>
              </a:spcAft>
              <a:buClr>
                <a:schemeClr val="dk1"/>
              </a:buClr>
              <a:buSzPts val="2800"/>
              <a:buChar char="•"/>
            </a:pPr>
            <a:r>
              <a:rPr lang="en-US"/>
              <a:t>She went two the shops!</a:t>
            </a:r>
            <a:endParaRPr/>
          </a:p>
        </p:txBody>
      </p:sp>
      <p:sp>
        <p:nvSpPr>
          <p:cNvPr id="107" name="Google Shape;107;p3"/>
          <p:cNvSpPr txBox="1"/>
          <p:nvPr/>
        </p:nvSpPr>
        <p:spPr>
          <a:xfrm>
            <a:off x="5077178" y="2717447"/>
            <a:ext cx="6773333"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Language Modelling – building a model of a language that describes the statistical properties of the language such that we can for example: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accent1"/>
              </a:buClr>
              <a:buSzPts val="1800"/>
              <a:buFont typeface="Calibri"/>
              <a:buAutoNum type="arabicPeriod"/>
            </a:pPr>
            <a:r>
              <a:rPr b="1" i="0" lang="en-US" sz="1800" u="none" cap="none" strike="noStrike">
                <a:solidFill>
                  <a:schemeClr val="accent1"/>
                </a:solidFill>
                <a:latin typeface="Calibri"/>
                <a:ea typeface="Calibri"/>
                <a:cs typeface="Calibri"/>
                <a:sym typeface="Calibri"/>
              </a:rPr>
              <a:t>Predict the next word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accent1"/>
              </a:buClr>
              <a:buSzPts val="1800"/>
              <a:buFont typeface="Calibri"/>
              <a:buAutoNum type="arabicPeriod"/>
            </a:pPr>
            <a:r>
              <a:rPr b="1" i="0" lang="en-US" sz="1800" u="none" cap="none" strike="noStrike">
                <a:solidFill>
                  <a:schemeClr val="accent1"/>
                </a:solidFill>
                <a:latin typeface="Calibri"/>
                <a:ea typeface="Calibri"/>
                <a:cs typeface="Calibri"/>
                <a:sym typeface="Calibri"/>
              </a:rPr>
              <a:t>Decide how probable one sentence rather than another </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Both Neural and non-neural solutions are available</a:t>
            </a:r>
            <a:endParaRPr b="0" i="0" sz="1400" u="none" cap="none" strike="noStrike">
              <a:solidFill>
                <a:srgbClr val="000000"/>
              </a:solidFill>
              <a:latin typeface="Arial"/>
              <a:ea typeface="Arial"/>
              <a:cs typeface="Arial"/>
              <a:sym typeface="Arial"/>
            </a:endParaRPr>
          </a:p>
        </p:txBody>
      </p:sp>
      <p:cxnSp>
        <p:nvCxnSpPr>
          <p:cNvPr id="108" name="Google Shape;108;p3"/>
          <p:cNvCxnSpPr/>
          <p:nvPr/>
        </p:nvCxnSpPr>
        <p:spPr>
          <a:xfrm rot="10800000">
            <a:off x="3522133" y="2619022"/>
            <a:ext cx="1433689" cy="1072445"/>
          </a:xfrm>
          <a:prstGeom prst="straightConnector1">
            <a:avLst/>
          </a:prstGeom>
          <a:noFill/>
          <a:ln cap="flat" cmpd="sng" w="9525">
            <a:solidFill>
              <a:schemeClr val="accent2"/>
            </a:solidFill>
            <a:prstDash val="solid"/>
            <a:miter lim="800000"/>
            <a:headEnd len="sm" w="sm" type="none"/>
            <a:tailEnd len="med" w="med" type="triangle"/>
          </a:ln>
        </p:spPr>
      </p:cxnSp>
      <p:cxnSp>
        <p:nvCxnSpPr>
          <p:cNvPr id="109" name="Google Shape;109;p3"/>
          <p:cNvCxnSpPr/>
          <p:nvPr/>
        </p:nvCxnSpPr>
        <p:spPr>
          <a:xfrm flipH="1">
            <a:off x="4639733" y="4194775"/>
            <a:ext cx="564445" cy="478825"/>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Basic Recurrent Neural Network</a:t>
            </a:r>
            <a:endParaRPr/>
          </a:p>
        </p:txBody>
      </p:sp>
      <p:pic>
        <p:nvPicPr>
          <p:cNvPr id="115" name="Google Shape;115;p4"/>
          <p:cNvPicPr preferRelativeResize="0"/>
          <p:nvPr/>
        </p:nvPicPr>
        <p:blipFill rotWithShape="1">
          <a:blip r:embed="rId3">
            <a:alphaModFix/>
          </a:blip>
          <a:srcRect b="0" l="0" r="0" t="0"/>
          <a:stretch/>
        </p:blipFill>
        <p:spPr>
          <a:xfrm>
            <a:off x="2697339" y="2178755"/>
            <a:ext cx="5498393" cy="263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Unfolding the Simple Network over Time</a:t>
            </a:r>
            <a:endParaRPr/>
          </a:p>
        </p:txBody>
      </p:sp>
      <p:pic>
        <p:nvPicPr>
          <p:cNvPr id="121" name="Google Shape;121;p5"/>
          <p:cNvPicPr preferRelativeResize="0"/>
          <p:nvPr/>
        </p:nvPicPr>
        <p:blipFill rotWithShape="1">
          <a:blip r:embed="rId3">
            <a:alphaModFix/>
          </a:blip>
          <a:srcRect b="0" l="0" r="0" t="0"/>
          <a:stretch/>
        </p:blipFill>
        <p:spPr>
          <a:xfrm>
            <a:off x="2738260" y="1690688"/>
            <a:ext cx="5186540" cy="48504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Recurrent Network with More Neurons </a:t>
            </a:r>
            <a:endParaRPr/>
          </a:p>
        </p:txBody>
      </p:sp>
      <p:pic>
        <p:nvPicPr>
          <p:cNvPr id="127" name="Google Shape;127;p6"/>
          <p:cNvPicPr preferRelativeResize="0"/>
          <p:nvPr/>
        </p:nvPicPr>
        <p:blipFill rotWithShape="1">
          <a:blip r:embed="rId3">
            <a:alphaModFix/>
          </a:blip>
          <a:srcRect b="0" l="0" r="0" t="0"/>
          <a:stretch/>
        </p:blipFill>
        <p:spPr>
          <a:xfrm>
            <a:off x="7782190" y="1433689"/>
            <a:ext cx="3054501" cy="5063067"/>
          </a:xfrm>
          <a:prstGeom prst="rect">
            <a:avLst/>
          </a:prstGeom>
          <a:noFill/>
          <a:ln>
            <a:noFill/>
          </a:ln>
        </p:spPr>
      </p:pic>
      <p:sp>
        <p:nvSpPr>
          <p:cNvPr id="128" name="Google Shape;128;p6"/>
          <p:cNvSpPr txBox="1"/>
          <p:nvPr/>
        </p:nvSpPr>
        <p:spPr>
          <a:xfrm>
            <a:off x="6660444" y="2494845"/>
            <a:ext cx="39285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Timestep 1</a:t>
            </a:r>
            <a:endParaRPr b="0" i="0" sz="1400" u="none" cap="none" strike="noStrike">
              <a:solidFill>
                <a:srgbClr val="000000"/>
              </a:solidFill>
              <a:latin typeface="Arial"/>
              <a:ea typeface="Arial"/>
              <a:cs typeface="Arial"/>
              <a:sym typeface="Arial"/>
            </a:endParaRPr>
          </a:p>
        </p:txBody>
      </p:sp>
      <p:sp>
        <p:nvSpPr>
          <p:cNvPr id="129" name="Google Shape;129;p6"/>
          <p:cNvSpPr txBox="1"/>
          <p:nvPr/>
        </p:nvSpPr>
        <p:spPr>
          <a:xfrm>
            <a:off x="6660444" y="5204177"/>
            <a:ext cx="15917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Timestep 2</a:t>
            </a:r>
            <a:endParaRPr b="0" i="0" sz="1400" u="none" cap="none" strike="noStrike">
              <a:solidFill>
                <a:srgbClr val="000000"/>
              </a:solidFill>
              <a:latin typeface="Arial"/>
              <a:ea typeface="Arial"/>
              <a:cs typeface="Arial"/>
              <a:sym typeface="Arial"/>
            </a:endParaRPr>
          </a:p>
        </p:txBody>
      </p:sp>
      <p:pic>
        <p:nvPicPr>
          <p:cNvPr id="130" name="Google Shape;130;p6"/>
          <p:cNvPicPr preferRelativeResize="0"/>
          <p:nvPr/>
        </p:nvPicPr>
        <p:blipFill rotWithShape="1">
          <a:blip r:embed="rId4">
            <a:alphaModFix/>
          </a:blip>
          <a:srcRect b="0" l="0" r="0" t="0"/>
          <a:stretch/>
        </p:blipFill>
        <p:spPr>
          <a:xfrm>
            <a:off x="619390" y="2202833"/>
            <a:ext cx="3653454" cy="37817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LSTM Layers Rather than Cells</a:t>
            </a:r>
            <a:endParaRPr/>
          </a:p>
        </p:txBody>
      </p:sp>
      <p:pic>
        <p:nvPicPr>
          <p:cNvPr id="136" name="Google Shape;136;p7"/>
          <p:cNvPicPr preferRelativeResize="0"/>
          <p:nvPr/>
        </p:nvPicPr>
        <p:blipFill rotWithShape="1">
          <a:blip r:embed="rId3">
            <a:alphaModFix/>
          </a:blip>
          <a:srcRect b="0" l="0" r="0" t="0"/>
          <a:stretch/>
        </p:blipFill>
        <p:spPr>
          <a:xfrm>
            <a:off x="2325413" y="1429405"/>
            <a:ext cx="5368159" cy="4966695"/>
          </a:xfrm>
          <a:prstGeom prst="rect">
            <a:avLst/>
          </a:prstGeom>
          <a:noFill/>
          <a:ln>
            <a:noFill/>
          </a:ln>
        </p:spPr>
      </p:pic>
      <p:sp>
        <p:nvSpPr>
          <p:cNvPr id="137" name="Google Shape;137;p7"/>
          <p:cNvSpPr txBox="1"/>
          <p:nvPr/>
        </p:nvSpPr>
        <p:spPr>
          <a:xfrm>
            <a:off x="8905975" y="2115325"/>
            <a:ext cx="284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We will come back to this in a couple of weeks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Multiple RNN Layers</a:t>
            </a:r>
            <a:endParaRPr/>
          </a:p>
        </p:txBody>
      </p:sp>
      <p:pic>
        <p:nvPicPr>
          <p:cNvPr id="143" name="Google Shape;143;p8"/>
          <p:cNvPicPr preferRelativeResize="0"/>
          <p:nvPr/>
        </p:nvPicPr>
        <p:blipFill rotWithShape="1">
          <a:blip r:embed="rId3">
            <a:alphaModFix/>
          </a:blip>
          <a:srcRect b="0" l="0" r="0" t="0"/>
          <a:stretch/>
        </p:blipFill>
        <p:spPr>
          <a:xfrm>
            <a:off x="1471447" y="1366344"/>
            <a:ext cx="7262649" cy="54469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203201" y="365125"/>
            <a:ext cx="1153724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Horizontal View on a Similar Model</a:t>
            </a:r>
            <a:endParaRPr/>
          </a:p>
        </p:txBody>
      </p:sp>
      <p:pic>
        <p:nvPicPr>
          <p:cNvPr id="149" name="Google Shape;149;p9"/>
          <p:cNvPicPr preferRelativeResize="0"/>
          <p:nvPr/>
        </p:nvPicPr>
        <p:blipFill rotWithShape="1">
          <a:blip r:embed="rId3">
            <a:alphaModFix/>
          </a:blip>
          <a:srcRect b="0" l="0" r="0" t="0"/>
          <a:stretch/>
        </p:blipFill>
        <p:spPr>
          <a:xfrm>
            <a:off x="843845" y="2280355"/>
            <a:ext cx="98044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2018-04-13T16:33:44Z</dcterms:created>
  <dc:creator>Microsoft Office User</dc:creator>
</cp:coreProperties>
</file>