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066800" y="280738"/>
            <a:ext cx="10058400"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211015" y="858742"/>
            <a:ext cx="11711354" cy="5844208"/>
          </a:xfrm>
        </p:spPr>
        <p:txBody>
          <a:bodyPr>
            <a:normAutofit/>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HDLSS data and the use of classification techniques on the </a:t>
            </a:r>
            <a:r>
              <a:rPr lang="en-GB" sz="2000" b="0" i="0" u="none" strike="noStrike" baseline="0" dirty="0">
                <a:latin typeface="Calibri" panose="020F0502020204030204" pitchFamily="34" charset="0"/>
                <a:cs typeface="Calibri" panose="020F0502020204030204" pitchFamily="34" charset="0"/>
              </a:rPr>
              <a:t>Mind Research Network’s Schizophrenia Dataset (</a:t>
            </a:r>
            <a:r>
              <a:rPr lang="en-GB" sz="2000" b="0" i="0" u="none" strike="noStrike" baseline="0" dirty="0">
                <a:solidFill>
                  <a:srgbClr val="FF0000"/>
                </a:solidFill>
                <a:latin typeface="Calibri" panose="020F0502020204030204" pitchFamily="34" charset="0"/>
                <a:cs typeface="Calibri" panose="020F0502020204030204" pitchFamily="34" charset="0"/>
              </a:rPr>
              <a:t>could use some work</a:t>
            </a:r>
            <a:r>
              <a:rPr lang="en-GB" sz="2000" b="0" i="0" u="none" strike="noStrike" baseline="0" dirty="0">
                <a:latin typeface="Calibri" panose="020F0502020204030204" pitchFamily="34" charset="0"/>
                <a:cs typeface="Calibri" panose="020F0502020204030204" pitchFamily="34" charset="0"/>
              </a:rPr>
              <a:t>) https://www.discoverphds.com/blog/scope-of-the-study</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as properly prepared and filtered when extracted from MRI images as it was overseen by an expert, now a distinguished professor in the discipline.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a:t>
            </a:r>
            <a:r>
              <a:rPr lang="en-GB" dirty="0">
                <a:solidFill>
                  <a:srgbClr val="FF0000"/>
                </a:solidFill>
                <a:latin typeface="Calibri" panose="020F0502020204030204" pitchFamily="34" charset="0"/>
                <a:cs typeface="Calibri" panose="020F0502020204030204" pitchFamily="34" charset="0"/>
              </a:rPr>
              <a:t>technically can be done later from slide 4-5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Classification was chosen over other techniques in order to envelope an umbrella of outcomes during evaluation such as the F1 score which manages trade offs with precision and recall assessing a models overall performance (</a:t>
            </a:r>
            <a:r>
              <a:rPr lang="en-US" dirty="0">
                <a:solidFill>
                  <a:srgbClr val="FF0000"/>
                </a:solidFill>
                <a:latin typeface="Calibri" panose="020F0502020204030204" pitchFamily="34" charset="0"/>
                <a:cs typeface="Calibri" panose="020F0502020204030204" pitchFamily="34" charset="0"/>
              </a:rPr>
              <a:t>could use some more work</a:t>
            </a:r>
            <a:r>
              <a:rPr lang="en-US"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1042737" y="222239"/>
            <a:ext cx="10058400" cy="1609344"/>
          </a:xfrm>
        </p:spPr>
        <p:txBody>
          <a:bodyPr>
            <a:normAutofit/>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solidFill>
                  <a:srgbClr val="FF0000"/>
                </a:solidFill>
                <a:latin typeface="Times New Roman" panose="02020603050405020304" pitchFamily="18" charset="0"/>
                <a:cs typeface="Times New Roman" panose="02020603050405020304" pitchFamily="18" charset="0"/>
              </a:rPr>
              <a:t>update</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144379" y="1831583"/>
            <a:ext cx="11855116" cy="4713596"/>
          </a:xfrm>
        </p:spPr>
        <p:txBody>
          <a:bodyPr>
            <a:normAutofit lnSpcReduction="10000"/>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p>
          <a:p>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Sadeghi, D et al. 2021; Cortes-Briones, J. A. et al. 2021</a:t>
            </a:r>
            <a:r>
              <a:rPr lang="en-US" sz="2000" dirty="0">
                <a:effectLst/>
                <a:latin typeface="Calibri" panose="020F0502020204030204" pitchFamily="34" charset="0"/>
                <a:cs typeface="Calibri" panose="020F0502020204030204" pitchFamily="34" charset="0"/>
              </a:rPr>
              <a:t>; </a:t>
            </a:r>
            <a:r>
              <a:rPr lang="en-GB" sz="2000"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sz="2000" dirty="0">
                <a:effectLst/>
                <a:latin typeface="Calibri" panose="020F0502020204030204" pitchFamily="34" charset="0"/>
                <a:cs typeface="Calibri" panose="020F0502020204030204" pitchFamily="34" charset="0"/>
              </a:rPr>
              <a:t> et al. 2021; Chen, R. 2020, July 23; Hasan, M. A et al. 2015; Miao, J et al. 2016)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 - </a:t>
            </a:r>
            <a:r>
              <a:rPr lang="en-US" dirty="0">
                <a:solidFill>
                  <a:srgbClr val="FF0000"/>
                </a:solidFill>
                <a:latin typeface="Calibri" panose="020F0502020204030204" pitchFamily="34" charset="0"/>
                <a:cs typeface="Calibri" panose="020F0502020204030204" pitchFamily="34" charset="0"/>
              </a:rPr>
              <a:t>Update</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198783" y="214288"/>
            <a:ext cx="11656612" cy="106587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198783" y="1343770"/>
            <a:ext cx="11656612" cy="5231959"/>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 - </a:t>
            </a:r>
            <a:r>
              <a:rPr lang="en-US" sz="1800" b="1" dirty="0">
                <a:solidFill>
                  <a:srgbClr val="FF0000"/>
                </a:solidFill>
                <a:latin typeface="Calibri" panose="020F0502020204030204" pitchFamily="34" charset="0"/>
                <a:cs typeface="Calibri" panose="020F0502020204030204" pitchFamily="34" charset="0"/>
              </a:rPr>
              <a:t>Update</a:t>
            </a: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class/ids of schizophrenic patients vs healthy controls using fMRI/FNC features (correlation values that summarize overall connection between independent brain maps over time) and sMRI/SBM loadings (weights of brain maps obtained from the application of independent component analysis on gray matter concentration of all subjects) with Support Vector Machine compared to Distance Weighted Discrimination.</a:t>
            </a:r>
          </a:p>
          <a:p>
            <a:r>
              <a:rPr lang="en-US" sz="1800" dirty="0">
                <a:latin typeface="Calibri" panose="020F0502020204030204" pitchFamily="34" charset="0"/>
                <a:cs typeface="Calibri" panose="020F0502020204030204" pitchFamily="34" charset="0"/>
              </a:rPr>
              <a:t>What problem are you solving? Investigating difference in performance, sounds boring AF, on more lesser known methods</a:t>
            </a:r>
          </a:p>
          <a:p>
            <a:r>
              <a:rPr lang="en-US" sz="1800" dirty="0">
                <a:latin typeface="Calibri" panose="020F0502020204030204" pitchFamily="34" charset="0"/>
                <a:cs typeface="Calibri" panose="020F0502020204030204" pitchFamily="34" charset="0"/>
              </a:rPr>
              <a:t>Can someone preform the experiment given just this slide – idk why you’d do that but w/e </a:t>
            </a:r>
          </a:p>
          <a:p>
            <a:pPr marL="0" indent="0" algn="ctr">
              <a:buNone/>
            </a:pPr>
            <a:r>
              <a:rPr lang="en-US" sz="1800" b="1" dirty="0">
                <a:latin typeface="Calibri" panose="020F0502020204030204" pitchFamily="34" charset="0"/>
                <a:cs typeface="Calibri" panose="020F0502020204030204" pitchFamily="34" charset="0"/>
              </a:rPr>
              <a:t>Alternate Hypothesis - </a:t>
            </a:r>
            <a:r>
              <a:rPr lang="en-US" sz="1800" b="1" dirty="0">
                <a:solidFill>
                  <a:srgbClr val="FF0000"/>
                </a:solidFill>
                <a:latin typeface="Calibri" panose="020F0502020204030204" pitchFamily="34" charset="0"/>
                <a:cs typeface="Calibri" panose="020F0502020204030204" pitchFamily="34" charset="0"/>
              </a:rPr>
              <a:t>Update</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DWD is used to classify fMRI/FNC features and sMRI/SBM loadings, then on average a lower statistically significant F1 score, Log Loss, Categorical Cross entropy or AUC is expected compared to Support Vector Machine</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List research methods you’re going to use to test your hypothesis, by type, objective, form, reasoning and justify why </a:t>
            </a:r>
            <a:r>
              <a:rPr lang="en-US" sz="1800" b="1" dirty="0">
                <a:latin typeface="Calibri" panose="020F0502020204030204" pitchFamily="34" charset="0"/>
                <a:cs typeface="Calibri" panose="020F0502020204030204" pitchFamily="34" charset="0"/>
              </a:rPr>
              <a:t>- </a:t>
            </a:r>
            <a:r>
              <a:rPr lang="en-US" sz="1800" b="1" dirty="0">
                <a:solidFill>
                  <a:srgbClr val="FF0000"/>
                </a:solidFill>
                <a:latin typeface="Calibri" panose="020F0502020204030204" pitchFamily="34" charset="0"/>
                <a:cs typeface="Calibri" panose="020F0502020204030204" pitchFamily="34" charset="0"/>
              </a:rPr>
              <a:t>Update</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https://towardsdatascience.com/the-5-classification-evaluation-metrics-you-must-know-aa97784ff226</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p:txBody>
          <a:bodyPr>
            <a:normAutofit/>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p:txBody>
          <a:bodyPr>
            <a:normAutofit fontScale="925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List of general and specific research objectives for describing what needs to be done in your experiment and for testing your research question as bullet points</a:t>
            </a:r>
          </a:p>
          <a:p>
            <a:r>
              <a:rPr lang="en-US" sz="2400" dirty="0">
                <a:latin typeface="Calibri" panose="020F0502020204030204" pitchFamily="34" charset="0"/>
                <a:cs typeface="Calibri" panose="020F0502020204030204" pitchFamily="34" charset="0"/>
              </a:rPr>
              <a:t>O1</a:t>
            </a:r>
          </a:p>
          <a:p>
            <a:r>
              <a:rPr lang="en-US" sz="2400" dirty="0">
                <a:latin typeface="Calibri" panose="020F0502020204030204" pitchFamily="34" charset="0"/>
                <a:cs typeface="Calibri" panose="020F0502020204030204" pitchFamily="34" charset="0"/>
              </a:rPr>
              <a:t>O2</a:t>
            </a:r>
          </a:p>
          <a:p>
            <a:r>
              <a:rPr lang="en-GB" sz="2400" dirty="0">
                <a:latin typeface="Calibri" panose="020F0502020204030204" pitchFamily="34" charset="0"/>
                <a:cs typeface="Calibri" panose="020F0502020204030204" pitchFamily="34" charset="0"/>
              </a:rPr>
              <a:t>General and specific research objectives can be multiple and the goal is to guide the reader to implement and execute your experiment and generate the empirical evidence to accept/reject your research hypothesis using statistical tests. You have to mention which statistical tests you will be using and why. Marks will be awarded based on the granularity of explanations and on the capability to inform the readers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1066800" y="120316"/>
            <a:ext cx="100584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628153"/>
            <a:ext cx="12192000" cy="6229847"/>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Sadeghi, D., </a:t>
            </a:r>
            <a:r>
              <a:rPr lang="en-GB" sz="900" dirty="0" err="1">
                <a:effectLst/>
                <a:latin typeface="Calibri" panose="020F0502020204030204" pitchFamily="34" charset="0"/>
                <a:cs typeface="Calibri" panose="020F0502020204030204" pitchFamily="34" charset="0"/>
              </a:rPr>
              <a:t>Shoeibi</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Ghassemi</a:t>
            </a:r>
            <a:r>
              <a:rPr lang="en-GB" sz="900" dirty="0">
                <a:effectLst/>
                <a:latin typeface="Calibri" panose="020F0502020204030204" pitchFamily="34" charset="0"/>
                <a:cs typeface="Calibri" panose="020F0502020204030204" pitchFamily="34" charset="0"/>
              </a:rPr>
              <a:t>, N., </a:t>
            </a:r>
            <a:r>
              <a:rPr lang="en-GB" sz="900" dirty="0" err="1">
                <a:effectLst/>
                <a:latin typeface="Calibri" panose="020F0502020204030204" pitchFamily="34" charset="0"/>
                <a:cs typeface="Calibri" panose="020F0502020204030204" pitchFamily="34" charset="0"/>
              </a:rPr>
              <a:t>Moridian</a:t>
            </a:r>
            <a:r>
              <a:rPr lang="en-GB" sz="900" dirty="0">
                <a:effectLst/>
                <a:latin typeface="Calibri" panose="020F0502020204030204" pitchFamily="34" charset="0"/>
                <a:cs typeface="Calibri" panose="020F0502020204030204" pitchFamily="34" charset="0"/>
              </a:rPr>
              <a:t>, P., </a:t>
            </a:r>
            <a:r>
              <a:rPr lang="en-GB" sz="900" dirty="0" err="1">
                <a:effectLst/>
                <a:latin typeface="Calibri" panose="020F0502020204030204" pitchFamily="34" charset="0"/>
                <a:cs typeface="Calibri" panose="020F0502020204030204" pitchFamily="34" charset="0"/>
              </a:rPr>
              <a:t>Khadem</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Alizadehsani</a:t>
            </a:r>
            <a:r>
              <a:rPr lang="en-GB" sz="900" dirty="0">
                <a:effectLst/>
                <a:latin typeface="Calibri" panose="020F0502020204030204" pitchFamily="34" charset="0"/>
                <a:cs typeface="Calibri" panose="020F0502020204030204" pitchFamily="34" charset="0"/>
              </a:rPr>
              <a:t>, R., </a:t>
            </a:r>
            <a:r>
              <a:rPr lang="en-GB" sz="900" dirty="0" err="1">
                <a:effectLst/>
                <a:latin typeface="Calibri" panose="020F0502020204030204" pitchFamily="34" charset="0"/>
                <a:cs typeface="Calibri" panose="020F0502020204030204" pitchFamily="34" charset="0"/>
              </a:rPr>
              <a:t>Teshnehlab</a:t>
            </a:r>
            <a:r>
              <a:rPr lang="en-GB" sz="900" dirty="0">
                <a:effectLst/>
                <a:latin typeface="Calibri" panose="020F0502020204030204" pitchFamily="34" charset="0"/>
                <a:cs typeface="Calibri" panose="020F0502020204030204" pitchFamily="34" charset="0"/>
              </a:rPr>
              <a:t>, M., </a:t>
            </a:r>
            <a:r>
              <a:rPr lang="en-GB" sz="900" dirty="0" err="1">
                <a:effectLst/>
                <a:latin typeface="Calibri" panose="020F0502020204030204" pitchFamily="34" charset="0"/>
                <a:cs typeface="Calibri" panose="020F0502020204030204" pitchFamily="34" charset="0"/>
              </a:rPr>
              <a:t>Gorriz</a:t>
            </a:r>
            <a:r>
              <a:rPr lang="en-GB" sz="900" dirty="0">
                <a:effectLst/>
                <a:latin typeface="Calibri" panose="020F0502020204030204" pitchFamily="34" charset="0"/>
                <a:cs typeface="Calibri" panose="020F0502020204030204" pitchFamily="34" charset="0"/>
              </a:rPr>
              <a:t>, J. M., &amp; </a:t>
            </a:r>
            <a:r>
              <a:rPr lang="en-GB" sz="900" dirty="0" err="1">
                <a:effectLst/>
                <a:latin typeface="Calibri" panose="020F0502020204030204" pitchFamily="34" charset="0"/>
                <a:cs typeface="Calibri" panose="020F0502020204030204" pitchFamily="34" charset="0"/>
              </a:rPr>
              <a:t>Nahavandi</a:t>
            </a:r>
            <a:r>
              <a:rPr lang="en-GB" sz="9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900" i="1" dirty="0">
                <a:effectLst/>
                <a:latin typeface="Calibri" panose="020F0502020204030204" pitchFamily="34" charset="0"/>
                <a:cs typeface="Calibri" panose="020F0502020204030204" pitchFamily="34" charset="0"/>
              </a:rPr>
              <a:t>Advanced Researches In Biomedical Engineering Lab.</a:t>
            </a:r>
            <a:r>
              <a:rPr lang="en-GB" sz="9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900" dirty="0" err="1">
                <a:effectLst/>
                <a:latin typeface="Calibri" panose="020F0502020204030204" pitchFamily="34" charset="0"/>
                <a:cs typeface="Calibri" panose="020F0502020204030204" pitchFamily="34" charset="0"/>
              </a:rPr>
              <a:t>Castanon</a:t>
            </a:r>
            <a:r>
              <a:rPr lang="en-GB" sz="900" dirty="0">
                <a:effectLst/>
                <a:latin typeface="Calibri" panose="020F0502020204030204" pitchFamily="34" charset="0"/>
                <a:cs typeface="Calibri" panose="020F0502020204030204" pitchFamily="34" charset="0"/>
              </a:rPr>
              <a:t>, J. (2019, March 19). </a:t>
            </a:r>
            <a:r>
              <a:rPr lang="en-GB" sz="900" i="1" dirty="0">
                <a:effectLst/>
                <a:latin typeface="Calibri" panose="020F0502020204030204" pitchFamily="34" charset="0"/>
                <a:cs typeface="Calibri" panose="020F0502020204030204" pitchFamily="34" charset="0"/>
              </a:rPr>
              <a:t>10 Machine Learning Methods that Every Data Scientist Should Know</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Towardsdatascience.Com</a:t>
            </a:r>
            <a:r>
              <a:rPr lang="en-GB" sz="9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900" dirty="0">
                <a:effectLst/>
                <a:latin typeface="Calibri" panose="020F0502020204030204" pitchFamily="34" charset="0"/>
                <a:cs typeface="Calibri" panose="020F0502020204030204" pitchFamily="34" charset="0"/>
              </a:rPr>
              <a:t>Wang, H., &amp; Zheng, H. (2013). Model Validation, Machine Learning. </a:t>
            </a:r>
            <a:r>
              <a:rPr lang="en-GB" sz="900" i="1" dirty="0" err="1">
                <a:effectLst/>
                <a:latin typeface="Calibri" panose="020F0502020204030204" pitchFamily="34" charset="0"/>
                <a:cs typeface="Calibri" panose="020F0502020204030204" pitchFamily="34" charset="0"/>
              </a:rPr>
              <a:t>Encyclopedia</a:t>
            </a:r>
            <a:r>
              <a:rPr lang="en-GB" sz="900" i="1" dirty="0">
                <a:effectLst/>
                <a:latin typeface="Calibri" panose="020F0502020204030204" pitchFamily="34" charset="0"/>
                <a:cs typeface="Calibri" panose="020F0502020204030204" pitchFamily="34" charset="0"/>
              </a:rPr>
              <a:t> of Systems Biology</a:t>
            </a:r>
            <a:r>
              <a:rPr lang="en-GB" sz="9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900" dirty="0">
                <a:effectLst/>
                <a:latin typeface="Calibri" panose="020F0502020204030204" pitchFamily="34" charset="0"/>
                <a:cs typeface="Calibri" panose="020F0502020204030204" pitchFamily="34" charset="0"/>
              </a:rPr>
              <a:t>Riccio, V. (2020, September 15). </a:t>
            </a:r>
            <a:r>
              <a:rPr lang="en-GB" sz="900" i="1" dirty="0">
                <a:effectLst/>
                <a:latin typeface="Calibri" panose="020F0502020204030204" pitchFamily="34" charset="0"/>
                <a:cs typeface="Calibri" panose="020F0502020204030204" pitchFamily="34" charset="0"/>
              </a:rPr>
              <a:t>Testing machine learning based systems: a. . .</a:t>
            </a:r>
            <a:r>
              <a:rPr lang="en-GB" sz="900" dirty="0">
                <a:effectLst/>
                <a:latin typeface="Calibri" panose="020F0502020204030204" pitchFamily="34" charset="0"/>
                <a:cs typeface="Calibri" panose="020F0502020204030204" pitchFamily="34" charset="0"/>
              </a:rPr>
              <a:t> Empirical Software Engineering. Retrieved October 28, 2021, from </a:t>
            </a:r>
            <a:r>
              <a:rPr lang="en-GB" sz="9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Colyer</a:t>
            </a:r>
            <a:r>
              <a:rPr lang="en-GB" sz="900" dirty="0">
                <a:effectLst/>
                <a:latin typeface="Calibri" panose="020F0502020204030204" pitchFamily="34" charset="0"/>
                <a:cs typeface="Calibri" panose="020F0502020204030204" pitchFamily="34" charset="0"/>
              </a:rPr>
              <a:t>, A. (2019, June 5). </a:t>
            </a:r>
            <a:r>
              <a:rPr lang="en-GB" sz="900" i="1" dirty="0">
                <a:effectLst/>
                <a:latin typeface="Calibri" panose="020F0502020204030204" pitchFamily="34" charset="0"/>
                <a:cs typeface="Calibri" panose="020F0502020204030204" pitchFamily="34" charset="0"/>
              </a:rPr>
              <a:t>Data validation for machine learning | the morning paper</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Blog.Acolyer.Org</a:t>
            </a:r>
            <a:r>
              <a:rPr lang="en-GB" sz="9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900" dirty="0">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Vadavalasa</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Rammohan</a:t>
            </a:r>
            <a:r>
              <a:rPr lang="en-GB" sz="900" dirty="0">
                <a:effectLst/>
                <a:latin typeface="Calibri" panose="020F0502020204030204" pitchFamily="34" charset="0"/>
                <a:cs typeface="Calibri" panose="020F0502020204030204" pitchFamily="34" charset="0"/>
              </a:rPr>
              <a:t>. (2021). Data Validation Process in Machine Learning Pipeline. </a:t>
            </a:r>
            <a:r>
              <a:rPr lang="en-GB" sz="9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900" i="1" dirty="0">
                <a:effectLst/>
                <a:latin typeface="Calibri" panose="020F0502020204030204" pitchFamily="34" charset="0"/>
                <a:cs typeface="Calibri" panose="020F0502020204030204" pitchFamily="34" charset="0"/>
              </a:rPr>
              <a:t>Frontiers in Psychiatry</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 </a:t>
            </a:r>
            <a:r>
              <a:rPr lang="en-GB" sz="900" dirty="0">
                <a:latin typeface="Calibri" panose="020F0502020204030204" pitchFamily="34" charset="0"/>
                <a:cs typeface="Calibri" panose="020F0502020204030204" pitchFamily="34" charset="0"/>
              </a:rPr>
              <a:t>https://doi.org/10.3389/fpsyt.2020.00016</a:t>
            </a:r>
            <a:endParaRPr lang="en-GB" sz="9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1133458" y="144714"/>
            <a:ext cx="100584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685800"/>
            <a:ext cx="12191999" cy="6172200"/>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Chen, R. (2020, July 23). </a:t>
            </a:r>
            <a:r>
              <a:rPr lang="en-GB" sz="9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900" dirty="0">
                <a:effectLst/>
                <a:latin typeface="Calibri" panose="020F0502020204030204" pitchFamily="34" charset="0"/>
                <a:cs typeface="Calibri" panose="020F0502020204030204" pitchFamily="34" charset="0"/>
              </a:rPr>
              <a:t>. Journal of Big Data. Retrieved October 28, 2021, from </a:t>
            </a:r>
            <a:r>
              <a:rPr lang="en-GB" sz="900" dirty="0">
                <a:latin typeface="Calibri" panose="020F0502020204030204" pitchFamily="34" charset="0"/>
                <a:cs typeface="Calibri" panose="020F0502020204030204" pitchFamily="34" charset="0"/>
              </a:rPr>
              <a:t>https://journalofbigdata.springeropen.com/articles/10.1186/s40537-020-00327-4</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Hasan, M. A., Hasan, M. K., &amp; </a:t>
            </a:r>
            <a:r>
              <a:rPr lang="en-GB" sz="900" dirty="0" err="1">
                <a:effectLst/>
                <a:latin typeface="Calibri" panose="020F0502020204030204" pitchFamily="34" charset="0"/>
                <a:cs typeface="Calibri" panose="020F0502020204030204" pitchFamily="34" charset="0"/>
              </a:rPr>
              <a:t>Mottalib</a:t>
            </a:r>
            <a:r>
              <a:rPr lang="en-GB" sz="9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900" i="1" dirty="0">
                <a:effectLst/>
                <a:latin typeface="Calibri" panose="020F0502020204030204" pitchFamily="34" charset="0"/>
                <a:cs typeface="Calibri" panose="020F0502020204030204" pitchFamily="34" charset="0"/>
              </a:rPr>
              <a:t>International Journal of Data Mining and Bioinformatics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(2), 167. </a:t>
            </a:r>
            <a:r>
              <a:rPr lang="en-GB" sz="9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900" dirty="0">
                <a:effectLst/>
                <a:latin typeface="Calibri" panose="020F0502020204030204" pitchFamily="34" charset="0"/>
                <a:cs typeface="Calibri" panose="020F0502020204030204" pitchFamily="34" charset="0"/>
              </a:rPr>
              <a:t>Miao, J., &amp; </a:t>
            </a:r>
            <a:r>
              <a:rPr lang="en-GB" sz="900" dirty="0" err="1">
                <a:effectLst/>
                <a:latin typeface="Calibri" panose="020F0502020204030204" pitchFamily="34" charset="0"/>
                <a:cs typeface="Calibri" panose="020F0502020204030204" pitchFamily="34" charset="0"/>
              </a:rPr>
              <a:t>Niu</a:t>
            </a:r>
            <a:r>
              <a:rPr lang="en-GB" sz="900" dirty="0">
                <a:effectLst/>
                <a:latin typeface="Calibri" panose="020F0502020204030204" pitchFamily="34" charset="0"/>
                <a:cs typeface="Calibri" panose="020F0502020204030204" pitchFamily="34" charset="0"/>
              </a:rPr>
              <a:t>, L. (2016). A Survey on Feature Selection. </a:t>
            </a:r>
            <a:r>
              <a:rPr lang="en-GB" sz="900" i="1" dirty="0">
                <a:effectLst/>
                <a:latin typeface="Calibri" panose="020F0502020204030204" pitchFamily="34" charset="0"/>
                <a:cs typeface="Calibri" panose="020F0502020204030204" pitchFamily="34" charset="0"/>
              </a:rPr>
              <a:t>Procedia Computer Science</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91</a:t>
            </a:r>
            <a:r>
              <a:rPr lang="en-GB" sz="900" dirty="0">
                <a:effectLst/>
                <a:latin typeface="Calibri" panose="020F0502020204030204" pitchFamily="34" charset="0"/>
                <a:cs typeface="Calibri" panose="020F0502020204030204" pitchFamily="34" charset="0"/>
              </a:rPr>
              <a:t>, 919–926. </a:t>
            </a:r>
            <a:r>
              <a:rPr lang="en-GB" sz="900" dirty="0">
                <a:latin typeface="Calibri" panose="020F0502020204030204" pitchFamily="34" charset="0"/>
                <a:cs typeface="Calibri" panose="020F0502020204030204" pitchFamily="34" charset="0"/>
              </a:rPr>
              <a:t>https://doi.org/10.1016/j.procs.2016.07.111</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900" i="1" dirty="0">
                <a:effectLst/>
                <a:latin typeface="Calibri" panose="020F0502020204030204" pitchFamily="34" charset="0"/>
                <a:cs typeface="Calibri" panose="020F0502020204030204" pitchFamily="34" charset="0"/>
              </a:rPr>
              <a:t>The Knowledge Engineering Review</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14</a:t>
            </a:r>
            <a:r>
              <a:rPr lang="en-GB" sz="900" dirty="0">
                <a:effectLst/>
                <a:latin typeface="Calibri" panose="020F0502020204030204" pitchFamily="34" charset="0"/>
                <a:cs typeface="Calibri" panose="020F0502020204030204" pitchFamily="34" charset="0"/>
              </a:rPr>
              <a:t>(4), 319–340. </a:t>
            </a:r>
            <a:r>
              <a:rPr lang="en-GB" sz="9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900" dirty="0">
                <a:effectLst/>
                <a:latin typeface="Calibri" panose="020F0502020204030204" pitchFamily="34" charset="0"/>
                <a:cs typeface="Calibri" panose="020F0502020204030204" pitchFamily="34" charset="0"/>
              </a:rPr>
              <a:t>Lee, K.-Y &amp; Kim, K.-H &amp; Kang, J.-J &amp; Choi, S.-J &amp; </a:t>
            </a:r>
            <a:r>
              <a:rPr lang="en-GB" sz="900" dirty="0" err="1">
                <a:effectLst/>
                <a:latin typeface="Calibri" panose="020F0502020204030204" pitchFamily="34" charset="0"/>
                <a:cs typeface="Calibri" panose="020F0502020204030204" pitchFamily="34" charset="0"/>
              </a:rPr>
              <a:t>Im</a:t>
            </a:r>
            <a:r>
              <a:rPr lang="en-GB" sz="9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9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900" dirty="0">
                <a:effectLst/>
                <a:latin typeface="Calibri" panose="020F0502020204030204" pitchFamily="34" charset="0"/>
                <a:cs typeface="Calibri" panose="020F0502020204030204" pitchFamily="34" charset="0"/>
              </a:rPr>
              <a:t>Singh Suri, G., Kaur, G., &amp; </a:t>
            </a:r>
            <a:r>
              <a:rPr lang="en-GB" sz="900" dirty="0" err="1">
                <a:effectLst/>
                <a:latin typeface="Calibri" panose="020F0502020204030204" pitchFamily="34" charset="0"/>
                <a:cs typeface="Calibri" panose="020F0502020204030204" pitchFamily="34" charset="0"/>
              </a:rPr>
              <a:t>Moein</a:t>
            </a:r>
            <a:r>
              <a:rPr lang="en-GB" sz="900" dirty="0">
                <a:effectLst/>
                <a:latin typeface="Calibri" panose="020F0502020204030204" pitchFamily="34" charset="0"/>
                <a:cs typeface="Calibri" panose="020F0502020204030204" pitchFamily="34" charset="0"/>
              </a:rPr>
              <a:t>, S. (2021). Machine Learning in Detecting Schizophrenia: An Overview. </a:t>
            </a:r>
            <a:r>
              <a:rPr lang="en-GB" sz="900" i="1" dirty="0">
                <a:effectLst/>
                <a:latin typeface="Calibri" panose="020F0502020204030204" pitchFamily="34" charset="0"/>
                <a:cs typeface="Calibri" panose="020F0502020204030204" pitchFamily="34" charset="0"/>
              </a:rPr>
              <a:t>Intelligent Automation &amp; Soft Computing</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27</a:t>
            </a:r>
            <a:r>
              <a:rPr lang="en-GB" sz="900" dirty="0">
                <a:effectLst/>
                <a:latin typeface="Calibri" panose="020F0502020204030204" pitchFamily="34" charset="0"/>
                <a:cs typeface="Calibri" panose="020F0502020204030204" pitchFamily="34" charset="0"/>
              </a:rPr>
              <a:t>(3), 723–735. </a:t>
            </a:r>
            <a:r>
              <a:rPr lang="en-GB" sz="900" dirty="0">
                <a:latin typeface="Calibri" panose="020F0502020204030204" pitchFamily="34" charset="0"/>
                <a:cs typeface="Calibri" panose="020F0502020204030204" pitchFamily="34" charset="0"/>
              </a:rPr>
              <a:t>https://doi.org/10.32604/iasc.2021.015049</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900" i="1" dirty="0">
                <a:effectLst/>
                <a:latin typeface="Calibri" panose="020F0502020204030204" pitchFamily="34" charset="0"/>
                <a:cs typeface="Calibri" panose="020F0502020204030204" pitchFamily="34" charset="0"/>
              </a:rPr>
              <a:t>Scientific Reports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9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900" i="1" dirty="0">
                <a:effectLst/>
                <a:latin typeface="Calibri" panose="020F0502020204030204" pitchFamily="34" charset="0"/>
                <a:cs typeface="Calibri" panose="020F0502020204030204" pitchFamily="34" charset="0"/>
              </a:rPr>
              <a:t>Schizophrenia Research</a:t>
            </a:r>
            <a:r>
              <a:rPr lang="en-GB" sz="9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625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u="sng">
                <a:latin typeface="Calibri" panose="020F0502020204030204" pitchFamily="34" charset="0"/>
                <a:cs typeface="Calibri" panose="020F0502020204030204" pitchFamily="34" charset="0"/>
              </a:rPr>
              <a:t>:</a:t>
            </a:r>
            <a:r>
              <a:rPr lang="en-US" sz="220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1474</TotalTime>
  <Words>1822</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 - update</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335</cp:revision>
  <dcterms:created xsi:type="dcterms:W3CDTF">2021-10-10T11:23:27Z</dcterms:created>
  <dcterms:modified xsi:type="dcterms:W3CDTF">2021-11-20T19:35:34Z</dcterms:modified>
</cp:coreProperties>
</file>