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11/17/2021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11/17/2021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11/17/2021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066800" y="280738"/>
            <a:ext cx="10058400"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 </a:t>
            </a:r>
            <a:r>
              <a:rPr lang="en-US" b="1" dirty="0">
                <a:solidFill>
                  <a:srgbClr val="FF0000"/>
                </a:solidFill>
                <a:latin typeface="Times New Roman" panose="02020603050405020304" pitchFamily="18" charset="0"/>
                <a:cs typeface="Times New Roman" panose="02020603050405020304" pitchFamily="18" charset="0"/>
              </a:rPr>
              <a:t>Update</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211015" y="1208598"/>
            <a:ext cx="11711354" cy="5494352"/>
          </a:xfrm>
        </p:spPr>
        <p:txBody>
          <a:bodyPr>
            <a:normAutofit fontScale="92500" lnSpcReduction="2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 (</a:t>
            </a:r>
            <a:r>
              <a:rPr lang="en-GB" sz="2000" dirty="0">
                <a:effectLst/>
                <a:latin typeface="Calibri" panose="020F0502020204030204" pitchFamily="34" charset="0"/>
                <a:cs typeface="Calibri" panose="020F0502020204030204" pitchFamily="34" charset="0"/>
              </a:rPr>
              <a:t>UYSAL, L et al. 1999) (Lee, K.-Y et al. 2017) (Singh Suri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Approaches (</a:t>
            </a:r>
            <a:r>
              <a:rPr lang="en-GB" sz="2000" dirty="0">
                <a:effectLst/>
                <a:latin typeface="Calibri" panose="020F0502020204030204" pitchFamily="34" charset="0"/>
                <a:cs typeface="Calibri" panose="020F0502020204030204" pitchFamily="34" charset="0"/>
              </a:rPr>
              <a:t>Sadeghi, D</a:t>
            </a:r>
            <a:r>
              <a:rPr lang="en-US" dirty="0">
                <a:latin typeface="Calibri" panose="020F0502020204030204" pitchFamily="34" charset="0"/>
                <a:cs typeface="Calibri" panose="020F0502020204030204" pitchFamily="34" charset="0"/>
              </a:rPr>
              <a:t> et al. 2021)</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 (</a:t>
            </a:r>
            <a:r>
              <a:rPr lang="en-GB" sz="2000" dirty="0">
                <a:effectLst/>
                <a:latin typeface="Calibri" panose="020F0502020204030204" pitchFamily="34" charset="0"/>
                <a:cs typeface="Calibri" panose="020F0502020204030204" pitchFamily="34" charset="0"/>
              </a:rPr>
              <a:t>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dirty="0">
                <a:latin typeface="Calibri" panose="020F0502020204030204" pitchFamily="34" charset="0"/>
                <a:cs typeface="Calibri" panose="020F0502020204030204" pitchFamily="34" charset="0"/>
              </a:rPr>
              <a:t> et al.</a:t>
            </a:r>
            <a:r>
              <a:rPr lang="en-GB" sz="2000" dirty="0">
                <a:effectLst/>
                <a:latin typeface="Calibri" panose="020F0502020204030204" pitchFamily="34" charset="0"/>
                <a:cs typeface="Calibri" panose="020F0502020204030204" pitchFamily="34" charset="0"/>
              </a:rPr>
              <a:t> 2021)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Computing Methodologies =&gt; Machine Leaning =&gt; Machine Learning Algorithms = &gt; Feature Selection (</a:t>
            </a:r>
            <a:r>
              <a:rPr lang="en-GB" sz="2000" dirty="0">
                <a:effectLst/>
                <a:latin typeface="Calibri" panose="020F0502020204030204" pitchFamily="34" charset="0"/>
                <a:cs typeface="Calibri" panose="020F0502020204030204" pitchFamily="34" charset="0"/>
              </a:rPr>
              <a:t>Chen, R. 2020, July 23) (Hasan, M. A et al. 2015) (Miao, J et al. 2016) </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SCOPE:</a:t>
            </a:r>
            <a:r>
              <a:rPr lang="en-US" dirty="0">
                <a:latin typeface="Calibri" panose="020F0502020204030204" pitchFamily="34" charset="0"/>
                <a:cs typeface="Calibri" panose="020F0502020204030204" pitchFamily="34" charset="0"/>
              </a:rPr>
              <a:t> Investigate the difference in performance of regression techniques on fMRI and sMRI modalities presented in a HDLSS dataset</a:t>
            </a:r>
          </a:p>
          <a:p>
            <a:r>
              <a:rPr lang="en-US" b="1" dirty="0">
                <a:latin typeface="Calibri" panose="020F0502020204030204" pitchFamily="34" charset="0"/>
                <a:cs typeface="Calibri" panose="020F0502020204030204" pitchFamily="34" charset="0"/>
              </a:rPr>
              <a:t>ASSUMPTIONS:</a:t>
            </a:r>
            <a:r>
              <a:rPr lang="en-US" dirty="0">
                <a:latin typeface="Calibri" panose="020F0502020204030204" pitchFamily="34" charset="0"/>
                <a:cs typeface="Calibri" panose="020F0502020204030204" pitchFamily="34" charset="0"/>
              </a:rPr>
              <a:t> Distance weight discrimination will outperform SVM because it doesn’t depend on feature selection (</a:t>
            </a:r>
            <a:r>
              <a:rPr lang="en-GB" dirty="0">
                <a:latin typeface="Calibri" panose="020F0502020204030204" pitchFamily="34" charset="0"/>
                <a:cs typeface="Calibri" panose="020F0502020204030204" pitchFamily="34" charset="0"/>
              </a:rPr>
              <a:t>assumptions is wrong - its not a copy of hypothesis </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LIMITATIONS:</a:t>
            </a:r>
            <a:r>
              <a:rPr lang="en-US" dirty="0">
                <a:latin typeface="Calibri" panose="020F0502020204030204" pitchFamily="34" charset="0"/>
                <a:cs typeface="Calibri" panose="020F0502020204030204" pitchFamily="34" charset="0"/>
              </a:rPr>
              <a:t> The complexity of the dataset used or unknown knowledge gaps can be limiting factors (</a:t>
            </a:r>
            <a:r>
              <a:rPr lang="en-GB" dirty="0">
                <a:latin typeface="Calibri" panose="020F0502020204030204" pitchFamily="34" charset="0"/>
                <a:cs typeface="Calibri" panose="020F0502020204030204" pitchFamily="34" charset="0"/>
              </a:rPr>
              <a:t>limitations is wrong - things are outside of your control (idk)</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There are many different approaches to schizophrenia classification that are out of scope for regression techniques that proved to be effective such as clustering, deep learning among ensemble approaches (</a:t>
            </a:r>
            <a:r>
              <a:rPr lang="en-GB" dirty="0">
                <a:latin typeface="Calibri" panose="020F0502020204030204" pitchFamily="34" charset="0"/>
                <a:cs typeface="Calibri" panose="020F0502020204030204" pitchFamily="34" charset="0"/>
              </a:rPr>
              <a:t>delimitation - explain more why you picked regression and why you </a:t>
            </a:r>
            <a:r>
              <a:rPr lang="en-GB" dirty="0" err="1">
                <a:latin typeface="Calibri" panose="020F0502020204030204" pitchFamily="34" charset="0"/>
                <a:cs typeface="Calibri" panose="020F0502020204030204" pitchFamily="34" charset="0"/>
              </a:rPr>
              <a:t>didnt</a:t>
            </a:r>
            <a:r>
              <a:rPr lang="en-GB" dirty="0">
                <a:latin typeface="Calibri" panose="020F0502020204030204" pitchFamily="34" charset="0"/>
                <a:cs typeface="Calibri" panose="020F0502020204030204" pitchFamily="34" charset="0"/>
              </a:rPr>
              <a:t> pick others </a:t>
            </a:r>
          </a:p>
          <a:p>
            <a:r>
              <a:rPr lang="en-GB" dirty="0">
                <a:latin typeface="Calibri" panose="020F0502020204030204" pitchFamily="34" charset="0"/>
                <a:cs typeface="Calibri" panose="020F0502020204030204" pitchFamily="34" charset="0"/>
              </a:rPr>
              <a:t>	     - </a:t>
            </a:r>
            <a:r>
              <a:rPr lang="en-GB" dirty="0" err="1">
                <a:latin typeface="Calibri" panose="020F0502020204030204" pitchFamily="34" charset="0"/>
                <a:cs typeface="Calibri" panose="020F0502020204030204" pitchFamily="34" charset="0"/>
              </a:rPr>
              <a:t>im</a:t>
            </a:r>
            <a:r>
              <a:rPr lang="en-GB" dirty="0">
                <a:latin typeface="Calibri" panose="020F0502020204030204" pitchFamily="34" charset="0"/>
                <a:cs typeface="Calibri" panose="020F0502020204030204" pitchFamily="34" charset="0"/>
              </a:rPr>
              <a:t> using MSE etc </a:t>
            </a:r>
            <a:r>
              <a:rPr lang="en-US"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1042737" y="222239"/>
            <a:ext cx="10058400" cy="1609344"/>
          </a:xfrm>
        </p:spPr>
        <p:txBody>
          <a:bodyPr>
            <a:normAutofit/>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solidFill>
                  <a:srgbClr val="FF0000"/>
                </a:solidFill>
                <a:latin typeface="Times New Roman" panose="02020603050405020304" pitchFamily="18" charset="0"/>
                <a:cs typeface="Times New Roman" panose="02020603050405020304" pitchFamily="18" charset="0"/>
              </a:rPr>
              <a:t>update</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144379" y="1831583"/>
            <a:ext cx="11855116" cy="4713596"/>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r>
              <a:rPr lang="en-GB" sz="2000" dirty="0">
                <a:effectLst/>
                <a:latin typeface="Calibri" panose="020F0502020204030204" pitchFamily="34" charset="0"/>
                <a:cs typeface="Calibri" panose="020F0502020204030204" pitchFamily="34" charset="0"/>
              </a:rPr>
              <a:t>Sadeghi, D et al. 2021) (Cortes-Briones, J. A. et al. 2021) </a:t>
            </a:r>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Oh, J. et al. 2020)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198783" y="214288"/>
            <a:ext cx="11656612" cy="106587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 </a:t>
            </a:r>
            <a:r>
              <a:rPr lang="en-US" dirty="0">
                <a:solidFill>
                  <a:srgbClr val="FF0000"/>
                </a:solidFill>
                <a:latin typeface="Times New Roman" panose="02020603050405020304" pitchFamily="18" charset="0"/>
                <a:cs typeface="Times New Roman" panose="02020603050405020304" pitchFamily="18" charset="0"/>
              </a:rPr>
              <a:t>UPDATE</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198783" y="1343770"/>
            <a:ext cx="11656612" cy="5231959"/>
          </a:xfrm>
        </p:spPr>
        <p:txBody>
          <a:bodyPr>
            <a:normAutofit/>
          </a:bodyPr>
          <a:lstStyle/>
          <a:p>
            <a:pPr marL="0" indent="0" algn="ctr">
              <a:buNone/>
            </a:pPr>
            <a:r>
              <a:rPr lang="en-US" sz="1800" b="1" dirty="0">
                <a:latin typeface="Calibri" panose="020F0502020204030204" pitchFamily="34" charset="0"/>
                <a:cs typeface="Calibri" panose="020F0502020204030204" pitchFamily="34" charset="0"/>
              </a:rPr>
              <a:t>Null Hypothesis</a:t>
            </a:r>
          </a:p>
          <a:p>
            <a:r>
              <a:rPr lang="en-US" sz="1800" dirty="0">
                <a:latin typeface="Calibri" panose="020F0502020204030204" pitchFamily="34" charset="0"/>
                <a:cs typeface="Calibri" panose="020F0502020204030204" pitchFamily="34" charset="0"/>
              </a:rPr>
              <a:t>There is no statistically significant difference in Mean Square Error, Root Mean Squared Error and Mean Absolute Error when classifying fMRI and sMRI modalities with Support Vector Machine compared to Distance Weighted Discrimination </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fMRI and sMRI modalities, then on average a lower statistically significant Mean Squared Error , Root Mean Squared Error and Mean Absolute Error is expected compared to Support Vector Machine</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List research methods you’re going to use to test your hypothesis, by type, objective, form, reasoning and justify why</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p:txBody>
          <a:bodyPr>
            <a:normAutofit/>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p:txBody>
          <a:bodyPr>
            <a:normAutofit fontScale="925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List of general and specific research objectives for describing what needs to be done in your experiment and for testing your research question as bullet points</a:t>
            </a:r>
          </a:p>
          <a:p>
            <a:r>
              <a:rPr lang="en-US" sz="2400" dirty="0">
                <a:latin typeface="Calibri" panose="020F0502020204030204" pitchFamily="34" charset="0"/>
                <a:cs typeface="Calibri" panose="020F0502020204030204" pitchFamily="34" charset="0"/>
              </a:rPr>
              <a:t>O1</a:t>
            </a:r>
          </a:p>
          <a:p>
            <a:r>
              <a:rPr lang="en-US" sz="2400" dirty="0">
                <a:latin typeface="Calibri" panose="020F0502020204030204" pitchFamily="34" charset="0"/>
                <a:cs typeface="Calibri" panose="020F0502020204030204" pitchFamily="34" charset="0"/>
              </a:rPr>
              <a:t>O2</a:t>
            </a:r>
          </a:p>
          <a:p>
            <a:r>
              <a:rPr lang="en-GB" sz="2400" dirty="0">
                <a:latin typeface="Calibri" panose="020F0502020204030204" pitchFamily="34" charset="0"/>
                <a:cs typeface="Calibri" panose="020F0502020204030204" pitchFamily="34" charset="0"/>
              </a:rPr>
              <a:t>General and specific research objectives can be multiple and the goal is to guide the reader to implement and execute your experiment and generate the empirical evidence to accept/reject your research hypothesis using statistical tests. You have to mention which statistical tests you will be using and why. Marks will be awarded based on the granularity of explanations and on the capability to inform the readers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1066800" y="120316"/>
            <a:ext cx="100584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628153"/>
            <a:ext cx="12192000" cy="6229847"/>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Sadeghi, D., </a:t>
            </a:r>
            <a:r>
              <a:rPr lang="en-GB" sz="900" dirty="0" err="1">
                <a:effectLst/>
                <a:latin typeface="Calibri" panose="020F0502020204030204" pitchFamily="34" charset="0"/>
                <a:cs typeface="Calibri" panose="020F0502020204030204" pitchFamily="34" charset="0"/>
              </a:rPr>
              <a:t>Shoeibi</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Ghassemi</a:t>
            </a:r>
            <a:r>
              <a:rPr lang="en-GB" sz="900" dirty="0">
                <a:effectLst/>
                <a:latin typeface="Calibri" panose="020F0502020204030204" pitchFamily="34" charset="0"/>
                <a:cs typeface="Calibri" panose="020F0502020204030204" pitchFamily="34" charset="0"/>
              </a:rPr>
              <a:t>, N., </a:t>
            </a:r>
            <a:r>
              <a:rPr lang="en-GB" sz="900" dirty="0" err="1">
                <a:effectLst/>
                <a:latin typeface="Calibri" panose="020F0502020204030204" pitchFamily="34" charset="0"/>
                <a:cs typeface="Calibri" panose="020F0502020204030204" pitchFamily="34" charset="0"/>
              </a:rPr>
              <a:t>Moridian</a:t>
            </a:r>
            <a:r>
              <a:rPr lang="en-GB" sz="900" dirty="0">
                <a:effectLst/>
                <a:latin typeface="Calibri" panose="020F0502020204030204" pitchFamily="34" charset="0"/>
                <a:cs typeface="Calibri" panose="020F0502020204030204" pitchFamily="34" charset="0"/>
              </a:rPr>
              <a:t>, P., </a:t>
            </a:r>
            <a:r>
              <a:rPr lang="en-GB" sz="900" dirty="0" err="1">
                <a:effectLst/>
                <a:latin typeface="Calibri" panose="020F0502020204030204" pitchFamily="34" charset="0"/>
                <a:cs typeface="Calibri" panose="020F0502020204030204" pitchFamily="34" charset="0"/>
              </a:rPr>
              <a:t>Khadem</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Alizadehsani</a:t>
            </a:r>
            <a:r>
              <a:rPr lang="en-GB" sz="900" dirty="0">
                <a:effectLst/>
                <a:latin typeface="Calibri" panose="020F0502020204030204" pitchFamily="34" charset="0"/>
                <a:cs typeface="Calibri" panose="020F0502020204030204" pitchFamily="34" charset="0"/>
              </a:rPr>
              <a:t>, R., </a:t>
            </a:r>
            <a:r>
              <a:rPr lang="en-GB" sz="900" dirty="0" err="1">
                <a:effectLst/>
                <a:latin typeface="Calibri" panose="020F0502020204030204" pitchFamily="34" charset="0"/>
                <a:cs typeface="Calibri" panose="020F0502020204030204" pitchFamily="34" charset="0"/>
              </a:rPr>
              <a:t>Teshnehlab</a:t>
            </a:r>
            <a:r>
              <a:rPr lang="en-GB" sz="900" dirty="0">
                <a:effectLst/>
                <a:latin typeface="Calibri" panose="020F0502020204030204" pitchFamily="34" charset="0"/>
                <a:cs typeface="Calibri" panose="020F0502020204030204" pitchFamily="34" charset="0"/>
              </a:rPr>
              <a:t>, M., </a:t>
            </a:r>
            <a:r>
              <a:rPr lang="en-GB" sz="900" dirty="0" err="1">
                <a:effectLst/>
                <a:latin typeface="Calibri" panose="020F0502020204030204" pitchFamily="34" charset="0"/>
                <a:cs typeface="Calibri" panose="020F0502020204030204" pitchFamily="34" charset="0"/>
              </a:rPr>
              <a:t>Gorriz</a:t>
            </a:r>
            <a:r>
              <a:rPr lang="en-GB" sz="900" dirty="0">
                <a:effectLst/>
                <a:latin typeface="Calibri" panose="020F0502020204030204" pitchFamily="34" charset="0"/>
                <a:cs typeface="Calibri" panose="020F0502020204030204" pitchFamily="34" charset="0"/>
              </a:rPr>
              <a:t>, J. M., &amp; </a:t>
            </a:r>
            <a:r>
              <a:rPr lang="en-GB" sz="900" dirty="0" err="1">
                <a:effectLst/>
                <a:latin typeface="Calibri" panose="020F0502020204030204" pitchFamily="34" charset="0"/>
                <a:cs typeface="Calibri" panose="020F0502020204030204" pitchFamily="34" charset="0"/>
              </a:rPr>
              <a:t>Nahavandi</a:t>
            </a:r>
            <a:r>
              <a:rPr lang="en-GB" sz="9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900" i="1" dirty="0">
                <a:effectLst/>
                <a:latin typeface="Calibri" panose="020F0502020204030204" pitchFamily="34" charset="0"/>
                <a:cs typeface="Calibri" panose="020F0502020204030204" pitchFamily="34" charset="0"/>
              </a:rPr>
              <a:t>Advanced Researches In Biomedical Engineering Lab.</a:t>
            </a:r>
            <a:r>
              <a:rPr lang="en-GB" sz="9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900" dirty="0" err="1">
                <a:effectLst/>
                <a:latin typeface="Calibri" panose="020F0502020204030204" pitchFamily="34" charset="0"/>
                <a:cs typeface="Calibri" panose="020F0502020204030204" pitchFamily="34" charset="0"/>
              </a:rPr>
              <a:t>Castanon</a:t>
            </a:r>
            <a:r>
              <a:rPr lang="en-GB" sz="900" dirty="0">
                <a:effectLst/>
                <a:latin typeface="Calibri" panose="020F0502020204030204" pitchFamily="34" charset="0"/>
                <a:cs typeface="Calibri" panose="020F0502020204030204" pitchFamily="34" charset="0"/>
              </a:rPr>
              <a:t>, J. (2019, March 19). </a:t>
            </a:r>
            <a:r>
              <a:rPr lang="en-GB" sz="900" i="1" dirty="0">
                <a:effectLst/>
                <a:latin typeface="Calibri" panose="020F0502020204030204" pitchFamily="34" charset="0"/>
                <a:cs typeface="Calibri" panose="020F0502020204030204" pitchFamily="34" charset="0"/>
              </a:rPr>
              <a:t>10 Machine Learning Methods that Every Data Scientist Should Know</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Towardsdatascience.Com</a:t>
            </a:r>
            <a:r>
              <a:rPr lang="en-GB" sz="9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900" dirty="0">
                <a:effectLst/>
                <a:latin typeface="Calibri" panose="020F0502020204030204" pitchFamily="34" charset="0"/>
                <a:cs typeface="Calibri" panose="020F0502020204030204" pitchFamily="34" charset="0"/>
              </a:rPr>
              <a:t>Wang, H., &amp; Zheng, H. (2013). Model Validation, Machine Learning. </a:t>
            </a:r>
            <a:r>
              <a:rPr lang="en-GB" sz="900" i="1" dirty="0" err="1">
                <a:effectLst/>
                <a:latin typeface="Calibri" panose="020F0502020204030204" pitchFamily="34" charset="0"/>
                <a:cs typeface="Calibri" panose="020F0502020204030204" pitchFamily="34" charset="0"/>
              </a:rPr>
              <a:t>Encyclopedia</a:t>
            </a:r>
            <a:r>
              <a:rPr lang="en-GB" sz="900" i="1" dirty="0">
                <a:effectLst/>
                <a:latin typeface="Calibri" panose="020F0502020204030204" pitchFamily="34" charset="0"/>
                <a:cs typeface="Calibri" panose="020F0502020204030204" pitchFamily="34" charset="0"/>
              </a:rPr>
              <a:t> of Systems Biology</a:t>
            </a:r>
            <a:r>
              <a:rPr lang="en-GB" sz="9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900" dirty="0">
                <a:effectLst/>
                <a:latin typeface="Calibri" panose="020F0502020204030204" pitchFamily="34" charset="0"/>
                <a:cs typeface="Calibri" panose="020F0502020204030204" pitchFamily="34" charset="0"/>
              </a:rPr>
              <a:t>Riccio, V. (2020, September 15). </a:t>
            </a:r>
            <a:r>
              <a:rPr lang="en-GB" sz="900" i="1" dirty="0">
                <a:effectLst/>
                <a:latin typeface="Calibri" panose="020F0502020204030204" pitchFamily="34" charset="0"/>
                <a:cs typeface="Calibri" panose="020F0502020204030204" pitchFamily="34" charset="0"/>
              </a:rPr>
              <a:t>Testing machine learning based systems: a. . .</a:t>
            </a:r>
            <a:r>
              <a:rPr lang="en-GB" sz="900" dirty="0">
                <a:effectLst/>
                <a:latin typeface="Calibri" panose="020F0502020204030204" pitchFamily="34" charset="0"/>
                <a:cs typeface="Calibri" panose="020F0502020204030204" pitchFamily="34" charset="0"/>
              </a:rPr>
              <a:t> Empirical Software Engineering. Retrieved October 28, 2021, from </a:t>
            </a:r>
            <a:r>
              <a:rPr lang="en-GB" sz="9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Colyer</a:t>
            </a:r>
            <a:r>
              <a:rPr lang="en-GB" sz="900" dirty="0">
                <a:effectLst/>
                <a:latin typeface="Calibri" panose="020F0502020204030204" pitchFamily="34" charset="0"/>
                <a:cs typeface="Calibri" panose="020F0502020204030204" pitchFamily="34" charset="0"/>
              </a:rPr>
              <a:t>, A. (2019, June 5). </a:t>
            </a:r>
            <a:r>
              <a:rPr lang="en-GB" sz="900" i="1" dirty="0">
                <a:effectLst/>
                <a:latin typeface="Calibri" panose="020F0502020204030204" pitchFamily="34" charset="0"/>
                <a:cs typeface="Calibri" panose="020F0502020204030204" pitchFamily="34" charset="0"/>
              </a:rPr>
              <a:t>Data validation for machine learning | the morning paper</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Blog.Acolyer.Org</a:t>
            </a:r>
            <a:r>
              <a:rPr lang="en-GB" sz="9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900" dirty="0">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Vadavalasa</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Rammohan</a:t>
            </a:r>
            <a:r>
              <a:rPr lang="en-GB" sz="900" dirty="0">
                <a:effectLst/>
                <a:latin typeface="Calibri" panose="020F0502020204030204" pitchFamily="34" charset="0"/>
                <a:cs typeface="Calibri" panose="020F0502020204030204" pitchFamily="34" charset="0"/>
              </a:rPr>
              <a:t>. (2021). Data Validation Process in Machine Learning Pipeline. </a:t>
            </a:r>
            <a:r>
              <a:rPr lang="en-GB" sz="9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900" i="1" dirty="0">
                <a:effectLst/>
                <a:latin typeface="Calibri" panose="020F0502020204030204" pitchFamily="34" charset="0"/>
                <a:cs typeface="Calibri" panose="020F0502020204030204" pitchFamily="34" charset="0"/>
              </a:rPr>
              <a:t>Frontiers in Psychiatry</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 </a:t>
            </a:r>
            <a:r>
              <a:rPr lang="en-GB" sz="900" dirty="0">
                <a:latin typeface="Calibri" panose="020F0502020204030204" pitchFamily="34" charset="0"/>
                <a:cs typeface="Calibri" panose="020F0502020204030204" pitchFamily="34" charset="0"/>
              </a:rPr>
              <a:t>https://doi.org/10.3389/fpsyt.2020.00016</a:t>
            </a:r>
            <a:endParaRPr lang="en-GB" sz="9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1133458" y="144714"/>
            <a:ext cx="100584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127221" y="685800"/>
            <a:ext cx="11942859" cy="6172200"/>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Chen, R. (2020, July 23). </a:t>
            </a:r>
            <a:r>
              <a:rPr lang="en-GB" sz="9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900" dirty="0">
                <a:effectLst/>
                <a:latin typeface="Calibri" panose="020F0502020204030204" pitchFamily="34" charset="0"/>
                <a:cs typeface="Calibri" panose="020F0502020204030204" pitchFamily="34" charset="0"/>
              </a:rPr>
              <a:t>. Journal of Big Data. Retrieved October 28, 2021, from </a:t>
            </a:r>
            <a:r>
              <a:rPr lang="en-GB" sz="900" dirty="0">
                <a:latin typeface="Calibri" panose="020F0502020204030204" pitchFamily="34" charset="0"/>
                <a:cs typeface="Calibri" panose="020F0502020204030204" pitchFamily="34" charset="0"/>
              </a:rPr>
              <a:t>https://journalofbigdata.springeropen.com/articles/10.1186/s40537-020-00327-4</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Hasan, M. A., Hasan, M. K., &amp; </a:t>
            </a:r>
            <a:r>
              <a:rPr lang="en-GB" sz="900" dirty="0" err="1">
                <a:effectLst/>
                <a:latin typeface="Calibri" panose="020F0502020204030204" pitchFamily="34" charset="0"/>
                <a:cs typeface="Calibri" panose="020F0502020204030204" pitchFamily="34" charset="0"/>
              </a:rPr>
              <a:t>Mottalib</a:t>
            </a:r>
            <a:r>
              <a:rPr lang="en-GB" sz="9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900" i="1" dirty="0">
                <a:effectLst/>
                <a:latin typeface="Calibri" panose="020F0502020204030204" pitchFamily="34" charset="0"/>
                <a:cs typeface="Calibri" panose="020F0502020204030204" pitchFamily="34" charset="0"/>
              </a:rPr>
              <a:t>International Journal of Data Mining and Bioinformatics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(2), 167. </a:t>
            </a:r>
            <a:r>
              <a:rPr lang="en-GB" sz="9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900" dirty="0">
                <a:effectLst/>
                <a:latin typeface="Calibri" panose="020F0502020204030204" pitchFamily="34" charset="0"/>
                <a:cs typeface="Calibri" panose="020F0502020204030204" pitchFamily="34" charset="0"/>
              </a:rPr>
              <a:t>Miao, J., &amp; </a:t>
            </a:r>
            <a:r>
              <a:rPr lang="en-GB" sz="900" dirty="0" err="1">
                <a:effectLst/>
                <a:latin typeface="Calibri" panose="020F0502020204030204" pitchFamily="34" charset="0"/>
                <a:cs typeface="Calibri" panose="020F0502020204030204" pitchFamily="34" charset="0"/>
              </a:rPr>
              <a:t>Niu</a:t>
            </a:r>
            <a:r>
              <a:rPr lang="en-GB" sz="900" dirty="0">
                <a:effectLst/>
                <a:latin typeface="Calibri" panose="020F0502020204030204" pitchFamily="34" charset="0"/>
                <a:cs typeface="Calibri" panose="020F0502020204030204" pitchFamily="34" charset="0"/>
              </a:rPr>
              <a:t>, L. (2016). A Survey on Feature Selection. </a:t>
            </a:r>
            <a:r>
              <a:rPr lang="en-GB" sz="900" i="1" dirty="0">
                <a:effectLst/>
                <a:latin typeface="Calibri" panose="020F0502020204030204" pitchFamily="34" charset="0"/>
                <a:cs typeface="Calibri" panose="020F0502020204030204" pitchFamily="34" charset="0"/>
              </a:rPr>
              <a:t>Procedia Computer Science</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91</a:t>
            </a:r>
            <a:r>
              <a:rPr lang="en-GB" sz="900" dirty="0">
                <a:effectLst/>
                <a:latin typeface="Calibri" panose="020F0502020204030204" pitchFamily="34" charset="0"/>
                <a:cs typeface="Calibri" panose="020F0502020204030204" pitchFamily="34" charset="0"/>
              </a:rPr>
              <a:t>, 919–926. </a:t>
            </a:r>
            <a:r>
              <a:rPr lang="en-GB" sz="900" dirty="0">
                <a:latin typeface="Calibri" panose="020F0502020204030204" pitchFamily="34" charset="0"/>
                <a:cs typeface="Calibri" panose="020F0502020204030204" pitchFamily="34" charset="0"/>
              </a:rPr>
              <a:t>https://doi.org/10.1016/j.procs.2016.07.111</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900" i="1" dirty="0">
                <a:effectLst/>
                <a:latin typeface="Calibri" panose="020F0502020204030204" pitchFamily="34" charset="0"/>
                <a:cs typeface="Calibri" panose="020F0502020204030204" pitchFamily="34" charset="0"/>
              </a:rPr>
              <a:t>The Knowledge Engineering Review</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14</a:t>
            </a:r>
            <a:r>
              <a:rPr lang="en-GB" sz="900" dirty="0">
                <a:effectLst/>
                <a:latin typeface="Calibri" panose="020F0502020204030204" pitchFamily="34" charset="0"/>
                <a:cs typeface="Calibri" panose="020F0502020204030204" pitchFamily="34" charset="0"/>
              </a:rPr>
              <a:t>(4), 319–340. </a:t>
            </a:r>
            <a:r>
              <a:rPr lang="en-GB" sz="9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900" dirty="0">
                <a:effectLst/>
                <a:latin typeface="Calibri" panose="020F0502020204030204" pitchFamily="34" charset="0"/>
                <a:cs typeface="Calibri" panose="020F0502020204030204" pitchFamily="34" charset="0"/>
              </a:rPr>
              <a:t>Lee, K.-Y &amp; Kim, K.-H &amp; Kang, J.-J &amp; Choi, S.-J &amp; </a:t>
            </a:r>
            <a:r>
              <a:rPr lang="en-GB" sz="900" dirty="0" err="1">
                <a:effectLst/>
                <a:latin typeface="Calibri" panose="020F0502020204030204" pitchFamily="34" charset="0"/>
                <a:cs typeface="Calibri" panose="020F0502020204030204" pitchFamily="34" charset="0"/>
              </a:rPr>
              <a:t>Im</a:t>
            </a:r>
            <a:r>
              <a:rPr lang="en-GB" sz="9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9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900" dirty="0">
                <a:effectLst/>
                <a:latin typeface="Calibri" panose="020F0502020204030204" pitchFamily="34" charset="0"/>
                <a:cs typeface="Calibri" panose="020F0502020204030204" pitchFamily="34" charset="0"/>
              </a:rPr>
              <a:t>Singh Suri, G., Kaur, G., &amp; </a:t>
            </a:r>
            <a:r>
              <a:rPr lang="en-GB" sz="900" dirty="0" err="1">
                <a:effectLst/>
                <a:latin typeface="Calibri" panose="020F0502020204030204" pitchFamily="34" charset="0"/>
                <a:cs typeface="Calibri" panose="020F0502020204030204" pitchFamily="34" charset="0"/>
              </a:rPr>
              <a:t>Moein</a:t>
            </a:r>
            <a:r>
              <a:rPr lang="en-GB" sz="900" dirty="0">
                <a:effectLst/>
                <a:latin typeface="Calibri" panose="020F0502020204030204" pitchFamily="34" charset="0"/>
                <a:cs typeface="Calibri" panose="020F0502020204030204" pitchFamily="34" charset="0"/>
              </a:rPr>
              <a:t>, S. (2021). Machine Learning in Detecting Schizophrenia: An Overview. </a:t>
            </a:r>
            <a:r>
              <a:rPr lang="en-GB" sz="900" i="1" dirty="0">
                <a:effectLst/>
                <a:latin typeface="Calibri" panose="020F0502020204030204" pitchFamily="34" charset="0"/>
                <a:cs typeface="Calibri" panose="020F0502020204030204" pitchFamily="34" charset="0"/>
              </a:rPr>
              <a:t>Intelligent Automation &amp; Soft Computing</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27</a:t>
            </a:r>
            <a:r>
              <a:rPr lang="en-GB" sz="900" dirty="0">
                <a:effectLst/>
                <a:latin typeface="Calibri" panose="020F0502020204030204" pitchFamily="34" charset="0"/>
                <a:cs typeface="Calibri" panose="020F0502020204030204" pitchFamily="34" charset="0"/>
              </a:rPr>
              <a:t>(3), 723–735. </a:t>
            </a:r>
            <a:r>
              <a:rPr lang="en-GB" sz="900" dirty="0">
                <a:latin typeface="Calibri" panose="020F0502020204030204" pitchFamily="34" charset="0"/>
                <a:cs typeface="Calibri" panose="020F0502020204030204" pitchFamily="34" charset="0"/>
              </a:rPr>
              <a:t>https://doi.org/10.32604/iasc.2021.015049</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900" i="1" dirty="0">
                <a:effectLst/>
                <a:latin typeface="Calibri" panose="020F0502020204030204" pitchFamily="34" charset="0"/>
                <a:cs typeface="Calibri" panose="020F0502020204030204" pitchFamily="34" charset="0"/>
              </a:rPr>
              <a:t>Scientific Reports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9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900" i="1" dirty="0">
                <a:effectLst/>
                <a:latin typeface="Calibri" panose="020F0502020204030204" pitchFamily="34" charset="0"/>
                <a:cs typeface="Calibri" panose="020F0502020204030204" pitchFamily="34" charset="0"/>
              </a:rPr>
              <a:t>Schizophrenia Research</a:t>
            </a:r>
            <a:r>
              <a:rPr lang="en-GB" sz="9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1069848" y="484632"/>
            <a:ext cx="10058400" cy="1045230"/>
          </a:xfrm>
        </p:spPr>
        <p:txBody>
          <a:bodyPr>
            <a:noAutofit/>
          </a:bodyPr>
          <a:lstStyle/>
          <a:p>
            <a:pPr algn="ctr"/>
            <a:r>
              <a:rPr lang="en-GB" sz="44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1069848" y="1529862"/>
            <a:ext cx="10058400" cy="4642338"/>
          </a:xfrm>
        </p:spPr>
        <p:txBody>
          <a:bodyPr>
            <a:normAutofit/>
          </a:bodyPr>
          <a:lstStyle/>
          <a:p>
            <a:r>
              <a:rPr lang="en-US" sz="2200" dirty="0">
                <a:latin typeface="Calibri" panose="020F0502020204030204" pitchFamily="34" charset="0"/>
                <a:cs typeface="Calibri" panose="020F0502020204030204" pitchFamily="34" charset="0"/>
              </a:rPr>
              <a:t>Features – shape – cols name – their type (cate, ordinal, binary, qualitative)</a:t>
            </a:r>
          </a:p>
          <a:p>
            <a:r>
              <a:rPr lang="en-US" sz="2200" dirty="0">
                <a:latin typeface="Calibri" panose="020F0502020204030204" pitchFamily="34" charset="0"/>
                <a:cs typeface="Calibri" panose="020F0502020204030204" pitchFamily="34" charset="0"/>
              </a:rPr>
              <a:t>Group features into subsets – specify ranges and types</a:t>
            </a:r>
          </a:p>
          <a:p>
            <a:r>
              <a:rPr lang="en-US" sz="2200" dirty="0">
                <a:latin typeface="Calibri" panose="020F0502020204030204" pitchFamily="34" charset="0"/>
                <a:cs typeface="Calibri" panose="020F0502020204030204" pitchFamily="34" charset="0"/>
              </a:rPr>
              <a:t>Observations in dataset</a:t>
            </a:r>
          </a:p>
          <a:p>
            <a:r>
              <a:rPr lang="en-US" sz="2200" dirty="0">
                <a:latin typeface="Calibri" panose="020F0502020204030204" pitchFamily="34" charset="0"/>
                <a:cs typeface="Calibri" panose="020F0502020204030204" pitchFamily="34" charset="0"/>
              </a:rPr>
              <a:t>Provide as much info as you can on the dataset</a:t>
            </a: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961</TotalTime>
  <Words>1609</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 Update</vt:lpstr>
      <vt:lpstr>Gaps in the literature review and research question - update</vt:lpstr>
      <vt:lpstr>hypothesis + research methods UPDATE</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239</cp:revision>
  <dcterms:created xsi:type="dcterms:W3CDTF">2021-10-10T11:23:27Z</dcterms:created>
  <dcterms:modified xsi:type="dcterms:W3CDTF">2021-11-17T20:36:13Z</dcterms:modified>
</cp:coreProperties>
</file>