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4660"/>
  </p:normalViewPr>
  <p:slideViewPr>
    <p:cSldViewPr snapToGrid="0">
      <p:cViewPr varScale="1">
        <p:scale>
          <a:sx n="120" d="100"/>
          <a:sy n="120"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fontScale="92500"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and their implementations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differences  between implementations and their classification accuracy via the F1 score.</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age or severity of schizophrenia of patients which this data was gathered from, this is a limitation because models trained on HDLSS data tend to overfit such as deep learning models acquiring a 0.9 AUC but drop to 0.6 or 0.7 when younger cohorts or vice versa are introduced for testing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SVM and DWD were chosen over other techniques such as deep learning or regression because DWD and its implementations are state of the art, DWD was designed to address short comings of SVMs and regardless of other limitations DWD has when classifying HDLSS data its still currently state of the art which is why it was picked for examination in this study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1"/>
            <a:ext cx="12192000" cy="620202"/>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Gaps in the literature review and research question</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556592"/>
            <a:ext cx="12192000" cy="6301408"/>
          </a:xfrm>
        </p:spPr>
        <p:txBody>
          <a:bodyPr>
            <a:normAutofit/>
          </a:bodyPr>
          <a:lstStyle/>
          <a:p>
            <a:r>
              <a:rPr lang="en-US" dirty="0">
                <a:latin typeface="Calibri" panose="020F0502020204030204" pitchFamily="34" charset="0"/>
                <a:cs typeface="Calibri" panose="020F0502020204030204" pitchFamily="34" charset="0"/>
              </a:rPr>
              <a:t>There is an application and methodological gap. This is because the state of the art relies on SVM and DWD. DWD was designed to address SVMs limitations when working with HDLSS data, SVMs shortcomings stem from data-pilling where t</a:t>
            </a:r>
            <a:r>
              <a:rPr lang="en-GB" i="0" dirty="0">
                <a:effectLst/>
                <a:latin typeface="Calibri" panose="020F0502020204030204" pitchFamily="34" charset="0"/>
                <a:cs typeface="Calibri" panose="020F0502020204030204" pitchFamily="34" charset="0"/>
              </a:rPr>
              <a:t>raining data vectors from each class project to a single point for classification</a:t>
            </a:r>
            <a:r>
              <a:rPr lang="en-US" dirty="0">
                <a:latin typeface="Calibri" panose="020F0502020204030204" pitchFamily="34" charset="0"/>
                <a:cs typeface="Calibri" panose="020F0502020204030204" pitchFamily="34" charset="0"/>
              </a:rPr>
              <a:t> which causes it to overfit where as DWD is sensitive to the sample size ratio between classes denoted by the intercept term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this is a problem because when taking into consideration the differences between cohorts age, stage of schizophrenia, type of schizophrenia among other intricacies that make it hard to diagnose and distinguish between, once accounted for, this can cause/causes a class imbalance. In order to better understand the methodological gap an investigation between both methods and their subsequent implementations that follow will be undergone. Most techniques used for HDLSS datasets are in microbiology where researchers work on gene micro-arrays. </a:t>
            </a:r>
            <a:r>
              <a:rPr lang="en-GB" sz="2000" dirty="0">
                <a:effectLst/>
                <a:latin typeface="Calibri" panose="020F0502020204030204" pitchFamily="34" charset="0"/>
                <a:cs typeface="Calibri" panose="020F0502020204030204" pitchFamily="34" charset="0"/>
              </a:rPr>
              <a:t>There is very little variability in methods used at the top end. </a:t>
            </a:r>
            <a:r>
              <a:rPr lang="en-GB" dirty="0">
                <a:latin typeface="Calibri" panose="020F0502020204030204" pitchFamily="34" charset="0"/>
                <a:cs typeface="Calibri" panose="020F0502020204030204" pitchFamily="34" charset="0"/>
              </a:rPr>
              <a:t>T</a:t>
            </a:r>
            <a:r>
              <a:rPr lang="en-GB" sz="2000" dirty="0">
                <a:effectLst/>
                <a:latin typeface="Calibri" panose="020F0502020204030204" pitchFamily="34" charset="0"/>
                <a:cs typeface="Calibri" panose="020F0502020204030204" pitchFamily="34" charset="0"/>
              </a:rPr>
              <a:t>hey range from different implementations of SVM and DWD, meaning research is still being conducted on how to tackle limitations of both methods when used for classifying HDLSS data and their target class.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 et al. 2021; Cortes-Briones, J. A. et al. 2021</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 Lin E et al. 2021; Wang, H et al. 2013; </a:t>
            </a:r>
            <a:r>
              <a:rPr lang="en-GB" sz="2000" i="1" dirty="0" err="1">
                <a:effectLst/>
                <a:latin typeface="Calibri" panose="020F0502020204030204" pitchFamily="34" charset="0"/>
                <a:cs typeface="Calibri" panose="020F0502020204030204" pitchFamily="34" charset="0"/>
              </a:rPr>
              <a:t>Colyer</a:t>
            </a:r>
            <a:r>
              <a:rPr lang="en-GB" sz="2000" i="1" dirty="0">
                <a:effectLst/>
                <a:latin typeface="Calibri" panose="020F0502020204030204" pitchFamily="34" charset="0"/>
                <a:cs typeface="Calibri" panose="020F0502020204030204" pitchFamily="34" charset="0"/>
              </a:rPr>
              <a:t>, A. 2019, June 5; </a:t>
            </a:r>
            <a:r>
              <a:rPr lang="en-GB" sz="2000" i="1" dirty="0" err="1">
                <a:effectLst/>
                <a:latin typeface="Calibri" panose="020F0502020204030204" pitchFamily="34" charset="0"/>
                <a:cs typeface="Calibri" panose="020F0502020204030204" pitchFamily="34" charset="0"/>
              </a:rPr>
              <a:t>Vadavalasa</a:t>
            </a:r>
            <a:r>
              <a:rPr lang="en-GB" sz="2000" i="1" dirty="0">
                <a:effectLst/>
                <a:latin typeface="Calibri" panose="020F0502020204030204" pitchFamily="34" charset="0"/>
                <a:cs typeface="Calibri" panose="020F0502020204030204" pitchFamily="34" charset="0"/>
              </a:rPr>
              <a:t>, </a:t>
            </a:r>
            <a:r>
              <a:rPr lang="en-GB" sz="2000" i="1" dirty="0" err="1">
                <a:effectLst/>
                <a:latin typeface="Calibri" panose="020F0502020204030204" pitchFamily="34" charset="0"/>
                <a:cs typeface="Calibri" panose="020F0502020204030204" pitchFamily="34" charset="0"/>
              </a:rPr>
              <a:t>Rammohan</a:t>
            </a:r>
            <a:r>
              <a:rPr lang="en-GB" sz="2000" i="1" dirty="0">
                <a:effectLst/>
                <a:latin typeface="Calibri" panose="020F0502020204030204" pitchFamily="34" charset="0"/>
                <a:cs typeface="Calibri" panose="020F0502020204030204" pitchFamily="34" charset="0"/>
              </a:rPr>
              <a:t> et al. 2021; Chen, R. 2020, July 23; Hasan, M. A et al. 2015; Miao, J et al. 2016; </a:t>
            </a:r>
            <a:r>
              <a:rPr lang="en-GB" sz="2000" i="1" dirty="0">
                <a:effectLst/>
                <a:latin typeface="Calibri" panose="020F0502020204030204" pitchFamily="34" charset="0"/>
              </a:rPr>
              <a:t>Marron, J. S </a:t>
            </a:r>
            <a:r>
              <a:rPr lang="en-GB" sz="2000" i="1" dirty="0">
                <a:effectLst/>
                <a:latin typeface="Calibri" panose="020F0502020204030204" pitchFamily="34" charset="0"/>
                <a:cs typeface="Calibri" panose="020F0502020204030204" pitchFamily="34" charset="0"/>
              </a:rPr>
              <a:t>et al. 2007; </a:t>
            </a:r>
            <a:r>
              <a:rPr lang="es-ES" sz="2000" i="1" dirty="0" err="1">
                <a:effectLst/>
                <a:latin typeface="Calibri" panose="020F0502020204030204" pitchFamily="34" charset="0"/>
                <a:cs typeface="Calibri" panose="020F0502020204030204" pitchFamily="34" charset="0"/>
              </a:rPr>
              <a:t>Qiao</a:t>
            </a:r>
            <a:r>
              <a:rPr lang="es-ES" sz="2000" i="1" dirty="0">
                <a:effectLst/>
                <a:latin typeface="Calibri" panose="020F0502020204030204" pitchFamily="34" charset="0"/>
                <a:cs typeface="Calibri" panose="020F0502020204030204" pitchFamily="34" charset="0"/>
              </a:rPr>
              <a:t>, X et al. 2015; Liu, Y et al. 2011; Randall, H et al. 2020; </a:t>
            </a:r>
            <a:r>
              <a:rPr lang="fr-FR" sz="2000" i="1" dirty="0">
                <a:effectLst/>
                <a:latin typeface="Calibri" panose="020F0502020204030204" pitchFamily="34" charset="0"/>
                <a:cs typeface="Calibri" panose="020F0502020204030204" pitchFamily="34" charset="0"/>
              </a:rPr>
              <a:t>Marron, J. et al. 2007; Lui, Y. et al. 2011; Randall, H et al. 2020; </a:t>
            </a:r>
            <a:r>
              <a:rPr lang="en-GB" sz="2000" b="0" i="1" dirty="0">
                <a:effectLst/>
                <a:latin typeface="Calibri" panose="020F0502020204030204" pitchFamily="34" charset="0"/>
                <a:cs typeface="Calibri" panose="020F0502020204030204" pitchFamily="34" charset="0"/>
              </a:rPr>
              <a:t>Wang, B. et al. 2016</a:t>
            </a:r>
            <a:r>
              <a:rPr lang="en-GB" i="1" dirty="0">
                <a:latin typeface="Calibri" panose="020F0502020204030204" pitchFamily="34" charset="0"/>
                <a:cs typeface="Calibri" panose="020F0502020204030204" pitchFamily="34" charset="0"/>
              </a:rPr>
              <a:t>; </a:t>
            </a:r>
            <a:r>
              <a:rPr lang="en-GB" sz="2000" b="0" i="1" dirty="0">
                <a:effectLst/>
                <a:latin typeface="Calibri" panose="020F0502020204030204" pitchFamily="34" charset="0"/>
                <a:cs typeface="Calibri" panose="020F0502020204030204" pitchFamily="34" charset="0"/>
              </a:rPr>
              <a:t>Wang, B. et al. 2017; </a:t>
            </a:r>
            <a:r>
              <a:rPr lang="en-GB" sz="2000" i="1" dirty="0" err="1">
                <a:effectLst/>
                <a:latin typeface="Calibri" panose="020F0502020204030204" pitchFamily="34" charset="0"/>
                <a:cs typeface="Calibri" panose="020F0502020204030204" pitchFamily="34" charset="0"/>
              </a:rPr>
              <a:t>Ahn</a:t>
            </a:r>
            <a:r>
              <a:rPr lang="en-GB" sz="2000" i="1" dirty="0">
                <a:effectLst/>
                <a:latin typeface="Calibri" panose="020F0502020204030204" pitchFamily="34" charset="0"/>
                <a:cs typeface="Calibri" panose="020F0502020204030204" pitchFamily="34" charset="0"/>
              </a:rPr>
              <a:t>, J. et al. 2015</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Zahoor, J. et al. 2020) </a:t>
            </a:r>
            <a:r>
              <a:rPr lang="en-US" dirty="0">
                <a:latin typeface="Calibri" panose="020F0502020204030204" pitchFamily="34" charset="0"/>
                <a:cs typeface="Calibri" panose="020F0502020204030204" pitchFamily="34" charset="0"/>
              </a:rPr>
              <a:t>			</a:t>
            </a:r>
          </a:p>
          <a:p>
            <a:pPr marL="0" indent="0" algn="ctr">
              <a:buNone/>
            </a:pPr>
            <a:r>
              <a:rPr lang="en-US" b="1" dirty="0">
                <a:latin typeface="Calibri" panose="020F0502020204030204" pitchFamily="34" charset="0"/>
                <a:cs typeface="Calibri" panose="020F0502020204030204" pitchFamily="34" charset="0"/>
              </a:rPr>
              <a:t>Research Question</a:t>
            </a:r>
            <a:endParaRPr lang="en-US" b="1"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differences between implementations of SVM and DWD and their performance when classifying Schizophrenia using HDLSS data through </a:t>
            </a:r>
            <a:r>
              <a:rPr lang="en-US" sz="2000" dirty="0">
                <a:latin typeface="Calibri" panose="020F0502020204030204" pitchFamily="34" charset="0"/>
                <a:cs typeface="Calibri" panose="020F0502020204030204" pitchFamily="34" charset="0"/>
              </a:rPr>
              <a:t>fMRI/FNC features and sMRI/SBM loadings</a:t>
            </a:r>
            <a:r>
              <a:rPr lang="en-GB"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b="1" dirty="0">
                <a:latin typeface="Calibri" panose="020F0502020204030204" pitchFamily="34" charset="0"/>
                <a:cs typeface="Calibri" panose="020F0502020204030204" pitchFamily="34" charset="0"/>
              </a:rPr>
              <a:t>Type</a:t>
            </a:r>
            <a:r>
              <a:rPr lang="en-US" sz="1800" dirty="0">
                <a:latin typeface="Calibri" panose="020F0502020204030204" pitchFamily="34" charset="0"/>
                <a:cs typeface="Calibri" panose="020F0502020204030204" pitchFamily="34" charset="0"/>
              </a:rPr>
              <a:t>: Secondary research, using Mind Research Networks dataset supported by a systematic review of existing research on SVM use cases for mental illness classification along with state of the art HDLSS data analysis methodologies such as DWD to create a statistical model to compare performance among other differences between SVM and DWD when examining HDLSS data</a:t>
            </a:r>
          </a:p>
          <a:p>
            <a:r>
              <a:rPr lang="en-US" sz="1800" b="1" dirty="0">
                <a:latin typeface="Calibri" panose="020F0502020204030204" pitchFamily="34" charset="0"/>
                <a:cs typeface="Calibri" panose="020F0502020204030204" pitchFamily="34" charset="0"/>
              </a:rPr>
              <a:t>Objective</a:t>
            </a:r>
            <a:r>
              <a:rPr lang="en-US" sz="1800" dirty="0">
                <a:latin typeface="Calibri" panose="020F0502020204030204" pitchFamily="34" charset="0"/>
                <a:cs typeface="Calibri" panose="020F0502020204030204" pitchFamily="34" charset="0"/>
              </a:rPr>
              <a:t>: Quantitative research, via the development of classification models evaluated by F1 score, Log Loss, Categorical Cross entropy or AUC on top of investigating the causation of differences in accuracy between a specialized method such as DWD </a:t>
            </a:r>
          </a:p>
          <a:p>
            <a:r>
              <a:rPr lang="en-US" sz="1800" b="1" dirty="0">
                <a:latin typeface="Calibri" panose="020F0502020204030204" pitchFamily="34" charset="0"/>
                <a:cs typeface="Calibri" panose="020F0502020204030204" pitchFamily="34" charset="0"/>
              </a:rPr>
              <a:t>Form</a:t>
            </a:r>
            <a:r>
              <a:rPr lang="en-US" sz="1800" dirty="0">
                <a:latin typeface="Calibri" panose="020F0502020204030204" pitchFamily="34" charset="0"/>
                <a:cs typeface="Calibri" panose="020F0502020204030204" pitchFamily="34" charset="0"/>
              </a:rPr>
              <a:t>: Empirical research, accept or reject the null hypothesis based on results gathered from model evaluation once the experiment is concluded and evaluate the differences between a method that is more suited for HDLSS data</a:t>
            </a:r>
          </a:p>
          <a:p>
            <a:r>
              <a:rPr lang="en-US" sz="1800" b="1" dirty="0">
                <a:latin typeface="Calibri" panose="020F0502020204030204" pitchFamily="34" charset="0"/>
                <a:cs typeface="Calibri" panose="020F0502020204030204" pitchFamily="34" charset="0"/>
              </a:rPr>
              <a:t>Reasoning</a:t>
            </a:r>
            <a:r>
              <a:rPr lang="en-US" sz="1800" dirty="0">
                <a:latin typeface="Calibri" panose="020F0502020204030204" pitchFamily="34" charset="0"/>
                <a:cs typeface="Calibri" panose="020F0502020204030204" pitchFamily="34" charset="0"/>
              </a:rPr>
              <a:t>: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1121134"/>
          </a:xfrm>
        </p:spPr>
        <p:txBody>
          <a:bodyPr>
            <a:normAutofit fontScale="90000"/>
          </a:bodyPr>
          <a:lstStyle/>
          <a:p>
            <a:pPr algn="ctr"/>
            <a:r>
              <a:rPr lang="en-GB" sz="32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1217146"/>
            <a:ext cx="12192000" cy="5640854"/>
          </a:xfrm>
        </p:spPr>
        <p:txBody>
          <a:bodyPr>
            <a:normAutofit fontScale="47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a:t>
            </a:r>
            <a:r>
              <a:rPr lang="en-US" sz="2400" u="sng" dirty="0">
                <a:latin typeface="Calibri" panose="020F0502020204030204" pitchFamily="34" charset="0"/>
                <a:cs typeface="Calibri" panose="020F0502020204030204" pitchFamily="34" charset="0"/>
              </a:rPr>
              <a:t>Derive the differences in classification performance and examine the differences between SVM and DWD implementations</a:t>
            </a:r>
          </a:p>
          <a:p>
            <a:pPr marL="0" indent="0" algn="ctr">
              <a:buNone/>
            </a:pPr>
            <a:r>
              <a:rPr lang="en-US" sz="2400" b="1" dirty="0">
                <a:latin typeface="Calibri" panose="020F0502020204030204" pitchFamily="34" charset="0"/>
                <a:cs typeface="Calibri" panose="020F0502020204030204" pitchFamily="34" charset="0"/>
              </a:rPr>
              <a:t>Objectives</a:t>
            </a:r>
          </a:p>
          <a:p>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Quickly review gathered materials such as “support scripts” appended to the Mind Research Networks dataset and literature on SVM &amp; DWD</a:t>
            </a:r>
          </a:p>
          <a:p>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Box time for each method of SVM and DWD and their subsequent implementations, ~4 weeks each ~8 in total leaving ~4 weeks for documentation and write up </a:t>
            </a:r>
          </a:p>
          <a:p>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Develop a basic prototype of SVM and DWD with default out of the box params to act as benchmark, collect samples of size 15 described in </a:t>
            </a:r>
            <a:r>
              <a:rPr lang="en-GB" sz="2400" b="1" dirty="0">
                <a:latin typeface="Calibri" panose="020F0502020204030204" pitchFamily="34" charset="0"/>
                <a:cs typeface="Calibri" panose="020F0502020204030204" pitchFamily="34" charset="0"/>
              </a:rPr>
              <a:t>O6</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Repeat for each implementation of SVM and DWD, rerun experiment 15 times to gather a sample of performance metrics that will be saved to a csv file and used for hypothesis testing and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O5</a:t>
            </a:r>
            <a:r>
              <a:rPr lang="en-US" sz="2400" dirty="0">
                <a:latin typeface="Calibri" panose="020F0502020204030204" pitchFamily="34" charset="0"/>
                <a:cs typeface="Calibri" panose="020F0502020204030204" pitchFamily="34" charset="0"/>
              </a:rPr>
              <a:t>: Prepare data to best suit SVM using feature selection, document steps taken then using notes from </a:t>
            </a:r>
            <a:r>
              <a:rPr lang="en-US" sz="2400" b="1" dirty="0">
                <a:latin typeface="Calibri" panose="020F0502020204030204" pitchFamily="34" charset="0"/>
                <a:cs typeface="Calibri" panose="020F0502020204030204" pitchFamily="34" charset="0"/>
              </a:rPr>
              <a:t>O1</a:t>
            </a:r>
          </a:p>
          <a:p>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Build SVM model/s, tune hyper parameters and record evaluation metrics (F1 score, Log Loss, Categorical Cross entropy and AUC ) refer to </a:t>
            </a:r>
            <a:r>
              <a:rPr lang="en-GB" sz="2400" b="1" dirty="0">
                <a:latin typeface="Calibri" panose="020F0502020204030204" pitchFamily="34" charset="0"/>
                <a:cs typeface="Calibri" panose="020F0502020204030204" pitchFamily="34" charset="0"/>
              </a:rPr>
              <a:t>O4</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After models have been built and metrics have been gathered into samples specified in </a:t>
            </a:r>
            <a:r>
              <a:rPr lang="en-GB" sz="2400" b="1" dirty="0">
                <a:latin typeface="Calibri" panose="020F0502020204030204" pitchFamily="34" charset="0"/>
                <a:cs typeface="Calibri" panose="020F0502020204030204" pitchFamily="34" charset="0"/>
              </a:rPr>
              <a:t>O4</a:t>
            </a:r>
            <a:r>
              <a:rPr lang="en-GB" sz="2400" dirty="0">
                <a:latin typeface="Calibri" panose="020F0502020204030204" pitchFamily="34" charset="0"/>
                <a:cs typeface="Calibri" panose="020F0502020204030204" pitchFamily="34" charset="0"/>
              </a:rPr>
              <a:t> , run summary statistics to better understand distributions, using these descriptive statistics assess the distribution of each metric across to pick the correct statistical test of significance</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O8</a:t>
            </a:r>
            <a:r>
              <a:rPr lang="en-US" sz="2400" dirty="0">
                <a:latin typeface="Calibri" panose="020F0502020204030204" pitchFamily="34" charset="0"/>
                <a:cs typeface="Calibri" panose="020F0502020204030204" pitchFamily="34" charset="0"/>
              </a:rPr>
              <a:t>: After models have been built and metrics have been gathered into samples of x size, collect summary statistics using a box plot or a programmatic way to better understand distributions, using these descriptive statistics assess the distribution of each metric to pick the correct statistical test of significance – save data into .csv format</a:t>
            </a:r>
          </a:p>
          <a:p>
            <a:r>
              <a:rPr lang="en-GB" sz="2400" dirty="0">
                <a:latin typeface="Calibri" panose="020F0502020204030204" pitchFamily="34" charset="0"/>
                <a:cs typeface="Calibri" panose="020F0502020204030204" pitchFamily="34" charset="0"/>
              </a:rPr>
              <a:t>The type of statistical test is also dependant on the sampling technique used, for each model trained, in this scenario, using k fold validation will mean that estimated metrics are dependant - this requires a solid understanding of the sampling technique used in order to pick the correct hypothesis test - when HDLSS data is used to train a model from which metrics are gathered, it further limits the possibility for truly independent samples (Brownlee, J. 2019; Brownlee, J. 2019a)</a:t>
            </a:r>
          </a:p>
          <a:p>
            <a:pPr lvl="1"/>
            <a:r>
              <a:rPr lang="en-GB" sz="2200" dirty="0">
                <a:latin typeface="Calibri" panose="020F0502020204030204" pitchFamily="34" charset="0"/>
                <a:cs typeface="Calibri" panose="020F0502020204030204" pitchFamily="34" charset="0"/>
              </a:rPr>
              <a:t>Using a Nonparametric tests such as a paired t-test - Wilcoxon singed-rank test to test the hypothesis is preferred, however this experiment still violates assumptions of this hypothesis test </a:t>
            </a:r>
          </a:p>
          <a:p>
            <a:pPr lvl="1"/>
            <a:r>
              <a:rPr lang="en-GB" sz="2200" dirty="0">
                <a:latin typeface="Calibri" panose="020F0502020204030204" pitchFamily="34" charset="0"/>
                <a:cs typeface="Calibri" panose="020F0502020204030204" pitchFamily="34" charset="0"/>
              </a:rPr>
              <a:t>Alternatively estimation statistics can be used such as effect size, interval estimation, confidence intervals or meta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O9: </a:t>
            </a:r>
            <a:r>
              <a:rPr lang="en-US" sz="2400" dirty="0">
                <a:latin typeface="Calibri" panose="020F0502020204030204" pitchFamily="34" charset="0"/>
                <a:cs typeface="Calibri" panose="020F0502020204030204" pitchFamily="34" charset="0"/>
              </a:rPr>
              <a:t>There are a few options </a:t>
            </a:r>
          </a:p>
          <a:p>
            <a:pPr lvl="1"/>
            <a:r>
              <a:rPr lang="en-US" sz="2200" b="1" dirty="0">
                <a:latin typeface="Calibri" panose="020F0502020204030204" pitchFamily="34" charset="0"/>
                <a:cs typeface="Calibri" panose="020F0502020204030204" pitchFamily="34" charset="0"/>
              </a:rPr>
              <a:t>O9.1</a:t>
            </a:r>
            <a:r>
              <a:rPr lang="en-US" sz="2200" dirty="0">
                <a:latin typeface="Calibri" panose="020F0502020204030204" pitchFamily="34" charset="0"/>
                <a:cs typeface="Calibri" panose="020F0502020204030204" pitchFamily="34" charset="0"/>
              </a:rPr>
              <a:t>: Use PCA to lower the amount of features by their highest eigen values for dimension reduction or factor analysis followed by a MANOVA for a global hypothesis test. This is preferred if:</a:t>
            </a:r>
          </a:p>
          <a:p>
            <a:pPr lvl="2"/>
            <a:r>
              <a:rPr lang="en-US" sz="1800" dirty="0">
                <a:latin typeface="Calibri" panose="020F0502020204030204" pitchFamily="34" charset="0"/>
                <a:cs typeface="Calibri" panose="020F0502020204030204" pitchFamily="34" charset="0"/>
              </a:rPr>
              <a:t>Data is of Gaussian distribution – validated or otherwise in </a:t>
            </a:r>
            <a:r>
              <a:rPr lang="en-US" sz="1800" b="1" dirty="0">
                <a:latin typeface="Calibri" panose="020F0502020204030204" pitchFamily="34" charset="0"/>
                <a:cs typeface="Calibri" panose="020F0502020204030204" pitchFamily="34" charset="0"/>
              </a:rPr>
              <a:t>O8</a:t>
            </a:r>
          </a:p>
          <a:p>
            <a:pPr lvl="2"/>
            <a:r>
              <a:rPr lang="en-US" sz="1800" dirty="0">
                <a:latin typeface="Calibri" panose="020F0502020204030204" pitchFamily="34" charset="0"/>
                <a:cs typeface="Calibri" panose="020F0502020204030204" pitchFamily="34" charset="0"/>
              </a:rPr>
              <a:t>More observations than variables – this seems to be the case here</a:t>
            </a:r>
          </a:p>
          <a:p>
            <a:pPr lvl="2"/>
            <a:r>
              <a:rPr lang="en-US" sz="1800" dirty="0">
                <a:latin typeface="Calibri" panose="020F0502020204030204" pitchFamily="34" charset="0"/>
                <a:cs typeface="Calibri" panose="020F0502020204030204" pitchFamily="34" charset="0"/>
              </a:rPr>
              <a:t>For PCA to be successful it requires a “simple covariance structure, at least asymptotically” </a:t>
            </a:r>
            <a:r>
              <a:rPr lang="en-US" sz="2000" dirty="0">
                <a:latin typeface="Calibri" panose="020F0502020204030204" pitchFamily="34" charset="0"/>
                <a:cs typeface="Calibri" panose="020F0502020204030204" pitchFamily="34" charset="0"/>
              </a:rPr>
              <a:t>(</a:t>
            </a:r>
            <a:r>
              <a:rPr lang="en-GB" sz="1800" dirty="0">
                <a:effectLst/>
                <a:latin typeface="Calibri" panose="020F0502020204030204" pitchFamily="34" charset="0"/>
              </a:rPr>
              <a:t>Chi, Y. et al. 2013)</a:t>
            </a:r>
            <a:endParaRPr lang="en-US" sz="1800" dirty="0">
              <a:latin typeface="Calibri" panose="020F0502020204030204" pitchFamily="34" charset="0"/>
              <a:cs typeface="Calibri" panose="020F0502020204030204" pitchFamily="34" charset="0"/>
            </a:endParaRPr>
          </a:p>
          <a:p>
            <a:pPr lvl="2"/>
            <a:r>
              <a:rPr lang="en-US" sz="1800" dirty="0">
                <a:latin typeface="Calibri" panose="020F0502020204030204" pitchFamily="34" charset="0"/>
                <a:cs typeface="Calibri" panose="020F0502020204030204" pitchFamily="34" charset="0"/>
              </a:rPr>
              <a:t>Factor analysis is sensitive to an unequal ration of observations to variables which also holds true for PCA</a:t>
            </a:r>
          </a:p>
          <a:p>
            <a:pPr lvl="1"/>
            <a:r>
              <a:rPr lang="en-US" sz="2200" b="1" dirty="0">
                <a:latin typeface="Calibri" panose="020F0502020204030204" pitchFamily="34" charset="0"/>
                <a:cs typeface="Calibri" panose="020F0502020204030204" pitchFamily="34" charset="0"/>
              </a:rPr>
              <a:t>O9.2: </a:t>
            </a:r>
            <a:r>
              <a:rPr lang="en-US" sz="2200" dirty="0">
                <a:latin typeface="Calibri" panose="020F0502020204030204" pitchFamily="34" charset="0"/>
                <a:cs typeface="Calibri" panose="020F0502020204030204" pitchFamily="34" charset="0"/>
              </a:rPr>
              <a:t>More understanding of the data and its innerworkings such as mapping values to the brain and dividing it  by regions, this information is not available to me (</a:t>
            </a:r>
            <a:r>
              <a:rPr lang="en-GB" sz="2000" dirty="0">
                <a:effectLst/>
                <a:latin typeface="Calibri" panose="020F0502020204030204" pitchFamily="34" charset="0"/>
              </a:rPr>
              <a:t>Chi, Y. et al. 2013)</a:t>
            </a:r>
            <a:endParaRPr lang="en-US" sz="2200" b="1" dirty="0">
              <a:latin typeface="Calibri" panose="020F0502020204030204" pitchFamily="34" charset="0"/>
              <a:cs typeface="Calibri" panose="020F0502020204030204" pitchFamily="34" charset="0"/>
            </a:endParaRPr>
          </a:p>
          <a:p>
            <a:pPr lvl="1"/>
            <a:r>
              <a:rPr lang="en-US" sz="2200" b="1" dirty="0">
                <a:latin typeface="Calibri" panose="020F0502020204030204" pitchFamily="34" charset="0"/>
                <a:cs typeface="Calibri" panose="020F0502020204030204" pitchFamily="34" charset="0"/>
              </a:rPr>
              <a:t>O9.3</a:t>
            </a: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600" dirty="0">
                <a:effectLst/>
                <a:latin typeface="Calibri" panose="020F0502020204030204" pitchFamily="34" charset="0"/>
                <a:cs typeface="Calibri" panose="020F0502020204030204" pitchFamily="34" charset="0"/>
              </a:rPr>
              <a:t>Sadeghi, D., </a:t>
            </a:r>
            <a:r>
              <a:rPr lang="en-GB" sz="600" dirty="0" err="1">
                <a:effectLst/>
                <a:latin typeface="Calibri" panose="020F0502020204030204" pitchFamily="34" charset="0"/>
                <a:cs typeface="Calibri" panose="020F0502020204030204" pitchFamily="34" charset="0"/>
              </a:rPr>
              <a:t>Shoeibi</a:t>
            </a:r>
            <a:r>
              <a:rPr lang="en-GB" sz="600" dirty="0">
                <a:effectLst/>
                <a:latin typeface="Calibri" panose="020F0502020204030204" pitchFamily="34" charset="0"/>
                <a:cs typeface="Calibri" panose="020F0502020204030204" pitchFamily="34" charset="0"/>
              </a:rPr>
              <a:t>, A., </a:t>
            </a:r>
            <a:r>
              <a:rPr lang="en-GB" sz="600" dirty="0" err="1">
                <a:effectLst/>
                <a:latin typeface="Calibri" panose="020F0502020204030204" pitchFamily="34" charset="0"/>
                <a:cs typeface="Calibri" panose="020F0502020204030204" pitchFamily="34" charset="0"/>
              </a:rPr>
              <a:t>Ghassemi</a:t>
            </a:r>
            <a:r>
              <a:rPr lang="en-GB" sz="600" dirty="0">
                <a:effectLst/>
                <a:latin typeface="Calibri" panose="020F0502020204030204" pitchFamily="34" charset="0"/>
                <a:cs typeface="Calibri" panose="020F0502020204030204" pitchFamily="34" charset="0"/>
              </a:rPr>
              <a:t>, N., </a:t>
            </a:r>
            <a:r>
              <a:rPr lang="en-GB" sz="600" dirty="0" err="1">
                <a:effectLst/>
                <a:latin typeface="Calibri" panose="020F0502020204030204" pitchFamily="34" charset="0"/>
                <a:cs typeface="Calibri" panose="020F0502020204030204" pitchFamily="34" charset="0"/>
              </a:rPr>
              <a:t>Moridian</a:t>
            </a:r>
            <a:r>
              <a:rPr lang="en-GB" sz="600" dirty="0">
                <a:effectLst/>
                <a:latin typeface="Calibri" panose="020F0502020204030204" pitchFamily="34" charset="0"/>
                <a:cs typeface="Calibri" panose="020F0502020204030204" pitchFamily="34" charset="0"/>
              </a:rPr>
              <a:t>, P., </a:t>
            </a:r>
            <a:r>
              <a:rPr lang="en-GB" sz="600" dirty="0" err="1">
                <a:effectLst/>
                <a:latin typeface="Calibri" panose="020F0502020204030204" pitchFamily="34" charset="0"/>
                <a:cs typeface="Calibri" panose="020F0502020204030204" pitchFamily="34" charset="0"/>
              </a:rPr>
              <a:t>Khadem</a:t>
            </a:r>
            <a:r>
              <a:rPr lang="en-GB" sz="600" dirty="0">
                <a:effectLst/>
                <a:latin typeface="Calibri" panose="020F0502020204030204" pitchFamily="34" charset="0"/>
                <a:cs typeface="Calibri" panose="020F0502020204030204" pitchFamily="34" charset="0"/>
              </a:rPr>
              <a:t>, A., </a:t>
            </a:r>
            <a:r>
              <a:rPr lang="en-GB" sz="600" dirty="0" err="1">
                <a:effectLst/>
                <a:latin typeface="Calibri" panose="020F0502020204030204" pitchFamily="34" charset="0"/>
                <a:cs typeface="Calibri" panose="020F0502020204030204" pitchFamily="34" charset="0"/>
              </a:rPr>
              <a:t>Alizadehsani</a:t>
            </a:r>
            <a:r>
              <a:rPr lang="en-GB" sz="600" dirty="0">
                <a:effectLst/>
                <a:latin typeface="Calibri" panose="020F0502020204030204" pitchFamily="34" charset="0"/>
                <a:cs typeface="Calibri" panose="020F0502020204030204" pitchFamily="34" charset="0"/>
              </a:rPr>
              <a:t>, R., </a:t>
            </a:r>
            <a:r>
              <a:rPr lang="en-GB" sz="600" dirty="0" err="1">
                <a:effectLst/>
                <a:latin typeface="Calibri" panose="020F0502020204030204" pitchFamily="34" charset="0"/>
                <a:cs typeface="Calibri" panose="020F0502020204030204" pitchFamily="34" charset="0"/>
              </a:rPr>
              <a:t>Teshnehlab</a:t>
            </a:r>
            <a:r>
              <a:rPr lang="en-GB" sz="600" dirty="0">
                <a:effectLst/>
                <a:latin typeface="Calibri" panose="020F0502020204030204" pitchFamily="34" charset="0"/>
                <a:cs typeface="Calibri" panose="020F0502020204030204" pitchFamily="34" charset="0"/>
              </a:rPr>
              <a:t>, M., </a:t>
            </a:r>
            <a:r>
              <a:rPr lang="en-GB" sz="600" dirty="0" err="1">
                <a:effectLst/>
                <a:latin typeface="Calibri" panose="020F0502020204030204" pitchFamily="34" charset="0"/>
                <a:cs typeface="Calibri" panose="020F0502020204030204" pitchFamily="34" charset="0"/>
              </a:rPr>
              <a:t>Gorriz</a:t>
            </a:r>
            <a:r>
              <a:rPr lang="en-GB" sz="600" dirty="0">
                <a:effectLst/>
                <a:latin typeface="Calibri" panose="020F0502020204030204" pitchFamily="34" charset="0"/>
                <a:cs typeface="Calibri" panose="020F0502020204030204" pitchFamily="34" charset="0"/>
              </a:rPr>
              <a:t>, J. M., &amp; </a:t>
            </a:r>
            <a:r>
              <a:rPr lang="en-GB" sz="600" dirty="0" err="1">
                <a:effectLst/>
                <a:latin typeface="Calibri" panose="020F0502020204030204" pitchFamily="34" charset="0"/>
                <a:cs typeface="Calibri" panose="020F0502020204030204" pitchFamily="34" charset="0"/>
              </a:rPr>
              <a:t>Nahavandi</a:t>
            </a:r>
            <a:r>
              <a:rPr lang="en-GB" sz="600" dirty="0">
                <a:effectLst/>
                <a:latin typeface="Calibri" panose="020F0502020204030204" pitchFamily="34" charset="0"/>
                <a:cs typeface="Calibri" panose="020F0502020204030204" pitchFamily="34" charset="0"/>
              </a:rPr>
              <a:t>, S. (2021). An Overview on Artificial Intelligence Techniques for Diagnosis of Schizophrenia Based on Magnetic Resonance Imaging Modalities: Methods, Challenges, and Future Works. </a:t>
            </a:r>
            <a:r>
              <a:rPr lang="en-GB" sz="600" i="1" dirty="0">
                <a:effectLst/>
                <a:latin typeface="Calibri" panose="020F0502020204030204" pitchFamily="34" charset="0"/>
                <a:cs typeface="Calibri" panose="020F0502020204030204" pitchFamily="34" charset="0"/>
              </a:rPr>
              <a:t>Advanced Researches In Biomedical Engineering Lab.</a:t>
            </a:r>
            <a:r>
              <a:rPr lang="en-GB" sz="600" dirty="0">
                <a:effectLst/>
                <a:latin typeface="Calibri" panose="020F0502020204030204" pitchFamily="34" charset="0"/>
                <a:cs typeface="Calibri" panose="020F0502020204030204" pitchFamily="34" charset="0"/>
              </a:rPr>
              <a:t> Published. https://arxiv.org/abs/2103.03081</a:t>
            </a:r>
          </a:p>
          <a:p>
            <a:pPr marL="457200" indent="-457200">
              <a:lnSpc>
                <a:spcPct val="200000"/>
              </a:lnSpc>
            </a:pPr>
            <a:r>
              <a:rPr lang="en-GB" sz="600" dirty="0" err="1">
                <a:effectLst/>
                <a:latin typeface="Calibri" panose="020F0502020204030204" pitchFamily="34" charset="0"/>
                <a:cs typeface="Calibri" panose="020F0502020204030204" pitchFamily="34" charset="0"/>
              </a:rPr>
              <a:t>Castanon</a:t>
            </a:r>
            <a:r>
              <a:rPr lang="en-GB" sz="600" dirty="0">
                <a:effectLst/>
                <a:latin typeface="Calibri" panose="020F0502020204030204" pitchFamily="34" charset="0"/>
                <a:cs typeface="Calibri" panose="020F0502020204030204" pitchFamily="34" charset="0"/>
              </a:rPr>
              <a:t>, J. (2019, March 19). </a:t>
            </a:r>
            <a:r>
              <a:rPr lang="en-GB" sz="600" i="1" dirty="0">
                <a:effectLst/>
                <a:latin typeface="Calibri" panose="020F0502020204030204" pitchFamily="34" charset="0"/>
                <a:cs typeface="Calibri" panose="020F0502020204030204" pitchFamily="34" charset="0"/>
              </a:rPr>
              <a:t>10 Machine Learning Methods that Every Data Scientist Should Know</a:t>
            </a:r>
            <a:r>
              <a:rPr lang="en-GB" sz="600" dirty="0">
                <a:effectLst/>
                <a:latin typeface="Calibri" panose="020F0502020204030204" pitchFamily="34" charset="0"/>
                <a:cs typeface="Calibri" panose="020F0502020204030204" pitchFamily="34" charset="0"/>
              </a:rPr>
              <a:t>. </a:t>
            </a:r>
            <a:r>
              <a:rPr lang="en-GB" sz="600" dirty="0" err="1">
                <a:effectLst/>
                <a:latin typeface="Calibri" panose="020F0502020204030204" pitchFamily="34" charset="0"/>
                <a:cs typeface="Calibri" panose="020F0502020204030204" pitchFamily="34" charset="0"/>
              </a:rPr>
              <a:t>Towardsdatascience.Com</a:t>
            </a:r>
            <a:r>
              <a:rPr lang="en-GB" sz="600" dirty="0">
                <a:effectLst/>
                <a:latin typeface="Calibri" panose="020F0502020204030204" pitchFamily="34" charset="0"/>
                <a:cs typeface="Calibri" panose="020F0502020204030204" pitchFamily="34" charset="0"/>
              </a:rPr>
              <a:t>. Retrieved October 28, 2021, from https://towardsdatascience.com/10-machine-learning-methods-that-every-data-scientist-should-know-3cc96e0eeee9</a:t>
            </a:r>
          </a:p>
          <a:p>
            <a:pPr marL="457200" indent="-457200">
              <a:lnSpc>
                <a:spcPct val="200000"/>
              </a:lnSpc>
            </a:pPr>
            <a:r>
              <a:rPr lang="en-GB" sz="600" dirty="0">
                <a:effectLst/>
                <a:latin typeface="Calibri" panose="020F0502020204030204" pitchFamily="34" charset="0"/>
                <a:cs typeface="Calibri" panose="020F0502020204030204" pitchFamily="34" charset="0"/>
              </a:rPr>
              <a:t>Wang, H., &amp; Zheng, H. (2013). Model Validation, Machine Learning. </a:t>
            </a:r>
            <a:r>
              <a:rPr lang="en-GB" sz="600" i="1" dirty="0" err="1">
                <a:effectLst/>
                <a:latin typeface="Calibri" panose="020F0502020204030204" pitchFamily="34" charset="0"/>
                <a:cs typeface="Calibri" panose="020F0502020204030204" pitchFamily="34" charset="0"/>
              </a:rPr>
              <a:t>Encyclopedia</a:t>
            </a:r>
            <a:r>
              <a:rPr lang="en-GB" sz="600" i="1" dirty="0">
                <a:effectLst/>
                <a:latin typeface="Calibri" panose="020F0502020204030204" pitchFamily="34" charset="0"/>
                <a:cs typeface="Calibri" panose="020F0502020204030204" pitchFamily="34" charset="0"/>
              </a:rPr>
              <a:t> of Systems Biology</a:t>
            </a:r>
            <a:r>
              <a:rPr lang="en-GB" sz="600" dirty="0">
                <a:effectLst/>
                <a:latin typeface="Calibri" panose="020F0502020204030204" pitchFamily="34" charset="0"/>
                <a:cs typeface="Calibri" panose="020F0502020204030204" pitchFamily="34" charset="0"/>
              </a:rPr>
              <a:t>, 1406–1407. https://doi.org/10.1007/978-1-4419-9863-7_233</a:t>
            </a:r>
          </a:p>
          <a:p>
            <a:pPr marL="457200" indent="-457200">
              <a:lnSpc>
                <a:spcPct val="200000"/>
              </a:lnSpc>
            </a:pPr>
            <a:r>
              <a:rPr lang="en-GB" sz="600" dirty="0">
                <a:effectLst/>
                <a:latin typeface="Calibri" panose="020F0502020204030204" pitchFamily="34" charset="0"/>
                <a:cs typeface="Calibri" panose="020F0502020204030204" pitchFamily="34" charset="0"/>
              </a:rPr>
              <a:t>Riccio, V. (2020, September 15). </a:t>
            </a:r>
            <a:r>
              <a:rPr lang="en-GB" sz="600" i="1" dirty="0">
                <a:effectLst/>
                <a:latin typeface="Calibri" panose="020F0502020204030204" pitchFamily="34" charset="0"/>
                <a:cs typeface="Calibri" panose="020F0502020204030204" pitchFamily="34" charset="0"/>
              </a:rPr>
              <a:t>Testing machine learning based systems: a. . .</a:t>
            </a:r>
            <a:r>
              <a:rPr lang="en-GB" sz="600" dirty="0">
                <a:effectLst/>
                <a:latin typeface="Calibri" panose="020F0502020204030204" pitchFamily="34" charset="0"/>
                <a:cs typeface="Calibri" panose="020F0502020204030204" pitchFamily="34" charset="0"/>
              </a:rPr>
              <a:t> Empirical Software Engineering. Retrieved October 28, 2021, from </a:t>
            </a:r>
            <a:r>
              <a:rPr lang="en-GB" sz="600" dirty="0">
                <a:latin typeface="Calibri" panose="020F0502020204030204" pitchFamily="34" charset="0"/>
                <a:cs typeface="Calibri" panose="020F0502020204030204" pitchFamily="34" charset="0"/>
              </a:rPr>
              <a:t>https://link.springer.com/article/10.1007/s10664-020-09881-0?error=cookies_not_supported&amp;code=a9b11f32-dc9a-4091-8237-a8c50e2637c3</a:t>
            </a:r>
            <a:endParaRPr lang="en-GB" sz="600" dirty="0">
              <a:effectLst/>
              <a:latin typeface="Calibri" panose="020F0502020204030204" pitchFamily="34" charset="0"/>
              <a:cs typeface="Calibri" panose="020F0502020204030204" pitchFamily="34" charset="0"/>
            </a:endParaRPr>
          </a:p>
          <a:p>
            <a:pPr marL="457200" indent="-457200">
              <a:lnSpc>
                <a:spcPct val="200000"/>
              </a:lnSpc>
            </a:pPr>
            <a:r>
              <a:rPr lang="en-GB" sz="600" dirty="0" err="1">
                <a:effectLst/>
                <a:latin typeface="Calibri" panose="020F0502020204030204" pitchFamily="34" charset="0"/>
                <a:cs typeface="Calibri" panose="020F0502020204030204" pitchFamily="34" charset="0"/>
              </a:rPr>
              <a:t>Colyer</a:t>
            </a:r>
            <a:r>
              <a:rPr lang="en-GB" sz="600" dirty="0">
                <a:effectLst/>
                <a:latin typeface="Calibri" panose="020F0502020204030204" pitchFamily="34" charset="0"/>
                <a:cs typeface="Calibri" panose="020F0502020204030204" pitchFamily="34" charset="0"/>
              </a:rPr>
              <a:t>, A. (2019, June 5). </a:t>
            </a:r>
            <a:r>
              <a:rPr lang="en-GB" sz="600" i="1" dirty="0">
                <a:effectLst/>
                <a:latin typeface="Calibri" panose="020F0502020204030204" pitchFamily="34" charset="0"/>
                <a:cs typeface="Calibri" panose="020F0502020204030204" pitchFamily="34" charset="0"/>
              </a:rPr>
              <a:t>Data validation for machine learning | the morning paper</a:t>
            </a:r>
            <a:r>
              <a:rPr lang="en-GB" sz="600" dirty="0">
                <a:effectLst/>
                <a:latin typeface="Calibri" panose="020F0502020204030204" pitchFamily="34" charset="0"/>
                <a:cs typeface="Calibri" panose="020F0502020204030204" pitchFamily="34" charset="0"/>
              </a:rPr>
              <a:t>. </a:t>
            </a:r>
            <a:r>
              <a:rPr lang="en-GB" sz="600" dirty="0" err="1">
                <a:effectLst/>
                <a:latin typeface="Calibri" panose="020F0502020204030204" pitchFamily="34" charset="0"/>
                <a:cs typeface="Calibri" panose="020F0502020204030204" pitchFamily="34" charset="0"/>
              </a:rPr>
              <a:t>Blog.Acolyer.Org</a:t>
            </a:r>
            <a:r>
              <a:rPr lang="en-GB" sz="600" dirty="0">
                <a:effectLst/>
                <a:latin typeface="Calibri" panose="020F0502020204030204" pitchFamily="34" charset="0"/>
                <a:cs typeface="Calibri" panose="020F0502020204030204" pitchFamily="34" charset="0"/>
              </a:rPr>
              <a:t>. Retrieved October 28, 2021, from https://blog.acolyer.org/2019/06/05/data-validation-for-machine-learning/</a:t>
            </a:r>
            <a:endParaRPr lang="en-GB" sz="600" dirty="0">
              <a:latin typeface="Calibri" panose="020F0502020204030204" pitchFamily="34" charset="0"/>
              <a:cs typeface="Calibri" panose="020F0502020204030204" pitchFamily="34" charset="0"/>
            </a:endParaRPr>
          </a:p>
          <a:p>
            <a:pPr marL="457200" indent="-457200">
              <a:lnSpc>
                <a:spcPct val="200000"/>
              </a:lnSpc>
            </a:pPr>
            <a:r>
              <a:rPr lang="en-GB" sz="600" dirty="0" err="1">
                <a:effectLst/>
                <a:latin typeface="Calibri" panose="020F0502020204030204" pitchFamily="34" charset="0"/>
                <a:cs typeface="Calibri" panose="020F0502020204030204" pitchFamily="34" charset="0"/>
              </a:rPr>
              <a:t>Vadavalasa</a:t>
            </a:r>
            <a:r>
              <a:rPr lang="en-GB" sz="600" dirty="0">
                <a:effectLst/>
                <a:latin typeface="Calibri" panose="020F0502020204030204" pitchFamily="34" charset="0"/>
                <a:cs typeface="Calibri" panose="020F0502020204030204" pitchFamily="34" charset="0"/>
              </a:rPr>
              <a:t>, </a:t>
            </a:r>
            <a:r>
              <a:rPr lang="en-GB" sz="600" dirty="0" err="1">
                <a:effectLst/>
                <a:latin typeface="Calibri" panose="020F0502020204030204" pitchFamily="34" charset="0"/>
                <a:cs typeface="Calibri" panose="020F0502020204030204" pitchFamily="34" charset="0"/>
              </a:rPr>
              <a:t>Rammohan</a:t>
            </a:r>
            <a:r>
              <a:rPr lang="en-GB" sz="600" dirty="0">
                <a:effectLst/>
                <a:latin typeface="Calibri" panose="020F0502020204030204" pitchFamily="34" charset="0"/>
                <a:cs typeface="Calibri" panose="020F0502020204030204" pitchFamily="34" charset="0"/>
              </a:rPr>
              <a:t>. (2021). Data Validation Process in Machine Learning Pipeline. </a:t>
            </a:r>
            <a:r>
              <a:rPr lang="en-GB" sz="600" dirty="0">
                <a:latin typeface="Calibri" panose="020F0502020204030204" pitchFamily="34" charset="0"/>
                <a:cs typeface="Calibri" panose="020F0502020204030204" pitchFamily="34" charset="0"/>
              </a:rPr>
              <a:t>https://www.researchgate.net/publication/351022721_Data_Validation_Process_in_Machine_Learning_Pipeline</a:t>
            </a:r>
            <a:endParaRPr lang="en-GB" sz="600" dirty="0">
              <a:effectLst/>
              <a:latin typeface="Calibri" panose="020F0502020204030204" pitchFamily="34" charset="0"/>
              <a:cs typeface="Calibri" panose="020F0502020204030204" pitchFamily="34" charset="0"/>
            </a:endParaRPr>
          </a:p>
          <a:p>
            <a:pPr marL="457200" indent="-457200">
              <a:lnSpc>
                <a:spcPct val="200000"/>
              </a:lnSpc>
            </a:pPr>
            <a:r>
              <a:rPr lang="en-GB" sz="600" dirty="0">
                <a:effectLst/>
                <a:latin typeface="Calibri" panose="020F0502020204030204" pitchFamily="34" charset="0"/>
                <a:cs typeface="Calibri" panose="020F0502020204030204" pitchFamily="34" charset="0"/>
              </a:rPr>
              <a:t>Oh, J., Oh, B. L., Lee, K. U., Chae, J. H., &amp; Yun, K. (2020). Identifying Schizophrenia Using Structural MRI With a Deep Learning Algorithm. </a:t>
            </a:r>
            <a:r>
              <a:rPr lang="en-GB" sz="600" i="1" dirty="0">
                <a:effectLst/>
                <a:latin typeface="Calibri" panose="020F0502020204030204" pitchFamily="34" charset="0"/>
                <a:cs typeface="Calibri" panose="020F0502020204030204" pitchFamily="34" charset="0"/>
              </a:rPr>
              <a:t>Frontiers in Psychiatry</a:t>
            </a:r>
            <a:r>
              <a:rPr lang="en-GB" sz="600" dirty="0">
                <a:effectLst/>
                <a:latin typeface="Calibri" panose="020F0502020204030204" pitchFamily="34" charset="0"/>
                <a:cs typeface="Calibri" panose="020F0502020204030204" pitchFamily="34" charset="0"/>
              </a:rPr>
              <a:t>, </a:t>
            </a:r>
            <a:r>
              <a:rPr lang="en-GB" sz="600" i="1" dirty="0">
                <a:effectLst/>
                <a:latin typeface="Calibri" panose="020F0502020204030204" pitchFamily="34" charset="0"/>
                <a:cs typeface="Calibri" panose="020F0502020204030204" pitchFamily="34" charset="0"/>
              </a:rPr>
              <a:t>11</a:t>
            </a:r>
            <a:r>
              <a:rPr lang="en-GB" sz="600" dirty="0">
                <a:effectLst/>
                <a:latin typeface="Calibri" panose="020F0502020204030204" pitchFamily="34" charset="0"/>
                <a:cs typeface="Calibri" panose="020F0502020204030204" pitchFamily="34" charset="0"/>
              </a:rPr>
              <a:t>. </a:t>
            </a:r>
            <a:r>
              <a:rPr lang="en-GB" sz="600" dirty="0">
                <a:latin typeface="Calibri" panose="020F0502020204030204" pitchFamily="34" charset="0"/>
                <a:cs typeface="Calibri" panose="020F0502020204030204" pitchFamily="34" charset="0"/>
              </a:rPr>
              <a:t>https://doi.org/10.3389/fpsyt.2020.00016</a:t>
            </a:r>
          </a:p>
          <a:p>
            <a:pPr marL="457200" indent="-457200">
              <a:lnSpc>
                <a:spcPct val="200000"/>
              </a:lnSpc>
            </a:pPr>
            <a:r>
              <a:rPr lang="en-GB" sz="600" dirty="0">
                <a:effectLst/>
                <a:latin typeface="Calibri" panose="020F0502020204030204" pitchFamily="34" charset="0"/>
                <a:cs typeface="Calibri" panose="020F0502020204030204" pitchFamily="34" charset="0"/>
              </a:rPr>
              <a:t>Marron, J. S., Todd, M. J., &amp; </a:t>
            </a:r>
            <a:r>
              <a:rPr lang="en-GB" sz="600" dirty="0" err="1">
                <a:effectLst/>
                <a:latin typeface="Calibri" panose="020F0502020204030204" pitchFamily="34" charset="0"/>
                <a:cs typeface="Calibri" panose="020F0502020204030204" pitchFamily="34" charset="0"/>
              </a:rPr>
              <a:t>Ahn</a:t>
            </a:r>
            <a:r>
              <a:rPr lang="en-GB" sz="600" dirty="0">
                <a:effectLst/>
                <a:latin typeface="Calibri" panose="020F0502020204030204" pitchFamily="34" charset="0"/>
                <a:cs typeface="Calibri" panose="020F0502020204030204" pitchFamily="34" charset="0"/>
              </a:rPr>
              <a:t>, J. (2007). Distance-Weighted Discrimination. </a:t>
            </a:r>
            <a:r>
              <a:rPr lang="en-GB" sz="600" i="1" dirty="0">
                <a:effectLst/>
                <a:latin typeface="Calibri" panose="020F0502020204030204" pitchFamily="34" charset="0"/>
                <a:cs typeface="Calibri" panose="020F0502020204030204" pitchFamily="34" charset="0"/>
              </a:rPr>
              <a:t>Journal of the American Statistical Association</a:t>
            </a:r>
            <a:r>
              <a:rPr lang="en-GB" sz="600" dirty="0">
                <a:effectLst/>
                <a:latin typeface="Calibri" panose="020F0502020204030204" pitchFamily="34" charset="0"/>
                <a:cs typeface="Calibri" panose="020F0502020204030204" pitchFamily="34" charset="0"/>
              </a:rPr>
              <a:t>, </a:t>
            </a:r>
            <a:r>
              <a:rPr lang="en-GB" sz="600" i="1" dirty="0">
                <a:effectLst/>
                <a:latin typeface="Calibri" panose="020F0502020204030204" pitchFamily="34" charset="0"/>
                <a:cs typeface="Calibri" panose="020F0502020204030204" pitchFamily="34" charset="0"/>
              </a:rPr>
              <a:t>102</a:t>
            </a:r>
            <a:r>
              <a:rPr lang="en-GB" sz="600" dirty="0">
                <a:effectLst/>
                <a:latin typeface="Calibri" panose="020F0502020204030204" pitchFamily="34" charset="0"/>
                <a:cs typeface="Calibri" panose="020F0502020204030204" pitchFamily="34" charset="0"/>
              </a:rPr>
              <a:t>(480), 1267–1271. </a:t>
            </a:r>
            <a:r>
              <a:rPr lang="en-GB" sz="600" dirty="0">
                <a:latin typeface="Calibri" panose="020F0502020204030204" pitchFamily="34" charset="0"/>
                <a:cs typeface="Calibri" panose="020F0502020204030204" pitchFamily="34" charset="0"/>
              </a:rPr>
              <a:t>https://doi.org/10.1198/016214507000001120</a:t>
            </a:r>
            <a:endParaRPr lang="en-GB" sz="600" dirty="0">
              <a:effectLst/>
              <a:latin typeface="Calibri" panose="020F0502020204030204" pitchFamily="34" charset="0"/>
              <a:cs typeface="Calibri" panose="020F0502020204030204" pitchFamily="34" charset="0"/>
            </a:endParaRPr>
          </a:p>
          <a:p>
            <a:pPr marL="457200" indent="-457200">
              <a:lnSpc>
                <a:spcPct val="200000"/>
              </a:lnSpc>
            </a:pPr>
            <a:r>
              <a:rPr lang="en-GB" sz="600" b="0" i="0" dirty="0" err="1">
                <a:solidFill>
                  <a:srgbClr val="222222"/>
                </a:solidFill>
                <a:effectLst/>
                <a:latin typeface="Calibri" panose="020F0502020204030204" pitchFamily="34" charset="0"/>
                <a:cs typeface="Calibri" panose="020F0502020204030204" pitchFamily="34" charset="0"/>
              </a:rPr>
              <a:t>Qiao</a:t>
            </a:r>
            <a:r>
              <a:rPr lang="en-GB" sz="600" b="0" i="0" dirty="0">
                <a:solidFill>
                  <a:srgbClr val="222222"/>
                </a:solidFill>
                <a:effectLst/>
                <a:latin typeface="Calibri" panose="020F0502020204030204" pitchFamily="34" charset="0"/>
                <a:cs typeface="Calibri" panose="020F0502020204030204" pitchFamily="34" charset="0"/>
              </a:rPr>
              <a:t>, X., &amp; Zhang, L. (2015). Flexible high-dimensional classification machines and their asymptotic properties. </a:t>
            </a:r>
            <a:r>
              <a:rPr lang="en-GB" sz="600" b="0" i="1" dirty="0">
                <a:solidFill>
                  <a:srgbClr val="222222"/>
                </a:solidFill>
                <a:effectLst/>
                <a:latin typeface="Calibri" panose="020F0502020204030204" pitchFamily="34" charset="0"/>
                <a:cs typeface="Calibri" panose="020F0502020204030204" pitchFamily="34" charset="0"/>
              </a:rPr>
              <a:t>The Journal of Machine Learning Research</a:t>
            </a:r>
            <a:r>
              <a:rPr lang="en-GB" sz="600" b="0" i="0" dirty="0">
                <a:solidFill>
                  <a:srgbClr val="222222"/>
                </a:solidFill>
                <a:effectLst/>
                <a:latin typeface="Calibri" panose="020F0502020204030204" pitchFamily="34" charset="0"/>
                <a:cs typeface="Calibri" panose="020F0502020204030204" pitchFamily="34" charset="0"/>
              </a:rPr>
              <a:t>, </a:t>
            </a:r>
            <a:r>
              <a:rPr lang="en-GB" sz="600" b="0" i="1" dirty="0">
                <a:solidFill>
                  <a:srgbClr val="222222"/>
                </a:solidFill>
                <a:effectLst/>
                <a:latin typeface="Calibri" panose="020F0502020204030204" pitchFamily="34" charset="0"/>
                <a:cs typeface="Calibri" panose="020F0502020204030204" pitchFamily="34" charset="0"/>
              </a:rPr>
              <a:t>16</a:t>
            </a:r>
            <a:r>
              <a:rPr lang="en-GB" sz="600" b="0" i="0" dirty="0">
                <a:solidFill>
                  <a:srgbClr val="222222"/>
                </a:solidFill>
                <a:effectLst/>
                <a:latin typeface="Calibri" panose="020F0502020204030204" pitchFamily="34" charset="0"/>
                <a:cs typeface="Calibri" panose="020F0502020204030204" pitchFamily="34" charset="0"/>
              </a:rPr>
              <a:t>(1), 1547-1572.</a:t>
            </a:r>
            <a:r>
              <a:rPr lang="en-GB" sz="600" b="0" i="0" dirty="0">
                <a:solidFill>
                  <a:srgbClr val="222222"/>
                </a:solidFill>
                <a:latin typeface="Calibri" panose="020F0502020204030204" pitchFamily="34" charset="0"/>
                <a:cs typeface="Calibri" panose="020F0502020204030204" pitchFamily="34" charset="0"/>
              </a:rPr>
              <a:t> </a:t>
            </a:r>
            <a:endParaRPr lang="en-GB" sz="600" dirty="0">
              <a:effectLst/>
              <a:latin typeface="Calibri" panose="020F0502020204030204" pitchFamily="34" charset="0"/>
              <a:cs typeface="Calibri" panose="020F0502020204030204" pitchFamily="34" charset="0"/>
            </a:endParaRPr>
          </a:p>
          <a:p>
            <a:pPr marL="457200" indent="-457200">
              <a:lnSpc>
                <a:spcPct val="200000"/>
              </a:lnSpc>
            </a:pPr>
            <a:r>
              <a:rPr lang="en-GB" sz="600" i="1" dirty="0">
                <a:effectLst/>
                <a:latin typeface="Calibri" panose="020F0502020204030204" pitchFamily="34" charset="0"/>
                <a:cs typeface="Calibri" panose="020F050202020403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600" dirty="0">
                <a:effectLst/>
                <a:latin typeface="Calibri" panose="020F0502020204030204" pitchFamily="34" charset="0"/>
                <a:cs typeface="Calibri" panose="020F0502020204030204" pitchFamily="34" charset="0"/>
              </a:rPr>
              <a:t>Randall, H., </a:t>
            </a:r>
            <a:r>
              <a:rPr lang="en-GB" sz="600" dirty="0" err="1">
                <a:effectLst/>
                <a:latin typeface="Calibri" panose="020F0502020204030204" pitchFamily="34" charset="0"/>
                <a:cs typeface="Calibri" panose="020F0502020204030204" pitchFamily="34" charset="0"/>
              </a:rPr>
              <a:t>Artemiou</a:t>
            </a:r>
            <a:r>
              <a:rPr lang="en-GB" sz="600" dirty="0">
                <a:effectLst/>
                <a:latin typeface="Calibri" panose="020F0502020204030204" pitchFamily="34" charset="0"/>
                <a:cs typeface="Calibri" panose="020F0502020204030204" pitchFamily="34" charset="0"/>
              </a:rPr>
              <a:t>, A., &amp; </a:t>
            </a:r>
            <a:r>
              <a:rPr lang="en-GB" sz="600" dirty="0" err="1">
                <a:effectLst/>
                <a:latin typeface="Calibri" panose="020F0502020204030204" pitchFamily="34" charset="0"/>
                <a:cs typeface="Calibri" panose="020F0502020204030204" pitchFamily="34" charset="0"/>
              </a:rPr>
              <a:t>Qiao</a:t>
            </a:r>
            <a:r>
              <a:rPr lang="en-GB" sz="600" dirty="0">
                <a:effectLst/>
                <a:latin typeface="Calibri" panose="020F0502020204030204" pitchFamily="34" charset="0"/>
                <a:cs typeface="Calibri" panose="020F0502020204030204" pitchFamily="34" charset="0"/>
              </a:rPr>
              <a:t>, X. (2020). Sufficient dimension reduction based on distance‐weighted discrimination. </a:t>
            </a:r>
            <a:r>
              <a:rPr lang="en-GB" sz="600" i="1" dirty="0">
                <a:effectLst/>
                <a:latin typeface="Calibri" panose="020F0502020204030204" pitchFamily="34" charset="0"/>
                <a:cs typeface="Calibri" panose="020F0502020204030204" pitchFamily="34" charset="0"/>
              </a:rPr>
              <a:t>Scandinavian Journal of Statistics</a:t>
            </a:r>
            <a:r>
              <a:rPr lang="en-GB" sz="600" dirty="0">
                <a:effectLst/>
                <a:latin typeface="Calibri" panose="020F0502020204030204" pitchFamily="34" charset="0"/>
                <a:cs typeface="Calibri" panose="020F0502020204030204" pitchFamily="34" charset="0"/>
              </a:rPr>
              <a:t>, </a:t>
            </a:r>
            <a:r>
              <a:rPr lang="en-GB" sz="600" i="1" dirty="0">
                <a:effectLst/>
                <a:latin typeface="Calibri" panose="020F0502020204030204" pitchFamily="34" charset="0"/>
                <a:cs typeface="Calibri" panose="020F0502020204030204" pitchFamily="34" charset="0"/>
              </a:rPr>
              <a:t>48</a:t>
            </a:r>
            <a:r>
              <a:rPr lang="en-GB" sz="600" dirty="0">
                <a:effectLst/>
                <a:latin typeface="Calibri" panose="020F0502020204030204" pitchFamily="34" charset="0"/>
                <a:cs typeface="Calibri" panose="020F0502020204030204" pitchFamily="34" charset="0"/>
              </a:rPr>
              <a:t>(4), 1186–1211. https://doi.org/10.1111/sjos.12484</a:t>
            </a:r>
          </a:p>
          <a:p>
            <a:pPr marL="457200" indent="-457200">
              <a:lnSpc>
                <a:spcPct val="200000"/>
              </a:lnSpc>
            </a:pPr>
            <a:r>
              <a:rPr lang="en-GB" sz="600" dirty="0">
                <a:effectLst/>
                <a:latin typeface="Calibri" panose="020F0502020204030204" pitchFamily="34" charset="0"/>
              </a:rPr>
              <a:t>Brownlee, J. (2019, August 8). </a:t>
            </a:r>
            <a:r>
              <a:rPr lang="en-GB" sz="600" i="1" dirty="0">
                <a:effectLst/>
                <a:latin typeface="Calibri" panose="020F0502020204030204" pitchFamily="34" charset="0"/>
              </a:rPr>
              <a:t>Statistical Significance Tests for Comparing Machine Learning Algorithms</a:t>
            </a:r>
            <a:r>
              <a:rPr lang="en-GB" sz="600" dirty="0">
                <a:effectLst/>
                <a:latin typeface="Calibri" panose="020F0502020204030204" pitchFamily="34" charset="0"/>
              </a:rPr>
              <a:t>. Machine Learning Mastery. https://machinelearningmastery.com/statistical-significance-tests-for-comparing-machine-learning-algorithms/?fbclid=IwAR331RX6HbXBnArXqhRSheTDiRWCnme5jZa5hEfPhYcebkR56HfRvlmsJEw</a:t>
            </a:r>
          </a:p>
          <a:p>
            <a:pPr marL="457200" indent="-457200">
              <a:lnSpc>
                <a:spcPct val="200000"/>
              </a:lnSpc>
            </a:pPr>
            <a:r>
              <a:rPr lang="en-GB" sz="600" dirty="0">
                <a:effectLst/>
                <a:latin typeface="Calibri" panose="020F0502020204030204" pitchFamily="34" charset="0"/>
              </a:rPr>
              <a:t>Brownlee, J. (2019, August 8). </a:t>
            </a:r>
            <a:r>
              <a:rPr lang="en-GB" sz="600" i="1" dirty="0">
                <a:effectLst/>
                <a:latin typeface="Calibri" panose="020F0502020204030204" pitchFamily="34" charset="0"/>
              </a:rPr>
              <a:t>A Gentle Introduction to Estimation Statistics for Machine Learning</a:t>
            </a:r>
            <a:r>
              <a:rPr lang="en-GB" sz="600" dirty="0">
                <a:effectLst/>
                <a:latin typeface="Calibri" panose="020F0502020204030204" pitchFamily="34" charset="0"/>
              </a:rPr>
              <a:t>. Machine Learning Mastery. </a:t>
            </a:r>
            <a:r>
              <a:rPr lang="en-GB" sz="600" dirty="0">
                <a:latin typeface="Calibri" panose="020F0502020204030204" pitchFamily="34" charset="0"/>
              </a:rPr>
              <a:t>https://machinelearningmastery.com/estimation-statistics-for-machine-learning/?fbclid=IwAR0mdkFN_hFzvAtIinRey2LueMdUR8oAeQ3hX3pqz_UHHJBuc9-iwKEn_ug</a:t>
            </a:r>
            <a:endParaRPr lang="en-GB" sz="600" dirty="0">
              <a:effectLst/>
              <a:latin typeface="Calibri" panose="020F0502020204030204" pitchFamily="34" charset="0"/>
            </a:endParaRPr>
          </a:p>
          <a:p>
            <a:pPr marL="457200" indent="-457200">
              <a:lnSpc>
                <a:spcPct val="200000"/>
              </a:lnSpc>
            </a:pPr>
            <a:r>
              <a:rPr lang="en-GB" sz="600" dirty="0">
                <a:effectLst/>
                <a:latin typeface="Calibri" panose="020F0502020204030204" pitchFamily="34" charset="0"/>
              </a:rPr>
              <a:t>Srivastava, M. S., &amp; Du, M. (2008). A test for the mean vector with fewer observations than the dimension. </a:t>
            </a:r>
            <a:r>
              <a:rPr lang="en-GB" sz="600" i="1" dirty="0">
                <a:effectLst/>
                <a:latin typeface="Calibri" panose="020F0502020204030204" pitchFamily="34" charset="0"/>
              </a:rPr>
              <a:t>Journal of Multivariate Analysis</a:t>
            </a:r>
            <a:r>
              <a:rPr lang="en-GB" sz="600" dirty="0">
                <a:effectLst/>
                <a:latin typeface="Calibri" panose="020F0502020204030204" pitchFamily="34" charset="0"/>
              </a:rPr>
              <a:t>, </a:t>
            </a:r>
            <a:r>
              <a:rPr lang="en-GB" sz="600" i="1" dirty="0">
                <a:effectLst/>
                <a:latin typeface="Calibri" panose="020F0502020204030204" pitchFamily="34" charset="0"/>
              </a:rPr>
              <a:t>99</a:t>
            </a:r>
            <a:r>
              <a:rPr lang="en-GB" sz="600" dirty="0">
                <a:effectLst/>
                <a:latin typeface="Calibri" panose="020F0502020204030204" pitchFamily="34" charset="0"/>
              </a:rPr>
              <a:t>(3), 386–402. https://doi.org/10.1016/j.jmva.2006.11.002</a:t>
            </a:r>
          </a:p>
          <a:p>
            <a:pPr marL="457200" indent="-457200">
              <a:lnSpc>
                <a:spcPct val="200000"/>
              </a:lnSpc>
            </a:pPr>
            <a:r>
              <a:rPr lang="en-GB" sz="600" dirty="0">
                <a:effectLst/>
                <a:latin typeface="Calibri" panose="020F0502020204030204" pitchFamily="34" charset="0"/>
              </a:rPr>
              <a:t>Srivastava, M. S. (2007). Multivariate Theory for </a:t>
            </a:r>
            <a:r>
              <a:rPr lang="en-GB" sz="600" dirty="0" err="1">
                <a:effectLst/>
                <a:latin typeface="Calibri" panose="020F0502020204030204" pitchFamily="34" charset="0"/>
              </a:rPr>
              <a:t>Analyzing</a:t>
            </a:r>
            <a:r>
              <a:rPr lang="en-GB" sz="600" dirty="0">
                <a:effectLst/>
                <a:latin typeface="Calibri" panose="020F0502020204030204" pitchFamily="34" charset="0"/>
              </a:rPr>
              <a:t> High Dimensional Data. </a:t>
            </a:r>
            <a:r>
              <a:rPr lang="en-GB" sz="600" i="1" dirty="0">
                <a:effectLst/>
                <a:latin typeface="Calibri" panose="020F0502020204030204" pitchFamily="34" charset="0"/>
              </a:rPr>
              <a:t>JOURNAL OF THE JAPAN STATISTICAL SOCIETY</a:t>
            </a:r>
            <a:r>
              <a:rPr lang="en-GB" sz="600" dirty="0">
                <a:effectLst/>
                <a:latin typeface="Calibri" panose="020F0502020204030204" pitchFamily="34" charset="0"/>
              </a:rPr>
              <a:t>, </a:t>
            </a:r>
            <a:r>
              <a:rPr lang="en-GB" sz="600" i="1" dirty="0">
                <a:effectLst/>
                <a:latin typeface="Calibri" panose="020F0502020204030204" pitchFamily="34" charset="0"/>
              </a:rPr>
              <a:t>37</a:t>
            </a:r>
            <a:r>
              <a:rPr lang="en-GB" sz="600" dirty="0">
                <a:effectLst/>
                <a:latin typeface="Calibri" panose="020F0502020204030204" pitchFamily="34" charset="0"/>
              </a:rPr>
              <a:t>(1), 53–86. https://doi.org/10.14490/jjss.37.53</a:t>
            </a:r>
          </a:p>
          <a:p>
            <a:pPr marL="457200" indent="-457200">
              <a:lnSpc>
                <a:spcPct val="200000"/>
              </a:lnSpc>
            </a:pPr>
            <a:endParaRPr lang="en-GB" sz="600" dirty="0">
              <a:effectLst/>
              <a:latin typeface="Calibri" panose="020F0502020204030204" pitchFamily="34" charset="0"/>
            </a:endParaRPr>
          </a:p>
          <a:p>
            <a:pPr marL="0" indent="0">
              <a:lnSpc>
                <a:spcPct val="200000"/>
              </a:lnSpc>
              <a:buNone/>
            </a:pPr>
            <a:endParaRPr lang="en-GB" sz="600" dirty="0">
              <a:effectLst/>
              <a:latin typeface="Calibri" panose="020F0502020204030204" pitchFamily="34" charset="0"/>
              <a:cs typeface="Calibri" panose="020F0502020204030204" pitchFamily="34" charset="0"/>
            </a:endParaRPr>
          </a:p>
          <a:p>
            <a:pPr marL="457200" indent="-457200">
              <a:lnSpc>
                <a:spcPct val="200000"/>
              </a:lnSpc>
            </a:pPr>
            <a:endParaRPr lang="en-GB" sz="600" dirty="0">
              <a:effectLst/>
              <a:latin typeface="Calibri" panose="020F0502020204030204" pitchFamily="34" charset="0"/>
              <a:cs typeface="Calibri" panose="020F0502020204030204" pitchFamily="34" charset="0"/>
            </a:endParaRPr>
          </a:p>
          <a:p>
            <a:pPr marL="457200" indent="-457200">
              <a:lnSpc>
                <a:spcPct val="200000"/>
              </a:lnSpc>
            </a:pPr>
            <a:endParaRPr lang="en-GB" sz="600" dirty="0">
              <a:effectLst/>
              <a:latin typeface="Calibri" panose="020F0502020204030204" pitchFamily="34" charset="0"/>
              <a:cs typeface="Calibri" panose="020F0502020204030204" pitchFamily="34" charset="0"/>
            </a:endParaRPr>
          </a:p>
          <a:p>
            <a:pPr marL="457200" indent="-457200">
              <a:lnSpc>
                <a:spcPct val="200000"/>
              </a:lnSpc>
            </a:pPr>
            <a:endParaRPr lang="en-GB" sz="600" dirty="0">
              <a:effectLst/>
              <a:latin typeface="Calibri" panose="020F0502020204030204" pitchFamily="34" charset="0"/>
              <a:cs typeface="Calibri" panose="020F0502020204030204" pitchFamily="34" charset="0"/>
            </a:endParaRPr>
          </a:p>
          <a:p>
            <a:pPr marL="457200" indent="-457200">
              <a:lnSpc>
                <a:spcPct val="200000"/>
              </a:lnSpc>
            </a:pPr>
            <a:endParaRPr lang="en-GB" sz="600" dirty="0">
              <a:effectLst/>
              <a:latin typeface="Calibri" panose="020F0502020204030204" pitchFamily="34" charset="0"/>
              <a:cs typeface="Calibri" panose="020F0502020204030204" pitchFamily="34" charset="0"/>
            </a:endParaRPr>
          </a:p>
          <a:p>
            <a:pPr marL="0" indent="0">
              <a:buNone/>
            </a:pPr>
            <a:endParaRPr lang="en-GB" sz="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a:lnSpc>
                <a:spcPct val="200000"/>
              </a:lnSpc>
            </a:pPr>
            <a:r>
              <a:rPr lang="en-GB" sz="800" dirty="0">
                <a:effectLst/>
                <a:latin typeface="Calibri" panose="020F0502020204030204" pitchFamily="34" charset="0"/>
                <a:cs typeface="Calibri" panose="020F0502020204030204" pitchFamily="34" charset="0"/>
              </a:rPr>
              <a:t>Chen, R. (2020, July 23). </a:t>
            </a:r>
            <a:r>
              <a:rPr lang="en-GB" sz="8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800" dirty="0">
                <a:effectLst/>
                <a:latin typeface="Calibri" panose="020F0502020204030204" pitchFamily="34" charset="0"/>
                <a:cs typeface="Calibri" panose="020F0502020204030204" pitchFamily="34" charset="0"/>
              </a:rPr>
              <a:t>. Journal of Big Data. Retrieved October 28, 2021, from </a:t>
            </a:r>
            <a:r>
              <a:rPr lang="en-GB" sz="800" dirty="0">
                <a:latin typeface="Calibri" panose="020F0502020204030204" pitchFamily="34" charset="0"/>
                <a:cs typeface="Calibri" panose="020F0502020204030204" pitchFamily="34" charset="0"/>
              </a:rPr>
              <a:t>https://journalofbigdata.springeropen.com/articles/10.1186/s40537-020-00327-4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Hasan, M. A., Hasan, M. K., &amp; </a:t>
            </a:r>
            <a:r>
              <a:rPr lang="en-GB" sz="800" dirty="0" err="1">
                <a:effectLst/>
                <a:latin typeface="Calibri" panose="020F0502020204030204" pitchFamily="34" charset="0"/>
                <a:cs typeface="Calibri" panose="020F0502020204030204" pitchFamily="34" charset="0"/>
              </a:rPr>
              <a:t>Mottalib</a:t>
            </a:r>
            <a:r>
              <a:rPr lang="en-GB" sz="8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800" i="1" dirty="0">
                <a:effectLst/>
                <a:latin typeface="Calibri" panose="020F0502020204030204" pitchFamily="34" charset="0"/>
                <a:cs typeface="Calibri" panose="020F0502020204030204" pitchFamily="34" charset="0"/>
              </a:rPr>
              <a:t>International Journal of Data Mining and Bioinformatics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(2), 167. </a:t>
            </a:r>
            <a:r>
              <a:rPr lang="en-GB" sz="800" dirty="0">
                <a:latin typeface="Calibri" panose="020F0502020204030204" pitchFamily="34" charset="0"/>
                <a:cs typeface="Calibri" panose="020F0502020204030204" pitchFamily="34" charset="0"/>
              </a:rPr>
              <a:t>https://doi.org/10.1504/ijdmb.2015.066776</a:t>
            </a:r>
          </a:p>
          <a:p>
            <a:pPr>
              <a:lnSpc>
                <a:spcPct val="200000"/>
              </a:lnSpc>
            </a:pPr>
            <a:r>
              <a:rPr lang="en-GB" sz="800" dirty="0">
                <a:effectLst/>
                <a:latin typeface="Calibri" panose="020F0502020204030204" pitchFamily="34" charset="0"/>
                <a:cs typeface="Calibri" panose="020F0502020204030204" pitchFamily="34" charset="0"/>
              </a:rPr>
              <a:t>Miao, J., &amp; </a:t>
            </a:r>
            <a:r>
              <a:rPr lang="en-GB" sz="800" dirty="0" err="1">
                <a:effectLst/>
                <a:latin typeface="Calibri" panose="020F0502020204030204" pitchFamily="34" charset="0"/>
                <a:cs typeface="Calibri" panose="020F0502020204030204" pitchFamily="34" charset="0"/>
              </a:rPr>
              <a:t>Niu</a:t>
            </a:r>
            <a:r>
              <a:rPr lang="en-GB" sz="800" dirty="0">
                <a:effectLst/>
                <a:latin typeface="Calibri" panose="020F0502020204030204" pitchFamily="34" charset="0"/>
                <a:cs typeface="Calibri" panose="020F0502020204030204" pitchFamily="34" charset="0"/>
              </a:rPr>
              <a:t>, L. (2016). A Survey on Feature Selection. </a:t>
            </a:r>
            <a:r>
              <a:rPr lang="en-GB" sz="800" i="1" dirty="0">
                <a:effectLst/>
                <a:latin typeface="Calibri" panose="020F0502020204030204" pitchFamily="34" charset="0"/>
                <a:cs typeface="Calibri" panose="020F0502020204030204" pitchFamily="34" charset="0"/>
              </a:rPr>
              <a:t>Procedia Computer Science</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91</a:t>
            </a:r>
            <a:r>
              <a:rPr lang="en-GB" sz="800" dirty="0">
                <a:effectLst/>
                <a:latin typeface="Calibri" panose="020F0502020204030204" pitchFamily="34" charset="0"/>
                <a:cs typeface="Calibri" panose="020F0502020204030204" pitchFamily="34" charset="0"/>
              </a:rPr>
              <a:t>, 919–926. </a:t>
            </a:r>
            <a:r>
              <a:rPr lang="en-GB" sz="800" dirty="0">
                <a:latin typeface="Calibri" panose="020F0502020204030204" pitchFamily="34" charset="0"/>
                <a:cs typeface="Calibri" panose="020F0502020204030204" pitchFamily="34" charset="0"/>
              </a:rPr>
              <a:t>https://doi.org/10.1016/j.procs.2016.07.111</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800" i="1" dirty="0">
                <a:effectLst/>
                <a:latin typeface="Calibri" panose="020F0502020204030204" pitchFamily="34" charset="0"/>
                <a:cs typeface="Calibri" panose="020F0502020204030204" pitchFamily="34" charset="0"/>
              </a:rPr>
              <a:t>The Knowledge Engineering Review</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14</a:t>
            </a:r>
            <a:r>
              <a:rPr lang="en-GB" sz="800" dirty="0">
                <a:effectLst/>
                <a:latin typeface="Calibri" panose="020F0502020204030204" pitchFamily="34" charset="0"/>
                <a:cs typeface="Calibri" panose="020F0502020204030204" pitchFamily="34" charset="0"/>
              </a:rPr>
              <a:t>(4), 319–340. </a:t>
            </a:r>
            <a:r>
              <a:rPr lang="en-GB" sz="800" dirty="0">
                <a:latin typeface="Calibri" panose="020F0502020204030204" pitchFamily="34" charset="0"/>
                <a:cs typeface="Calibri" panose="020F0502020204030204" pitchFamily="34" charset="0"/>
              </a:rPr>
              <a:t>https://doi.org/10.1017/s026988899900404x</a:t>
            </a:r>
          </a:p>
          <a:p>
            <a:pPr>
              <a:lnSpc>
                <a:spcPct val="200000"/>
              </a:lnSpc>
            </a:pPr>
            <a:r>
              <a:rPr lang="en-GB" sz="800" dirty="0">
                <a:effectLst/>
                <a:latin typeface="Calibri" panose="020F0502020204030204" pitchFamily="34" charset="0"/>
                <a:cs typeface="Calibri" panose="020F0502020204030204" pitchFamily="34" charset="0"/>
              </a:rPr>
              <a:t>Lee, K.-Y &amp; Kim, K.-H &amp; Kang, J.-J &amp; Choi, S.-J &amp; </a:t>
            </a:r>
            <a:r>
              <a:rPr lang="en-GB" sz="800" dirty="0" err="1">
                <a:effectLst/>
                <a:latin typeface="Calibri" panose="020F0502020204030204" pitchFamily="34" charset="0"/>
                <a:cs typeface="Calibri" panose="020F0502020204030204" pitchFamily="34" charset="0"/>
              </a:rPr>
              <a:t>Im</a:t>
            </a:r>
            <a:r>
              <a:rPr lang="en-GB" sz="8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8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a:lnSpc>
                <a:spcPct val="200000"/>
              </a:lnSpc>
            </a:pPr>
            <a:r>
              <a:rPr lang="en-GB" sz="800" dirty="0">
                <a:effectLst/>
                <a:latin typeface="Calibri" panose="020F0502020204030204" pitchFamily="34" charset="0"/>
                <a:cs typeface="Calibri" panose="020F0502020204030204" pitchFamily="34" charset="0"/>
              </a:rPr>
              <a:t>Singh Suri, G., Kaur, G., &amp; </a:t>
            </a:r>
            <a:r>
              <a:rPr lang="en-GB" sz="800" dirty="0" err="1">
                <a:effectLst/>
                <a:latin typeface="Calibri" panose="020F0502020204030204" pitchFamily="34" charset="0"/>
                <a:cs typeface="Calibri" panose="020F0502020204030204" pitchFamily="34" charset="0"/>
              </a:rPr>
              <a:t>Moein</a:t>
            </a:r>
            <a:r>
              <a:rPr lang="en-GB" sz="800" dirty="0">
                <a:effectLst/>
                <a:latin typeface="Calibri" panose="020F0502020204030204" pitchFamily="34" charset="0"/>
                <a:cs typeface="Calibri" panose="020F0502020204030204" pitchFamily="34" charset="0"/>
              </a:rPr>
              <a:t>, S. (2021). Machine Learning in Detecting Schizophrenia: An Overview. </a:t>
            </a:r>
            <a:r>
              <a:rPr lang="en-GB" sz="800" i="1" dirty="0">
                <a:effectLst/>
                <a:latin typeface="Calibri" panose="020F0502020204030204" pitchFamily="34" charset="0"/>
                <a:cs typeface="Calibri" panose="020F0502020204030204" pitchFamily="34" charset="0"/>
              </a:rPr>
              <a:t>Intelligent Automation &amp; Soft Computing</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27</a:t>
            </a:r>
            <a:r>
              <a:rPr lang="en-GB" sz="800" dirty="0">
                <a:effectLst/>
                <a:latin typeface="Calibri" panose="020F0502020204030204" pitchFamily="34" charset="0"/>
                <a:cs typeface="Calibri" panose="020F0502020204030204" pitchFamily="34" charset="0"/>
              </a:rPr>
              <a:t>(3), 723–735. </a:t>
            </a:r>
            <a:r>
              <a:rPr lang="en-GB" sz="800" dirty="0">
                <a:latin typeface="Calibri" panose="020F0502020204030204" pitchFamily="34" charset="0"/>
                <a:cs typeface="Calibri" panose="020F0502020204030204" pitchFamily="34" charset="0"/>
              </a:rPr>
              <a:t>https://doi.org/10.32604/iasc.2021.015049</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800" i="1" dirty="0">
                <a:effectLst/>
                <a:latin typeface="Calibri" panose="020F0502020204030204" pitchFamily="34" charset="0"/>
                <a:cs typeface="Calibri" panose="020F0502020204030204" pitchFamily="34" charset="0"/>
              </a:rPr>
              <a:t>Scientific Reports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(1). https://doi.org/10.1038/s41598-021-89540-6</a:t>
            </a:r>
          </a:p>
          <a:p>
            <a:pPr>
              <a:lnSpc>
                <a:spcPct val="200000"/>
              </a:lnSpc>
            </a:pPr>
            <a:r>
              <a:rPr lang="en-GB" sz="8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800" i="1" dirty="0">
                <a:effectLst/>
                <a:latin typeface="Calibri" panose="020F0502020204030204" pitchFamily="34" charset="0"/>
                <a:cs typeface="Calibri" panose="020F0502020204030204" pitchFamily="34" charset="0"/>
              </a:rPr>
              <a:t>Schizophrenia Research</a:t>
            </a:r>
            <a:r>
              <a:rPr lang="en-GB" sz="800" dirty="0">
                <a:effectLst/>
                <a:latin typeface="Calibri" panose="020F0502020204030204" pitchFamily="34" charset="0"/>
                <a:cs typeface="Calibri" panose="020F0502020204030204" pitchFamily="34" charset="0"/>
              </a:rPr>
              <a:t>. Published. https://doi.org/10.1016/j.schres.2021.05.018</a:t>
            </a:r>
          </a:p>
          <a:p>
            <a:pPr>
              <a:lnSpc>
                <a:spcPct val="200000"/>
              </a:lnSpc>
            </a:pPr>
            <a:r>
              <a:rPr lang="en-GB" sz="800" i="0" dirty="0">
                <a:solidFill>
                  <a:srgbClr val="000000"/>
                </a:solidFill>
                <a:effectLst/>
                <a:latin typeface="Calibri" panose="020F0502020204030204" pitchFamily="34" charset="0"/>
                <a:cs typeface="Calibri" panose="020F0502020204030204" pitchFamily="34" charset="0"/>
              </a:rPr>
              <a:t>J. S. Marron, Michael J. Todd and </a:t>
            </a:r>
            <a:r>
              <a:rPr lang="en-GB" sz="800" i="0" dirty="0" err="1">
                <a:solidFill>
                  <a:srgbClr val="000000"/>
                </a:solidFill>
                <a:effectLst/>
                <a:latin typeface="Calibri" panose="020F0502020204030204" pitchFamily="34" charset="0"/>
                <a:cs typeface="Calibri" panose="020F0502020204030204" pitchFamily="34" charset="0"/>
              </a:rPr>
              <a:t>Jeongyoun</a:t>
            </a:r>
            <a:r>
              <a:rPr lang="en-GB" sz="800" i="0" dirty="0">
                <a:solidFill>
                  <a:srgbClr val="000000"/>
                </a:solidFill>
                <a:effectLst/>
                <a:latin typeface="Calibri" panose="020F0502020204030204" pitchFamily="34" charset="0"/>
                <a:cs typeface="Calibri" panose="020F0502020204030204" pitchFamily="34" charset="0"/>
              </a:rPr>
              <a:t> </a:t>
            </a:r>
            <a:r>
              <a:rPr lang="en-GB" sz="800" i="0" dirty="0" err="1">
                <a:solidFill>
                  <a:srgbClr val="000000"/>
                </a:solidFill>
                <a:effectLst/>
                <a:latin typeface="Calibri" panose="020F0502020204030204" pitchFamily="34" charset="0"/>
                <a:cs typeface="Calibri" panose="020F0502020204030204" pitchFamily="34" charset="0"/>
              </a:rPr>
              <a:t>Ahn</a:t>
            </a:r>
            <a:r>
              <a:rPr lang="en-GB" sz="800" dirty="0">
                <a:latin typeface="Calibri" panose="020F0502020204030204" pitchFamily="34" charset="0"/>
                <a:cs typeface="Calibri" panose="020F0502020204030204" pitchFamily="34" charset="0"/>
              </a:rPr>
              <a:t>. (2004) Distance Weighted Discrimination.</a:t>
            </a:r>
            <a:r>
              <a:rPr lang="en-GB" sz="800" b="0" i="0" dirty="0">
                <a:solidFill>
                  <a:srgbClr val="1C1E21"/>
                </a:solidFill>
                <a:effectLst/>
                <a:latin typeface="Calibri" panose="020F0502020204030204" pitchFamily="34" charset="0"/>
                <a:cs typeface="Calibri" panose="020F0502020204030204" pitchFamily="34" charset="0"/>
              </a:rPr>
              <a:t> Journal of the American Statistical Association,</a:t>
            </a:r>
            <a:r>
              <a:rPr lang="en-GB" sz="800" dirty="0">
                <a:solidFill>
                  <a:srgbClr val="343332"/>
                </a:solidFill>
                <a:latin typeface="Calibri" panose="020F0502020204030204" pitchFamily="34" charset="0"/>
                <a:cs typeface="Calibri" panose="020F0502020204030204" pitchFamily="34" charset="0"/>
              </a:rPr>
              <a:t> (no page number). http://www.optimization-online.org/DB_FILE/2002/07/513.pdf?fbclid=IwAR19LvTVhXEcSXK0hyO1JwoXaZN0_OS0GIwiAIFq2c3z5XMROUGud--QTPo</a:t>
            </a:r>
          </a:p>
          <a:p>
            <a:pPr>
              <a:lnSpc>
                <a:spcPct val="200000"/>
              </a:lnSpc>
            </a:pPr>
            <a:r>
              <a:rPr lang="en-GB" sz="800" b="0" i="0" dirty="0" err="1">
                <a:solidFill>
                  <a:srgbClr val="212121"/>
                </a:solidFill>
                <a:effectLst/>
                <a:latin typeface="Calibri" panose="020F0502020204030204" pitchFamily="34" charset="0"/>
                <a:cs typeface="Calibri" panose="020F0502020204030204" pitchFamily="34" charset="0"/>
              </a:rPr>
              <a:t>Qiao</a:t>
            </a:r>
            <a:r>
              <a:rPr lang="en-GB" sz="800" b="0" i="0" dirty="0">
                <a:solidFill>
                  <a:srgbClr val="212121"/>
                </a:solidFill>
                <a:effectLst/>
                <a:latin typeface="Calibri" panose="020F0502020204030204" pitchFamily="34" charset="0"/>
                <a:cs typeface="Calibri" panose="020F0502020204030204" pitchFamily="34" charset="0"/>
              </a:rPr>
              <a:t>, X., Zhang, H. H., Liu, Y., Todd, M. J., &amp; Marron, J. S. (2010). Weighted Distance Weighted Discrimination and Its Asymptotic Properties. </a:t>
            </a:r>
            <a:r>
              <a:rPr lang="en-GB" sz="800" b="0" i="1" dirty="0">
                <a:solidFill>
                  <a:srgbClr val="212121"/>
                </a:solidFill>
                <a:effectLst/>
                <a:latin typeface="Calibri" panose="020F0502020204030204" pitchFamily="34" charset="0"/>
                <a:cs typeface="Calibri" panose="020F0502020204030204" pitchFamily="34" charset="0"/>
              </a:rPr>
              <a:t>Journal of the American Statistical Association</a:t>
            </a:r>
            <a:r>
              <a:rPr lang="en-GB" sz="800" b="0" i="0" dirty="0">
                <a:solidFill>
                  <a:srgbClr val="212121"/>
                </a:solidFill>
                <a:effectLst/>
                <a:latin typeface="Calibri" panose="020F0502020204030204" pitchFamily="34" charset="0"/>
                <a:cs typeface="Calibri" panose="020F0502020204030204" pitchFamily="34" charset="0"/>
              </a:rPr>
              <a:t>, </a:t>
            </a:r>
            <a:r>
              <a:rPr lang="en-GB" sz="800" b="0" i="1" dirty="0">
                <a:solidFill>
                  <a:srgbClr val="212121"/>
                </a:solidFill>
                <a:effectLst/>
                <a:latin typeface="Calibri" panose="020F0502020204030204" pitchFamily="34" charset="0"/>
                <a:cs typeface="Calibri" panose="020F0502020204030204" pitchFamily="34" charset="0"/>
              </a:rPr>
              <a:t>105</a:t>
            </a:r>
            <a:r>
              <a:rPr lang="en-GB" sz="800" b="0" i="0" dirty="0">
                <a:solidFill>
                  <a:srgbClr val="212121"/>
                </a:solidFill>
                <a:effectLst/>
                <a:latin typeface="Calibri" panose="020F0502020204030204" pitchFamily="34" charset="0"/>
                <a:cs typeface="Calibri" panose="020F0502020204030204" pitchFamily="34" charset="0"/>
              </a:rPr>
              <a:t>(489), 401–414. https://doi.org/10.1198/jasa.2010.tm08487</a:t>
            </a:r>
            <a:endParaRPr lang="en-GB" sz="800" dirty="0">
              <a:effectLst/>
              <a:latin typeface="Calibri" panose="020F0502020204030204" pitchFamily="34" charset="0"/>
              <a:cs typeface="Calibri" panose="020F0502020204030204" pitchFamily="34" charset="0"/>
            </a:endParaRPr>
          </a:p>
          <a:p>
            <a:pPr>
              <a:lnSpc>
                <a:spcPct val="200000"/>
              </a:lnSpc>
            </a:pPr>
            <a:r>
              <a:rPr lang="en-GB" sz="800" b="0" i="0" dirty="0">
                <a:solidFill>
                  <a:srgbClr val="222222"/>
                </a:solidFill>
                <a:effectLst/>
                <a:latin typeface="Calibri" panose="020F0502020204030204" pitchFamily="34" charset="0"/>
                <a:cs typeface="Calibri" panose="020F0502020204030204" pitchFamily="34" charset="0"/>
              </a:rPr>
              <a:t>Wang, B., &amp; Zou, H. (2016). Sparse distance weighted discrimination. </a:t>
            </a:r>
            <a:r>
              <a:rPr lang="en-GB" sz="800" b="0" i="1" dirty="0">
                <a:solidFill>
                  <a:srgbClr val="222222"/>
                </a:solidFill>
                <a:effectLst/>
                <a:latin typeface="Calibri" panose="020F0502020204030204" pitchFamily="34" charset="0"/>
                <a:cs typeface="Calibri" panose="020F0502020204030204" pitchFamily="34" charset="0"/>
              </a:rPr>
              <a:t>Journal of Computational and Graphical Statistics</a:t>
            </a:r>
            <a:r>
              <a:rPr lang="en-GB" sz="800" b="0" i="0" dirty="0">
                <a:solidFill>
                  <a:srgbClr val="222222"/>
                </a:solidFill>
                <a:effectLst/>
                <a:latin typeface="Calibri" panose="020F0502020204030204" pitchFamily="34" charset="0"/>
                <a:cs typeface="Calibri" panose="020F0502020204030204" pitchFamily="34" charset="0"/>
              </a:rPr>
              <a:t>, </a:t>
            </a:r>
            <a:r>
              <a:rPr lang="en-GB" sz="800" b="0" i="1" dirty="0">
                <a:solidFill>
                  <a:srgbClr val="222222"/>
                </a:solidFill>
                <a:effectLst/>
                <a:latin typeface="Calibri" panose="020F0502020204030204" pitchFamily="34" charset="0"/>
                <a:cs typeface="Calibri" panose="020F0502020204030204" pitchFamily="34" charset="0"/>
              </a:rPr>
              <a:t>25</a:t>
            </a:r>
            <a:r>
              <a:rPr lang="en-GB" sz="800" b="0" i="0" dirty="0">
                <a:solidFill>
                  <a:srgbClr val="222222"/>
                </a:solidFill>
                <a:effectLst/>
                <a:latin typeface="Calibri" panose="020F0502020204030204" pitchFamily="34" charset="0"/>
                <a:cs typeface="Calibri" panose="020F0502020204030204" pitchFamily="34" charset="0"/>
              </a:rPr>
              <a:t>(3), 826-838. </a:t>
            </a:r>
            <a:r>
              <a:rPr lang="en-GB" sz="800" dirty="0">
                <a:solidFill>
                  <a:srgbClr val="222222"/>
                </a:solidFill>
                <a:latin typeface="Calibri" panose="020F0502020204030204" pitchFamily="34" charset="0"/>
                <a:cs typeface="Calibri" panose="020F0502020204030204" pitchFamily="34" charset="0"/>
              </a:rPr>
              <a:t>https://openreview.net/pdf?id=oVgon01wpfrlgPMRsB1E</a:t>
            </a:r>
            <a:endParaRPr lang="en-GB" sz="800" b="0" i="0" dirty="0">
              <a:solidFill>
                <a:srgbClr val="222222"/>
              </a:solidFill>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Wang, B., &amp; Zou, H. (2017). Another look at distance‐weighted discrimination. </a:t>
            </a:r>
            <a:r>
              <a:rPr lang="en-GB" sz="800" i="1" dirty="0">
                <a:effectLst/>
                <a:latin typeface="Calibri" panose="020F0502020204030204" pitchFamily="34" charset="0"/>
                <a:cs typeface="Calibri" panose="020F0502020204030204" pitchFamily="34" charset="0"/>
              </a:rPr>
              <a:t>Journal of the Royal Statistical Society: Series B (Statistical Methodology)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80</a:t>
            </a:r>
            <a:r>
              <a:rPr lang="en-GB" sz="800" dirty="0">
                <a:effectLst/>
                <a:latin typeface="Calibri" panose="020F0502020204030204" pitchFamily="34" charset="0"/>
                <a:cs typeface="Calibri" panose="020F0502020204030204" pitchFamily="34" charset="0"/>
              </a:rPr>
              <a:t>(1), 177–198. </a:t>
            </a:r>
            <a:r>
              <a:rPr lang="en-GB" sz="800" dirty="0">
                <a:latin typeface="Calibri" panose="020F0502020204030204" pitchFamily="34" charset="0"/>
                <a:cs typeface="Calibri" panose="020F0502020204030204" pitchFamily="34" charset="0"/>
              </a:rPr>
              <a:t>https://doi.org/10.1111/rssb.12244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Zahoor, J., &amp; Zafar, K. (2020). Classification of Microarray Gene Expression Data Using an Infiltration Tactics Optimization (ITO) Algorithm. </a:t>
            </a:r>
            <a:r>
              <a:rPr lang="en-GB" sz="800" i="1" dirty="0">
                <a:effectLst/>
                <a:latin typeface="Calibri" panose="020F0502020204030204" pitchFamily="34" charset="0"/>
                <a:cs typeface="Calibri" panose="020F0502020204030204" pitchFamily="34" charset="0"/>
              </a:rPr>
              <a:t>Genes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(7), 819. https://doi.org/10.3390/genes11070819</a:t>
            </a:r>
          </a:p>
          <a:p>
            <a:pPr>
              <a:lnSpc>
                <a:spcPct val="200000"/>
              </a:lnSpc>
            </a:pPr>
            <a:r>
              <a:rPr lang="en-GB" sz="800" dirty="0" err="1">
                <a:effectLst/>
                <a:latin typeface="Calibri" panose="020F0502020204030204" pitchFamily="34" charset="0"/>
                <a:cs typeface="Calibri" panose="020F0502020204030204" pitchFamily="34" charset="0"/>
              </a:rPr>
              <a:t>Ahn</a:t>
            </a:r>
            <a:r>
              <a:rPr lang="en-GB" sz="800" dirty="0">
                <a:effectLst/>
                <a:latin typeface="Calibri" panose="020F0502020204030204" pitchFamily="34" charset="0"/>
                <a:cs typeface="Calibri" panose="020F0502020204030204" pitchFamily="34" charset="0"/>
              </a:rPr>
              <a:t>, J., &amp; Jeon, Y. (2015). Sparse HDLSS discrimination with constrained data piling. </a:t>
            </a:r>
            <a:r>
              <a:rPr lang="en-GB" sz="800" i="1" dirty="0">
                <a:effectLst/>
                <a:latin typeface="Calibri" panose="020F0502020204030204" pitchFamily="34" charset="0"/>
                <a:cs typeface="Calibri" panose="020F0502020204030204" pitchFamily="34" charset="0"/>
              </a:rPr>
              <a:t>Computational Statistics &amp; Data Analysis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90</a:t>
            </a:r>
            <a:r>
              <a:rPr lang="en-GB" sz="800" dirty="0">
                <a:effectLst/>
                <a:latin typeface="Calibri" panose="020F0502020204030204" pitchFamily="34" charset="0"/>
                <a:cs typeface="Calibri" panose="020F0502020204030204" pitchFamily="34" charset="0"/>
              </a:rPr>
              <a:t>, 74–83. </a:t>
            </a:r>
            <a:r>
              <a:rPr lang="en-GB" sz="800" dirty="0">
                <a:latin typeface="Calibri" panose="020F0502020204030204" pitchFamily="34" charset="0"/>
                <a:cs typeface="Calibri" panose="020F0502020204030204" pitchFamily="34" charset="0"/>
              </a:rPr>
              <a:t>https://doi.org/10.1016/j.csda.2015.04.006</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rPr>
              <a:t>Chi, Y. Y., &amp; Muller, K. E. (2013). Two-Step Hypothesis Testing When the Number of Variables Exceeds the Sample Size. </a:t>
            </a:r>
            <a:r>
              <a:rPr lang="en-GB" sz="800" i="1" dirty="0">
                <a:effectLst/>
                <a:latin typeface="Calibri" panose="020F0502020204030204" pitchFamily="34" charset="0"/>
              </a:rPr>
              <a:t>Communications in Statistics - Simulation and Computation</a:t>
            </a:r>
            <a:r>
              <a:rPr lang="en-GB" sz="800" dirty="0">
                <a:effectLst/>
                <a:latin typeface="Calibri" panose="020F0502020204030204" pitchFamily="34" charset="0"/>
              </a:rPr>
              <a:t>, </a:t>
            </a:r>
            <a:r>
              <a:rPr lang="en-GB" sz="800" i="1" dirty="0">
                <a:effectLst/>
                <a:latin typeface="Calibri" panose="020F0502020204030204" pitchFamily="34" charset="0"/>
              </a:rPr>
              <a:t>42</a:t>
            </a:r>
            <a:r>
              <a:rPr lang="en-GB" sz="800" dirty="0">
                <a:effectLst/>
                <a:latin typeface="Calibri" panose="020F0502020204030204" pitchFamily="34" charset="0"/>
              </a:rPr>
              <a:t>(5), 1113–1125. https://doi.org/10.1080/03610918.2012.659819</a:t>
            </a: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types of schizophrenia, age of patients and extent of their illness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2675</TotalTime>
  <Words>3453</Words>
  <Application>Microsoft Office PowerPoint</Application>
  <PresentationFormat>Widescreen</PresentationFormat>
  <Paragraphs>114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626</cp:revision>
  <dcterms:created xsi:type="dcterms:W3CDTF">2021-10-10T11:23:27Z</dcterms:created>
  <dcterms:modified xsi:type="dcterms:W3CDTF">2021-11-28T17:57:50Z</dcterms:modified>
</cp:coreProperties>
</file>