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N0I48F74qvAHHO2xzsvzPo8g3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2T19:39:22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20815 9439 7533,'0'-10'0,"0"0"0,0 0 0,-5 1 0,4 3 0,-7-3 0,2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675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Deep Learning Course</a:t>
            </a:r>
            <a:endParaRPr/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Linear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Finding the Parameters - Gradient Descent </a:t>
            </a:r>
            <a:endParaRPr/>
          </a:p>
        </p:txBody>
      </p:sp>
      <p:pic>
        <p:nvPicPr>
          <p:cNvPr id="126" name="Google Shape;12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00" y="1146275"/>
            <a:ext cx="8839201" cy="381489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A07ADC-9AA0-6045-8715-28F760C8F362}"/>
                  </a:ext>
                </a:extLst>
              </p14:cNvPr>
              <p14:cNvContentPartPr/>
              <p14:nvPr/>
            </p14:nvContentPartPr>
            <p14:xfrm>
              <a:off x="7486200" y="3376800"/>
              <a:ext cx="7560" cy="2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A07ADC-9AA0-6045-8715-28F760C8F3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6840" y="3367440"/>
                <a:ext cx="26280" cy="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43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Results on our Sample Data</a:t>
            </a:r>
            <a:endParaRPr/>
          </a:p>
        </p:txBody>
      </p:sp>
      <p:pic>
        <p:nvPicPr>
          <p:cNvPr id="132" name="Google Shape;13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00" y="1458450"/>
            <a:ext cx="2762175" cy="19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5100" y="1453799"/>
            <a:ext cx="2762175" cy="204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8600" y="1404248"/>
            <a:ext cx="2963700" cy="2096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Normalising our Data</a:t>
            </a:r>
            <a:endParaRPr/>
          </a:p>
        </p:txBody>
      </p:sp>
      <p:pic>
        <p:nvPicPr>
          <p:cNvPr id="140" name="Google Shape;14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500" y="1496075"/>
            <a:ext cx="35909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6300" y="1639150"/>
            <a:ext cx="35147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48950" y="2731450"/>
            <a:ext cx="32099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Gradient Descent After Normalisation </a:t>
            </a:r>
            <a:endParaRPr/>
          </a:p>
        </p:txBody>
      </p:sp>
      <p:pic>
        <p:nvPicPr>
          <p:cNvPr id="148" name="Google Shape;14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00" y="1714425"/>
            <a:ext cx="2694387" cy="19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5450" y="1714425"/>
            <a:ext cx="2645900" cy="19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5300" y="1790767"/>
            <a:ext cx="2645900" cy="1749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Multivariate Linear Regression </a:t>
            </a:r>
            <a:endParaRPr/>
          </a:p>
        </p:txBody>
      </p:sp>
      <p:pic>
        <p:nvPicPr>
          <p:cNvPr id="156" name="Google Shape;15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9975" y="1392725"/>
            <a:ext cx="56959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9975" y="1849325"/>
            <a:ext cx="35433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8175" y="2796500"/>
            <a:ext cx="26098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73325" y="3685725"/>
            <a:ext cx="21621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Multivariate Loss and Gradient Descent </a:t>
            </a:r>
            <a:endParaRPr/>
          </a:p>
        </p:txBody>
      </p:sp>
      <p:pic>
        <p:nvPicPr>
          <p:cNvPr id="165" name="Google Shape;16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575" y="1017725"/>
            <a:ext cx="46005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325" y="2146025"/>
            <a:ext cx="7660424" cy="28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Multivariate Example</a:t>
            </a:r>
            <a:endParaRPr/>
          </a:p>
        </p:txBody>
      </p:sp>
      <p:pic>
        <p:nvPicPr>
          <p:cNvPr id="172" name="Google Shape;17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170125"/>
            <a:ext cx="5102500" cy="31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More Complex Linear Functions </a:t>
            </a:r>
            <a:endParaRPr/>
          </a:p>
        </p:txBody>
      </p:sp>
      <p:pic>
        <p:nvPicPr>
          <p:cNvPr id="178" name="Google Shape;1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5525" y="1286713"/>
            <a:ext cx="3886200" cy="25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14525" y="3986775"/>
            <a:ext cx="53149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1644-A8E8-744B-8759-2E397AAC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6243F-0195-5840-B7F2-B420417B8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41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3884-36D6-DE49-8F14-206990EE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0B8AD-D393-7A4A-A771-0EAB8DA7C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Linear Regression </a:t>
            </a:r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Fundamentals</a:t>
            </a:r>
            <a:r>
              <a:rPr lang="en" dirty="0"/>
              <a:t>: Neural Networks ← Linear Regression and Logistic Regression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Handwaving Problem Statement:</a:t>
            </a:r>
            <a:r>
              <a:rPr lang="en" dirty="0"/>
              <a:t> Learn to predict a Target (output) for some Features (input) based on some training data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	Target = f(input)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	I need to figure out f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Linear Regression Problem Example</a:t>
            </a:r>
            <a:endParaRPr/>
          </a:p>
        </p:txBody>
      </p:sp>
      <p:pic>
        <p:nvPicPr>
          <p:cNvPr id="73" name="Google Shape;7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5950" y="1193975"/>
            <a:ext cx="4458575" cy="31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3"/>
          <p:cNvSpPr txBox="1"/>
          <p:nvPr/>
        </p:nvSpPr>
        <p:spPr>
          <a:xfrm>
            <a:off x="87500" y="4117975"/>
            <a:ext cx="3760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age = [ 1.   3.   4.   7.  10.  11.  14.  13.5 16.  18.  22. ]</a:t>
            </a: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height = [ 60.   90.  100.5 130.  128.  140.  160.  140.  165.  162.  155. ]</a:t>
            </a: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Linear Regression Definition </a:t>
            </a:r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Linear Regression is an approach to modeling the relationship between a Target and Features with a parameterised function.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most basic function we can fit to our example is a straight line of the form: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𝑌=𝑚𝑋+𝑐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where X is our input, Y is our output, 𝑚 defines the slope of the line and c defines the line's offset from the origin.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While the notation above is the one we use in school, the version we use in Machine Learning is like this: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81" name="Google Shape;8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7775" y="4262575"/>
            <a:ext cx="1970325" cy="6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 Functions against our Data</a:t>
            </a:r>
            <a:endParaRPr/>
          </a:p>
        </p:txBody>
      </p:sp>
      <p:pic>
        <p:nvPicPr>
          <p:cNvPr id="87" name="Google Shape;8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100" y="1297325"/>
            <a:ext cx="37433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8700" y="1297325"/>
            <a:ext cx="37433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5"/>
          <p:cNvSpPr txBox="1"/>
          <p:nvPr/>
        </p:nvSpPr>
        <p:spPr>
          <a:xfrm>
            <a:off x="1812675" y="3945275"/>
            <a:ext cx="21942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80 + 4X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5"/>
          <p:cNvSpPr txBox="1"/>
          <p:nvPr/>
        </p:nvSpPr>
        <p:spPr>
          <a:xfrm>
            <a:off x="5876375" y="3945275"/>
            <a:ext cx="21942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" sz="12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𝑌=50+15𝑋−0.68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Error or Loss of our Functions </a:t>
            </a:r>
            <a:endParaRPr/>
          </a:p>
        </p:txBody>
      </p:sp>
      <p:grpSp>
        <p:nvGrpSpPr>
          <p:cNvPr id="96" name="Google Shape;96;p26"/>
          <p:cNvGrpSpPr/>
          <p:nvPr/>
        </p:nvGrpSpPr>
        <p:grpSpPr>
          <a:xfrm>
            <a:off x="1567475" y="1074750"/>
            <a:ext cx="5587425" cy="3952425"/>
            <a:chOff x="1567475" y="1074750"/>
            <a:chExt cx="5587425" cy="3952425"/>
          </a:xfrm>
        </p:grpSpPr>
        <p:pic>
          <p:nvPicPr>
            <p:cNvPr id="97" name="Google Shape;97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67475" y="1074750"/>
              <a:ext cx="5587425" cy="39524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8" name="Google Shape;98;p26"/>
            <p:cNvCxnSpPr/>
            <p:nvPr/>
          </p:nvCxnSpPr>
          <p:spPr>
            <a:xfrm rot="10800000" flipH="1">
              <a:off x="2634773" y="3765402"/>
              <a:ext cx="159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26"/>
            <p:cNvCxnSpPr/>
            <p:nvPr/>
          </p:nvCxnSpPr>
          <p:spPr>
            <a:xfrm rot="10800000" flipH="1">
              <a:off x="3701573" y="2647902"/>
              <a:ext cx="18900" cy="53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26"/>
            <p:cNvCxnSpPr/>
            <p:nvPr/>
          </p:nvCxnSpPr>
          <p:spPr>
            <a:xfrm rot="10800000" flipH="1">
              <a:off x="3168173" y="3363402"/>
              <a:ext cx="198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26"/>
            <p:cNvCxnSpPr/>
            <p:nvPr/>
          </p:nvCxnSpPr>
          <p:spPr>
            <a:xfrm rot="10800000" flipH="1">
              <a:off x="4250873" y="2695602"/>
              <a:ext cx="26100" cy="17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26"/>
            <p:cNvCxnSpPr/>
            <p:nvPr/>
          </p:nvCxnSpPr>
          <p:spPr>
            <a:xfrm rot="10800000" flipH="1">
              <a:off x="4436824" y="2425225"/>
              <a:ext cx="15300" cy="35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26"/>
            <p:cNvCxnSpPr/>
            <p:nvPr/>
          </p:nvCxnSpPr>
          <p:spPr>
            <a:xfrm rot="10800000" flipH="1">
              <a:off x="4899273" y="2417127"/>
              <a:ext cx="6000" cy="14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26"/>
            <p:cNvCxnSpPr/>
            <p:nvPr/>
          </p:nvCxnSpPr>
          <p:spPr>
            <a:xfrm rot="10800000" flipH="1">
              <a:off x="4975497" y="1931127"/>
              <a:ext cx="159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105;p26"/>
            <p:cNvCxnSpPr/>
            <p:nvPr/>
          </p:nvCxnSpPr>
          <p:spPr>
            <a:xfrm rot="10800000" flipH="1">
              <a:off x="5323323" y="1813077"/>
              <a:ext cx="18900" cy="50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106;p26"/>
            <p:cNvCxnSpPr/>
            <p:nvPr/>
          </p:nvCxnSpPr>
          <p:spPr>
            <a:xfrm rot="10800000" flipH="1">
              <a:off x="5700100" y="1868700"/>
              <a:ext cx="13800" cy="25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" name="Google Shape;107;p26"/>
            <p:cNvCxnSpPr/>
            <p:nvPr/>
          </p:nvCxnSpPr>
          <p:spPr>
            <a:xfrm rot="10800000" flipH="1">
              <a:off x="6415575" y="1717750"/>
              <a:ext cx="15000" cy="32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Sum of Squared Error</a:t>
            </a:r>
            <a:endParaRPr/>
          </a:p>
        </p:txBody>
      </p:sp>
      <p:pic>
        <p:nvPicPr>
          <p:cNvPr id="113" name="Google Shape;11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170125"/>
            <a:ext cx="8839200" cy="3517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Visualising the Cost Function </a:t>
            </a:r>
            <a:endParaRPr/>
          </a:p>
        </p:txBody>
      </p:sp>
      <p:pic>
        <p:nvPicPr>
          <p:cNvPr id="119" name="Google Shape;11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25" y="1614075"/>
            <a:ext cx="3675650" cy="24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4800" y="1566363"/>
            <a:ext cx="35814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Finding the Parameters - Gradient Descent </a:t>
            </a:r>
            <a:endParaRPr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8421B2C9-16CB-474C-858A-46FF5601A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9390"/>
            <a:ext cx="9144000" cy="1435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273</Words>
  <Application>Microsoft Macintosh PowerPoint</Application>
  <PresentationFormat>On-screen Show (16:9)</PresentationFormat>
  <Paragraphs>31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Deep Learning Course</vt:lpstr>
      <vt:lpstr>Linear Regression </vt:lpstr>
      <vt:lpstr>Linear Regression Problem Example</vt:lpstr>
      <vt:lpstr>Linear Regression Definition </vt:lpstr>
      <vt:lpstr>Example Functions against our Data</vt:lpstr>
      <vt:lpstr>The Error or Loss of our Functions </vt:lpstr>
      <vt:lpstr>Sum of Squared Error</vt:lpstr>
      <vt:lpstr>Visualising the Cost Function </vt:lpstr>
      <vt:lpstr>Finding the Parameters - Gradient Descent </vt:lpstr>
      <vt:lpstr>Finding the Parameters - Gradient Descent </vt:lpstr>
      <vt:lpstr>Results on our Sample Data</vt:lpstr>
      <vt:lpstr>Normalising our Data</vt:lpstr>
      <vt:lpstr>Gradient Descent After Normalisation </vt:lpstr>
      <vt:lpstr>Multivariate Linear Regression </vt:lpstr>
      <vt:lpstr>Multivariate Loss and Gradient Descent </vt:lpstr>
      <vt:lpstr>Multivariate Example</vt:lpstr>
      <vt:lpstr>More Complex Linear Functions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Course</dc:title>
  <cp:lastModifiedBy>Microsoft Office User</cp:lastModifiedBy>
  <cp:revision>4</cp:revision>
  <dcterms:modified xsi:type="dcterms:W3CDTF">2021-02-08T06:55:54Z</dcterms:modified>
</cp:coreProperties>
</file>