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NSiIMECyHI+G/nhFGVLhnlM7o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faac5429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faac542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58695bc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58695bc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58695bc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58695bc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faac54299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faac5429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faac54299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faac542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faac54299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faac542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faac54299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faac5429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6c6a44f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6c6a44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faac542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faac54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faac542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bfaac54299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faac5429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bfaac54299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bfaac5429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bfaac542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faac54299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faac5429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58695bc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58695bc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8695bc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8695bc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faac54299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faac5429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faac54299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faac542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faac54299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faac5429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8695bc64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b58695bc64_0_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b58695bc64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Relationship Id="rId4" Type="http://schemas.openxmlformats.org/officeDocument/2006/relationships/hyperlink" Target="https://www.google.com/search?q=backpropagation&amp;tbm=isch&amp;tbs=itp%3Aanimated&amp;hl=en&amp;ved=0CAMQpwVqFwoTCIDx0LXVsOcCFQAAAAAdAAAAABAC&amp;biw=1213&amp;bih=608#imgrc=CufDRhQcARzd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blog.paperspace.com/intro-to-optimization-in-deep-learning-gradient-desc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35708" y="1526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</a:rPr>
              <a:t>Deep Learning Course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35700" y="3615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Training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faac54299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 Overview</a:t>
            </a:r>
            <a:endParaRPr/>
          </a:p>
        </p:txBody>
      </p:sp>
      <p:sp>
        <p:nvSpPr>
          <p:cNvPr id="266" name="Google Shape;266;gbfaac54299_0_57"/>
          <p:cNvSpPr/>
          <p:nvPr/>
        </p:nvSpPr>
        <p:spPr>
          <a:xfrm>
            <a:off x="290112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bfaac54299_0_57"/>
          <p:cNvSpPr/>
          <p:nvPr/>
        </p:nvSpPr>
        <p:spPr>
          <a:xfrm>
            <a:off x="290112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bfaac54299_0_57"/>
          <p:cNvSpPr/>
          <p:nvPr/>
        </p:nvSpPr>
        <p:spPr>
          <a:xfrm>
            <a:off x="290112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bfaac54299_0_57"/>
          <p:cNvSpPr/>
          <p:nvPr/>
        </p:nvSpPr>
        <p:spPr>
          <a:xfrm>
            <a:off x="4539485" y="24190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bfaac54299_0_57"/>
          <p:cNvSpPr/>
          <p:nvPr/>
        </p:nvSpPr>
        <p:spPr>
          <a:xfrm>
            <a:off x="4539485" y="31048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bfaac54299_0_57"/>
          <p:cNvSpPr/>
          <p:nvPr/>
        </p:nvSpPr>
        <p:spPr>
          <a:xfrm>
            <a:off x="4539485" y="37906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bfaac54299_0_57"/>
          <p:cNvSpPr/>
          <p:nvPr/>
        </p:nvSpPr>
        <p:spPr>
          <a:xfrm>
            <a:off x="8863805" y="2652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bfaac54299_0_57"/>
          <p:cNvSpPr/>
          <p:nvPr/>
        </p:nvSpPr>
        <p:spPr>
          <a:xfrm flipH="1" rot="10800000">
            <a:off x="3510965" y="40567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4" name="Google Shape;274;gbfaac54299_0_57"/>
          <p:cNvSpPr/>
          <p:nvPr/>
        </p:nvSpPr>
        <p:spPr>
          <a:xfrm flipH="1" rot="10800000">
            <a:off x="3510965" y="3371622"/>
            <a:ext cx="1028538" cy="6904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5" name="Google Shape;275;gbfaac54299_0_57"/>
          <p:cNvSpPr/>
          <p:nvPr/>
        </p:nvSpPr>
        <p:spPr>
          <a:xfrm flipH="1" rot="10800000">
            <a:off x="3510965" y="2685102"/>
            <a:ext cx="1028538" cy="13762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6" name="Google Shape;276;gbfaac54299_0_57"/>
          <p:cNvSpPr/>
          <p:nvPr/>
        </p:nvSpPr>
        <p:spPr>
          <a:xfrm>
            <a:off x="3510965" y="3376680"/>
            <a:ext cx="1028538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7" name="Google Shape;277;gbfaac54299_0_57"/>
          <p:cNvSpPr/>
          <p:nvPr/>
        </p:nvSpPr>
        <p:spPr>
          <a:xfrm flipH="1" rot="10800000">
            <a:off x="3510965" y="33709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8" name="Google Shape;278;gbfaac54299_0_57"/>
          <p:cNvSpPr/>
          <p:nvPr/>
        </p:nvSpPr>
        <p:spPr>
          <a:xfrm flipH="1" rot="10800000">
            <a:off x="3510965" y="2685822"/>
            <a:ext cx="1028538" cy="6904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79" name="Google Shape;279;gbfaac54299_0_57"/>
          <p:cNvSpPr/>
          <p:nvPr/>
        </p:nvSpPr>
        <p:spPr>
          <a:xfrm>
            <a:off x="3510965" y="2690880"/>
            <a:ext cx="1028538" cy="136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80" name="Google Shape;280;gbfaac54299_0_57"/>
          <p:cNvSpPr/>
          <p:nvPr/>
        </p:nvSpPr>
        <p:spPr>
          <a:xfrm>
            <a:off x="3510965" y="2690880"/>
            <a:ext cx="1028538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81" name="Google Shape;281;gbfaac54299_0_57"/>
          <p:cNvSpPr/>
          <p:nvPr/>
        </p:nvSpPr>
        <p:spPr>
          <a:xfrm flipH="1" rot="10800000">
            <a:off x="3510965" y="26851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82" name="Google Shape;282;gbfaac54299_0_57"/>
          <p:cNvSpPr/>
          <p:nvPr/>
        </p:nvSpPr>
        <p:spPr>
          <a:xfrm flipH="1" rot="5400000">
            <a:off x="3072035" y="1642830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faac54299_0_57"/>
          <p:cNvSpPr/>
          <p:nvPr/>
        </p:nvSpPr>
        <p:spPr>
          <a:xfrm flipH="1" rot="5400000">
            <a:off x="6219275" y="160470"/>
            <a:ext cx="201600" cy="3866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bfaac54299_0_57"/>
          <p:cNvSpPr/>
          <p:nvPr/>
        </p:nvSpPr>
        <p:spPr>
          <a:xfrm flipH="1" rot="5400000">
            <a:off x="8996555" y="1642830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bfaac54299_0_57"/>
          <p:cNvSpPr/>
          <p:nvPr/>
        </p:nvSpPr>
        <p:spPr>
          <a:xfrm>
            <a:off x="2691605" y="1735080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bfaac54299_0_57"/>
          <p:cNvSpPr/>
          <p:nvPr/>
        </p:nvSpPr>
        <p:spPr>
          <a:xfrm>
            <a:off x="4291805" y="1738320"/>
            <a:ext cx="3962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bfaac54299_0_57"/>
          <p:cNvSpPr/>
          <p:nvPr/>
        </p:nvSpPr>
        <p:spPr>
          <a:xfrm>
            <a:off x="8559245" y="1738320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bfaac54299_0_57"/>
          <p:cNvSpPr/>
          <p:nvPr/>
        </p:nvSpPr>
        <p:spPr>
          <a:xfrm>
            <a:off x="3069605" y="432888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bfaac54299_0_57"/>
          <p:cNvSpPr/>
          <p:nvPr/>
        </p:nvSpPr>
        <p:spPr>
          <a:xfrm>
            <a:off x="4724885" y="431916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bfaac54299_0_57"/>
          <p:cNvSpPr/>
          <p:nvPr/>
        </p:nvSpPr>
        <p:spPr>
          <a:xfrm>
            <a:off x="612060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bfaac54299_0_57"/>
          <p:cNvSpPr/>
          <p:nvPr/>
        </p:nvSpPr>
        <p:spPr>
          <a:xfrm>
            <a:off x="612060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bfaac54299_0_57"/>
          <p:cNvSpPr/>
          <p:nvPr/>
        </p:nvSpPr>
        <p:spPr>
          <a:xfrm>
            <a:off x="612060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bfaac54299_0_57"/>
          <p:cNvSpPr/>
          <p:nvPr/>
        </p:nvSpPr>
        <p:spPr>
          <a:xfrm>
            <a:off x="6306005" y="43242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bfaac54299_0_57"/>
          <p:cNvSpPr/>
          <p:nvPr/>
        </p:nvSpPr>
        <p:spPr>
          <a:xfrm>
            <a:off x="764484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bfaac54299_0_57"/>
          <p:cNvSpPr/>
          <p:nvPr/>
        </p:nvSpPr>
        <p:spPr>
          <a:xfrm>
            <a:off x="764484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bfaac54299_0_57"/>
          <p:cNvSpPr/>
          <p:nvPr/>
        </p:nvSpPr>
        <p:spPr>
          <a:xfrm>
            <a:off x="764484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bfaac54299_0_57"/>
          <p:cNvSpPr/>
          <p:nvPr/>
        </p:nvSpPr>
        <p:spPr>
          <a:xfrm>
            <a:off x="7829885" y="43242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faac54299_0_57"/>
          <p:cNvSpPr/>
          <p:nvPr/>
        </p:nvSpPr>
        <p:spPr>
          <a:xfrm>
            <a:off x="6730445" y="26908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299" name="Google Shape;299;gbfaac54299_0_57"/>
          <p:cNvSpPr/>
          <p:nvPr/>
        </p:nvSpPr>
        <p:spPr>
          <a:xfrm>
            <a:off x="6730445" y="2690880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0" name="Google Shape;300;gbfaac54299_0_57"/>
          <p:cNvSpPr/>
          <p:nvPr/>
        </p:nvSpPr>
        <p:spPr>
          <a:xfrm>
            <a:off x="6730445" y="2690880"/>
            <a:ext cx="914058" cy="13712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1" name="Google Shape;301;gbfaac54299_0_57"/>
          <p:cNvSpPr/>
          <p:nvPr/>
        </p:nvSpPr>
        <p:spPr>
          <a:xfrm flipH="1" rot="10800000">
            <a:off x="6730445" y="2690898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2" name="Google Shape;302;gbfaac54299_0_57"/>
          <p:cNvSpPr/>
          <p:nvPr/>
        </p:nvSpPr>
        <p:spPr>
          <a:xfrm>
            <a:off x="6730445" y="33766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3" name="Google Shape;303;gbfaac54299_0_57"/>
          <p:cNvSpPr/>
          <p:nvPr/>
        </p:nvSpPr>
        <p:spPr>
          <a:xfrm>
            <a:off x="6730445" y="3376680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4" name="Google Shape;304;gbfaac54299_0_57"/>
          <p:cNvSpPr/>
          <p:nvPr/>
        </p:nvSpPr>
        <p:spPr>
          <a:xfrm flipH="1" rot="10800000">
            <a:off x="6730445" y="2690178"/>
            <a:ext cx="914058" cy="13712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5" name="Google Shape;305;gbfaac54299_0_57"/>
          <p:cNvSpPr/>
          <p:nvPr/>
        </p:nvSpPr>
        <p:spPr>
          <a:xfrm flipH="1" rot="10800000">
            <a:off x="6730445" y="3376698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6" name="Google Shape;306;gbfaac54299_0_57"/>
          <p:cNvSpPr/>
          <p:nvPr/>
        </p:nvSpPr>
        <p:spPr>
          <a:xfrm>
            <a:off x="6730445" y="40624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7" name="Google Shape;307;gbfaac54299_0_57"/>
          <p:cNvSpPr/>
          <p:nvPr/>
        </p:nvSpPr>
        <p:spPr>
          <a:xfrm>
            <a:off x="8254325" y="2690880"/>
            <a:ext cx="609120" cy="2282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8" name="Google Shape;308;gbfaac54299_0_57"/>
          <p:cNvSpPr/>
          <p:nvPr/>
        </p:nvSpPr>
        <p:spPr>
          <a:xfrm flipH="1" rot="10800000">
            <a:off x="8254325" y="2918760"/>
            <a:ext cx="60912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09" name="Google Shape;309;gbfaac54299_0_57"/>
          <p:cNvSpPr/>
          <p:nvPr/>
        </p:nvSpPr>
        <p:spPr>
          <a:xfrm flipH="1" rot="10800000">
            <a:off x="8254325" y="2919480"/>
            <a:ext cx="609120" cy="114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10" name="Google Shape;310;gbfaac54299_0_57"/>
          <p:cNvSpPr/>
          <p:nvPr/>
        </p:nvSpPr>
        <p:spPr>
          <a:xfrm>
            <a:off x="8863805" y="34144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bfaac54299_0_57"/>
          <p:cNvSpPr/>
          <p:nvPr/>
        </p:nvSpPr>
        <p:spPr>
          <a:xfrm>
            <a:off x="8254325" y="3376680"/>
            <a:ext cx="60912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12" name="Google Shape;312;gbfaac54299_0_57"/>
          <p:cNvSpPr/>
          <p:nvPr/>
        </p:nvSpPr>
        <p:spPr>
          <a:xfrm flipH="1" rot="10800000">
            <a:off x="8254325" y="3680502"/>
            <a:ext cx="609120" cy="3805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13" name="Google Shape;313;gbfaac54299_0_57"/>
          <p:cNvSpPr/>
          <p:nvPr/>
        </p:nvSpPr>
        <p:spPr>
          <a:xfrm>
            <a:off x="8254325" y="2690880"/>
            <a:ext cx="609120" cy="99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14" name="Google Shape;314;gbfaac54299_0_57"/>
          <p:cNvSpPr/>
          <p:nvPr/>
        </p:nvSpPr>
        <p:spPr>
          <a:xfrm>
            <a:off x="9054965" y="39480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faac54299_0_57"/>
          <p:cNvSpPr/>
          <p:nvPr/>
        </p:nvSpPr>
        <p:spPr>
          <a:xfrm rot="5400000">
            <a:off x="5543255" y="224631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bfaac54299_0_57"/>
          <p:cNvSpPr/>
          <p:nvPr/>
        </p:nvSpPr>
        <p:spPr>
          <a:xfrm rot="5400000">
            <a:off x="5568455" y="292635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bfaac54299_0_57"/>
          <p:cNvSpPr/>
          <p:nvPr/>
        </p:nvSpPr>
        <p:spPr>
          <a:xfrm rot="5400000">
            <a:off x="5568455" y="361215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bfaac54299_0_57"/>
          <p:cNvSpPr txBox="1"/>
          <p:nvPr/>
        </p:nvSpPr>
        <p:spPr>
          <a:xfrm>
            <a:off x="9131650" y="50292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 Error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Derivative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(not error) for final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bfaac54299_0_57"/>
          <p:cNvSpPr txBox="1"/>
          <p:nvPr/>
        </p:nvSpPr>
        <p:spPr>
          <a:xfrm>
            <a:off x="7974100" y="5623375"/>
            <a:ext cx="3802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 Error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Derivative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 prior layer - proportional to derivative in final layer, weights, and activation in prior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 weight updates to be made.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58695bc64_0_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Algorithm</a:t>
            </a:r>
            <a:endParaRPr/>
          </a:p>
        </p:txBody>
      </p:sp>
      <p:pic>
        <p:nvPicPr>
          <p:cNvPr id="325" name="Google Shape;325;gb58695bc6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460500"/>
            <a:ext cx="7029217" cy="509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b58695bc6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584" y="3110433"/>
            <a:ext cx="39243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b58695bc6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2584" y="4122267"/>
            <a:ext cx="32639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b58695bc64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0684" y="5121400"/>
            <a:ext cx="3225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b58695bc64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0684" y="6009033"/>
            <a:ext cx="15748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b58695bc6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3776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b58695bc64_0_23"/>
          <p:cNvSpPr txBox="1"/>
          <p:nvPr/>
        </p:nvSpPr>
        <p:spPr>
          <a:xfrm>
            <a:off x="0" y="6470800"/>
            <a:ext cx="11828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hlinkClick r:id="rId4"/>
              </a:rPr>
              <a:t>https://www.google.com/search?q=backpropagation&amp;tbm=isch&amp;tbs=itp%3Aanimated&amp;hl=en&amp;ved=0CAMQpwVqFwoTCIDx0LXVsOcCFQAAAAAdAAAAABAC&amp;biw=1213&amp;bih=608#imgrc=CufDRhQcARzdoM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faac54299_0_3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 need to know the derivations? </a:t>
            </a:r>
            <a:endParaRPr/>
          </a:p>
        </p:txBody>
      </p:sp>
      <p:sp>
        <p:nvSpPr>
          <p:cNvPr id="341" name="Google Shape;341;gbfaac54299_0_30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short, no. However you should have an understanding of the terminology and ideas as presented in these slides. The derivations in the full notes will help you to understand the ideas at a much greater level of detail and clarity.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faac54299_0_1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 Assignment</a:t>
            </a:r>
            <a:endParaRPr/>
          </a:p>
        </p:txBody>
      </p:sp>
      <p:sp>
        <p:nvSpPr>
          <p:cNvPr id="347" name="Google Shape;347;gbfaac54299_0_1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Split into small groups and discuss the following while keeping notes on the answers (20 mins):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 is the relationship between Gradient Descent and Backprop?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 we need to calculate error for the backprop algorithm?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 impact does backprop have on the input layer?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 does it mean if a weight after training has a value close to 0 (relatively speaking)?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Discuss the interaction between the backprop algorithm and network baiases.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Enter group agreed notes into the form provided?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faac54299_0_188"/>
          <p:cNvSpPr txBox="1"/>
          <p:nvPr>
            <p:ph type="title"/>
          </p:nvPr>
        </p:nvSpPr>
        <p:spPr>
          <a:xfrm>
            <a:off x="103592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Losses for Neural Networks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Architecture</a:t>
            </a:r>
            <a:endParaRPr/>
          </a:p>
        </p:txBody>
      </p:sp>
      <p:sp>
        <p:nvSpPr>
          <p:cNvPr id="358" name="Google Shape;358;p3"/>
          <p:cNvSpPr/>
          <p:nvPr/>
        </p:nvSpPr>
        <p:spPr>
          <a:xfrm>
            <a:off x="1047600" y="28195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"/>
          <p:cNvSpPr/>
          <p:nvPr/>
        </p:nvSpPr>
        <p:spPr>
          <a:xfrm>
            <a:off x="1047600" y="35053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"/>
          <p:cNvSpPr/>
          <p:nvPr/>
        </p:nvSpPr>
        <p:spPr>
          <a:xfrm>
            <a:off x="1047600" y="41911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2685960" y="281448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2685960" y="350028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2685960" y="418608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7010280" y="30481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"/>
          <p:cNvSpPr/>
          <p:nvPr/>
        </p:nvSpPr>
        <p:spPr>
          <a:xfrm flipH="1" rot="10800000">
            <a:off x="1657440" y="4452120"/>
            <a:ext cx="1028520" cy="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66" name="Google Shape;366;p3"/>
          <p:cNvSpPr/>
          <p:nvPr/>
        </p:nvSpPr>
        <p:spPr>
          <a:xfrm flipH="1" rot="10800000">
            <a:off x="1657440" y="3767040"/>
            <a:ext cx="1028520" cy="690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67" name="Google Shape;367;p3"/>
          <p:cNvSpPr/>
          <p:nvPr/>
        </p:nvSpPr>
        <p:spPr>
          <a:xfrm flipH="1" rot="10800000">
            <a:off x="1657440" y="3080520"/>
            <a:ext cx="1028520" cy="1376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68" name="Google Shape;368;p3"/>
          <p:cNvSpPr/>
          <p:nvPr/>
        </p:nvSpPr>
        <p:spPr>
          <a:xfrm>
            <a:off x="1657440" y="3772080"/>
            <a:ext cx="1028520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69" name="Google Shape;369;p3"/>
          <p:cNvSpPr/>
          <p:nvPr/>
        </p:nvSpPr>
        <p:spPr>
          <a:xfrm flipH="1" rot="10800000">
            <a:off x="1657440" y="3766320"/>
            <a:ext cx="1028520" cy="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70" name="Google Shape;370;p3"/>
          <p:cNvSpPr/>
          <p:nvPr/>
        </p:nvSpPr>
        <p:spPr>
          <a:xfrm flipH="1" rot="10800000">
            <a:off x="1657440" y="3081240"/>
            <a:ext cx="1028520" cy="690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71" name="Google Shape;371;p3"/>
          <p:cNvSpPr/>
          <p:nvPr/>
        </p:nvSpPr>
        <p:spPr>
          <a:xfrm>
            <a:off x="1657440" y="3086280"/>
            <a:ext cx="1028520" cy="136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72" name="Google Shape;372;p3"/>
          <p:cNvSpPr/>
          <p:nvPr/>
        </p:nvSpPr>
        <p:spPr>
          <a:xfrm>
            <a:off x="1657440" y="3086280"/>
            <a:ext cx="1028520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73" name="Google Shape;373;p3"/>
          <p:cNvSpPr/>
          <p:nvPr/>
        </p:nvSpPr>
        <p:spPr>
          <a:xfrm flipH="1" rot="10800000">
            <a:off x="1657440" y="3080520"/>
            <a:ext cx="1028520" cy="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74" name="Google Shape;374;p3"/>
          <p:cNvSpPr/>
          <p:nvPr/>
        </p:nvSpPr>
        <p:spPr>
          <a:xfrm flipH="1" rot="5400000">
            <a:off x="1218600" y="2038320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"/>
          <p:cNvSpPr/>
          <p:nvPr/>
        </p:nvSpPr>
        <p:spPr>
          <a:xfrm flipH="1" rot="5400000">
            <a:off x="4365720" y="555840"/>
            <a:ext cx="201600" cy="38667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"/>
          <p:cNvSpPr/>
          <p:nvPr/>
        </p:nvSpPr>
        <p:spPr>
          <a:xfrm flipH="1" rot="5400000">
            <a:off x="7143120" y="2038320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"/>
          <p:cNvSpPr/>
          <p:nvPr/>
        </p:nvSpPr>
        <p:spPr>
          <a:xfrm>
            <a:off x="838080" y="2130480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2438280" y="2133720"/>
            <a:ext cx="39621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"/>
          <p:cNvSpPr/>
          <p:nvPr/>
        </p:nvSpPr>
        <p:spPr>
          <a:xfrm>
            <a:off x="6705720" y="2133720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/>
          <p:nvPr/>
        </p:nvSpPr>
        <p:spPr>
          <a:xfrm>
            <a:off x="1216080" y="4724280"/>
            <a:ext cx="2660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"/>
          <p:cNvSpPr/>
          <p:nvPr/>
        </p:nvSpPr>
        <p:spPr>
          <a:xfrm>
            <a:off x="2871360" y="4714560"/>
            <a:ext cx="2660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"/>
          <p:cNvSpPr/>
          <p:nvPr/>
        </p:nvSpPr>
        <p:spPr>
          <a:xfrm>
            <a:off x="4267080" y="28195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"/>
          <p:cNvSpPr/>
          <p:nvPr/>
        </p:nvSpPr>
        <p:spPr>
          <a:xfrm>
            <a:off x="4267080" y="35053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4267080" y="41911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"/>
          <p:cNvSpPr/>
          <p:nvPr/>
        </p:nvSpPr>
        <p:spPr>
          <a:xfrm>
            <a:off x="4452480" y="4719600"/>
            <a:ext cx="2660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"/>
          <p:cNvSpPr/>
          <p:nvPr/>
        </p:nvSpPr>
        <p:spPr>
          <a:xfrm>
            <a:off x="5791320" y="28195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"/>
          <p:cNvSpPr/>
          <p:nvPr/>
        </p:nvSpPr>
        <p:spPr>
          <a:xfrm>
            <a:off x="5791320" y="35053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"/>
          <p:cNvSpPr/>
          <p:nvPr/>
        </p:nvSpPr>
        <p:spPr>
          <a:xfrm>
            <a:off x="5791320" y="419112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"/>
          <p:cNvSpPr/>
          <p:nvPr/>
        </p:nvSpPr>
        <p:spPr>
          <a:xfrm>
            <a:off x="5976360" y="4719600"/>
            <a:ext cx="2660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/>
          <p:nvPr/>
        </p:nvSpPr>
        <p:spPr>
          <a:xfrm>
            <a:off x="4876920" y="3086280"/>
            <a:ext cx="9140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1" name="Google Shape;391;p3"/>
          <p:cNvSpPr/>
          <p:nvPr/>
        </p:nvSpPr>
        <p:spPr>
          <a:xfrm>
            <a:off x="4876920" y="3086280"/>
            <a:ext cx="914040" cy="68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2" name="Google Shape;392;p3"/>
          <p:cNvSpPr/>
          <p:nvPr/>
        </p:nvSpPr>
        <p:spPr>
          <a:xfrm>
            <a:off x="4876920" y="3086280"/>
            <a:ext cx="914040" cy="1371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3" name="Google Shape;393;p3"/>
          <p:cNvSpPr/>
          <p:nvPr/>
        </p:nvSpPr>
        <p:spPr>
          <a:xfrm flipH="1" rot="10800000">
            <a:off x="4876920" y="3086280"/>
            <a:ext cx="914040" cy="68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4" name="Google Shape;394;p3"/>
          <p:cNvSpPr/>
          <p:nvPr/>
        </p:nvSpPr>
        <p:spPr>
          <a:xfrm>
            <a:off x="4876920" y="3772080"/>
            <a:ext cx="9140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5" name="Google Shape;395;p3"/>
          <p:cNvSpPr/>
          <p:nvPr/>
        </p:nvSpPr>
        <p:spPr>
          <a:xfrm>
            <a:off x="4876920" y="3772080"/>
            <a:ext cx="914040" cy="68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6" name="Google Shape;396;p3"/>
          <p:cNvSpPr/>
          <p:nvPr/>
        </p:nvSpPr>
        <p:spPr>
          <a:xfrm flipH="1" rot="10800000">
            <a:off x="4876920" y="3085560"/>
            <a:ext cx="914040" cy="1371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7" name="Google Shape;397;p3"/>
          <p:cNvSpPr/>
          <p:nvPr/>
        </p:nvSpPr>
        <p:spPr>
          <a:xfrm flipH="1" rot="10800000">
            <a:off x="4876920" y="3772080"/>
            <a:ext cx="914040" cy="68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8" name="Google Shape;398;p3"/>
          <p:cNvSpPr/>
          <p:nvPr/>
        </p:nvSpPr>
        <p:spPr>
          <a:xfrm>
            <a:off x="4876920" y="4457880"/>
            <a:ext cx="91404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399" name="Google Shape;399;p3"/>
          <p:cNvSpPr/>
          <p:nvPr/>
        </p:nvSpPr>
        <p:spPr>
          <a:xfrm>
            <a:off x="6400800" y="3086280"/>
            <a:ext cx="609120" cy="228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0" name="Google Shape;400;p3"/>
          <p:cNvSpPr/>
          <p:nvPr/>
        </p:nvSpPr>
        <p:spPr>
          <a:xfrm flipH="1" rot="10800000">
            <a:off x="6400800" y="3314160"/>
            <a:ext cx="60912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1" name="Google Shape;401;p3"/>
          <p:cNvSpPr/>
          <p:nvPr/>
        </p:nvSpPr>
        <p:spPr>
          <a:xfrm flipH="1" rot="10800000">
            <a:off x="6400800" y="3314880"/>
            <a:ext cx="609120" cy="114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2" name="Google Shape;402;p3"/>
          <p:cNvSpPr/>
          <p:nvPr/>
        </p:nvSpPr>
        <p:spPr>
          <a:xfrm>
            <a:off x="7010280" y="3809880"/>
            <a:ext cx="609120" cy="53316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"/>
          <p:cNvSpPr/>
          <p:nvPr/>
        </p:nvSpPr>
        <p:spPr>
          <a:xfrm>
            <a:off x="6400800" y="3772080"/>
            <a:ext cx="60912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4" name="Google Shape;404;p3"/>
          <p:cNvSpPr/>
          <p:nvPr/>
        </p:nvSpPr>
        <p:spPr>
          <a:xfrm flipH="1" rot="10800000">
            <a:off x="6400800" y="4075920"/>
            <a:ext cx="609120" cy="380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5" name="Google Shape;405;p3"/>
          <p:cNvSpPr/>
          <p:nvPr/>
        </p:nvSpPr>
        <p:spPr>
          <a:xfrm>
            <a:off x="6400800" y="3086280"/>
            <a:ext cx="609120" cy="99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406" name="Google Shape;406;p3"/>
          <p:cNvSpPr/>
          <p:nvPr/>
        </p:nvSpPr>
        <p:spPr>
          <a:xfrm>
            <a:off x="7201440" y="4343400"/>
            <a:ext cx="26604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"/>
          <p:cNvSpPr/>
          <p:nvPr/>
        </p:nvSpPr>
        <p:spPr>
          <a:xfrm rot="5400000">
            <a:off x="3689640" y="2641680"/>
            <a:ext cx="2415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"/>
          <p:cNvSpPr/>
          <p:nvPr/>
        </p:nvSpPr>
        <p:spPr>
          <a:xfrm rot="5400000">
            <a:off x="3714840" y="3321720"/>
            <a:ext cx="2415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"/>
          <p:cNvSpPr/>
          <p:nvPr/>
        </p:nvSpPr>
        <p:spPr>
          <a:xfrm rot="5400000">
            <a:off x="3714840" y="4007520"/>
            <a:ext cx="241560" cy="91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335" y="313785"/>
            <a:ext cx="3648178" cy="244220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"/>
          <p:cNvSpPr txBox="1"/>
          <p:nvPr/>
        </p:nvSpPr>
        <p:spPr>
          <a:xfrm>
            <a:off x="8966200" y="2977560"/>
            <a:ext cx="2514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 is to improve on what is already a pretty good machine learning solution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Calculating Errors – Real Valued Outputs</a:t>
            </a:r>
            <a:endParaRPr/>
          </a:p>
        </p:txBody>
      </p:sp>
      <p:sp>
        <p:nvSpPr>
          <p:cNvPr id="417" name="Google Shape;417;p5"/>
          <p:cNvSpPr/>
          <p:nvPr/>
        </p:nvSpPr>
        <p:spPr>
          <a:xfrm>
            <a:off x="2357769" y="301857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2509902" y="314430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19" name="Google Shape;419;p5"/>
          <p:cNvSpPr/>
          <p:nvPr/>
        </p:nvSpPr>
        <p:spPr>
          <a:xfrm flipH="1" rot="5400000">
            <a:off x="2571120" y="1925302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"/>
          <p:cNvSpPr/>
          <p:nvPr/>
        </p:nvSpPr>
        <p:spPr>
          <a:xfrm flipH="1" rot="5400000">
            <a:off x="4152072" y="1752138"/>
            <a:ext cx="201960" cy="12484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"/>
          <p:cNvSpPr/>
          <p:nvPr/>
        </p:nvSpPr>
        <p:spPr>
          <a:xfrm flipH="1" rot="5400000">
            <a:off x="5808050" y="1708239"/>
            <a:ext cx="190080" cy="13481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"/>
          <p:cNvSpPr/>
          <p:nvPr/>
        </p:nvSpPr>
        <p:spPr>
          <a:xfrm>
            <a:off x="2190600" y="201746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3677784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5348435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5"/>
          <p:cNvCxnSpPr/>
          <p:nvPr/>
        </p:nvCxnSpPr>
        <p:spPr>
          <a:xfrm flipH="1" rot="10800000">
            <a:off x="3017179" y="332264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6" name="Google Shape;426;p5"/>
          <p:cNvGrpSpPr/>
          <p:nvPr/>
        </p:nvGrpSpPr>
        <p:grpSpPr>
          <a:xfrm>
            <a:off x="4032354" y="2983935"/>
            <a:ext cx="677187" cy="648982"/>
            <a:chOff x="2190600" y="4888789"/>
            <a:chExt cx="677187" cy="648982"/>
          </a:xfrm>
        </p:grpSpPr>
        <p:sp>
          <p:nvSpPr>
            <p:cNvPr id="427" name="Google Shape;427;p5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5"/>
          <p:cNvSpPr/>
          <p:nvPr/>
        </p:nvSpPr>
        <p:spPr>
          <a:xfrm>
            <a:off x="2391014" y="4050696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"/>
          <p:cNvSpPr txBox="1"/>
          <p:nvPr/>
        </p:nvSpPr>
        <p:spPr>
          <a:xfrm>
            <a:off x="2543147" y="4176427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31" name="Google Shape;431;p5"/>
          <p:cNvCxnSpPr/>
          <p:nvPr/>
        </p:nvCxnSpPr>
        <p:spPr>
          <a:xfrm flipH="1" rot="10800000">
            <a:off x="3050424" y="4354762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5"/>
          <p:cNvCxnSpPr/>
          <p:nvPr/>
        </p:nvCxnSpPr>
        <p:spPr>
          <a:xfrm>
            <a:off x="4687592" y="4354762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5"/>
          <p:cNvCxnSpPr/>
          <p:nvPr/>
        </p:nvCxnSpPr>
        <p:spPr>
          <a:xfrm flipH="1" rot="10800000">
            <a:off x="6347913" y="4340545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34" name="Google Shape;434;p5"/>
          <p:cNvGrpSpPr/>
          <p:nvPr/>
        </p:nvGrpSpPr>
        <p:grpSpPr>
          <a:xfrm>
            <a:off x="5697191" y="4027698"/>
            <a:ext cx="677187" cy="648982"/>
            <a:chOff x="2190600" y="4888789"/>
            <a:chExt cx="677187" cy="648982"/>
          </a:xfrm>
        </p:grpSpPr>
        <p:sp>
          <p:nvSpPr>
            <p:cNvPr id="435" name="Google Shape;435;p5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5"/>
          <p:cNvGrpSpPr/>
          <p:nvPr/>
        </p:nvGrpSpPr>
        <p:grpSpPr>
          <a:xfrm>
            <a:off x="4065599" y="4016054"/>
            <a:ext cx="677187" cy="648982"/>
            <a:chOff x="2190600" y="4888789"/>
            <a:chExt cx="677187" cy="648982"/>
          </a:xfrm>
        </p:grpSpPr>
        <p:sp>
          <p:nvSpPr>
            <p:cNvPr id="438" name="Google Shape;438;p5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5"/>
          <p:cNvSpPr/>
          <p:nvPr/>
        </p:nvSpPr>
        <p:spPr>
          <a:xfrm>
            <a:off x="2443096" y="508498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2595229" y="521071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42" name="Google Shape;442;p5"/>
          <p:cNvCxnSpPr/>
          <p:nvPr/>
        </p:nvCxnSpPr>
        <p:spPr>
          <a:xfrm flipH="1" rot="10800000">
            <a:off x="3102506" y="538905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43" name="Google Shape;443;p5"/>
          <p:cNvGrpSpPr/>
          <p:nvPr/>
        </p:nvGrpSpPr>
        <p:grpSpPr>
          <a:xfrm>
            <a:off x="4117681" y="5050345"/>
            <a:ext cx="677187" cy="648982"/>
            <a:chOff x="2190600" y="4888789"/>
            <a:chExt cx="677187" cy="648982"/>
          </a:xfrm>
        </p:grpSpPr>
        <p:sp>
          <p:nvSpPr>
            <p:cNvPr id="444" name="Google Shape;444;p5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6" name="Google Shape;446;p5"/>
          <p:cNvCxnSpPr>
            <a:stCxn id="417" idx="6"/>
            <a:endCxn id="438" idx="2"/>
          </p:cNvCxnSpPr>
          <p:nvPr/>
        </p:nvCxnSpPr>
        <p:spPr>
          <a:xfrm>
            <a:off x="304470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5"/>
          <p:cNvCxnSpPr/>
          <p:nvPr/>
        </p:nvCxnSpPr>
        <p:spPr>
          <a:xfrm>
            <a:off x="3054122" y="4354762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5"/>
          <p:cNvCxnSpPr/>
          <p:nvPr/>
        </p:nvCxnSpPr>
        <p:spPr>
          <a:xfrm>
            <a:off x="464615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5"/>
          <p:cNvCxnSpPr>
            <a:endCxn id="427" idx="2"/>
          </p:cNvCxnSpPr>
          <p:nvPr/>
        </p:nvCxnSpPr>
        <p:spPr>
          <a:xfrm flipH="1" rot="10800000">
            <a:off x="3046854" y="3309281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5"/>
          <p:cNvCxnSpPr/>
          <p:nvPr/>
        </p:nvCxnSpPr>
        <p:spPr>
          <a:xfrm flipH="1" rot="10800000">
            <a:off x="3072363" y="4376442"/>
            <a:ext cx="985636" cy="10830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5"/>
          <p:cNvCxnSpPr>
            <a:endCxn id="435" idx="2"/>
          </p:cNvCxnSpPr>
          <p:nvPr/>
        </p:nvCxnSpPr>
        <p:spPr>
          <a:xfrm flipH="1" rot="10800000">
            <a:off x="4791491" y="4353044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5"/>
          <p:cNvSpPr txBox="1"/>
          <p:nvPr/>
        </p:nvSpPr>
        <p:spPr>
          <a:xfrm>
            <a:off x="6610418" y="4133208"/>
            <a:ext cx="523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8.7</a:t>
            </a:r>
            <a:endParaRPr/>
          </a:p>
        </p:txBody>
      </p:sp>
      <p:sp>
        <p:nvSpPr>
          <p:cNvPr id="453" name="Google Shape;453;p5"/>
          <p:cNvSpPr txBox="1"/>
          <p:nvPr/>
        </p:nvSpPr>
        <p:spPr>
          <a:xfrm>
            <a:off x="6677241" y="5142656"/>
            <a:ext cx="523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/>
          </a:p>
        </p:txBody>
      </p:sp>
      <p:pic>
        <p:nvPicPr>
          <p:cNvPr id="454" name="Google Shape;4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434" y="1554386"/>
            <a:ext cx="2510671" cy="6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2941" y="2275402"/>
            <a:ext cx="3601650" cy="3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bfaac54299_0_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461" name="Google Shape;461;gbfaac54299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50" y="1616675"/>
            <a:ext cx="7076300" cy="47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bfaac54299_0_197"/>
          <p:cNvSpPr txBox="1"/>
          <p:nvPr/>
        </p:nvSpPr>
        <p:spPr>
          <a:xfrm>
            <a:off x="1075050" y="2001800"/>
            <a:ext cx="313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Our definition of the backprop equations is dependent on the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derivative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of z which is given by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a(1 - 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we are using a sigmoid unit (classification) then the derivative is not very strong if we are very right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or very wrong!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6c6a44f2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Entropy Loss</a:t>
            </a:r>
            <a:endParaRPr/>
          </a:p>
        </p:txBody>
      </p:sp>
      <p:pic>
        <p:nvPicPr>
          <p:cNvPr id="468" name="Google Shape;468;g76c6a44f2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75" y="2167475"/>
            <a:ext cx="4490425" cy="33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76c6a44f2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400" y="2167487"/>
            <a:ext cx="4490425" cy="332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76c6a44f2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802" y="5832383"/>
            <a:ext cx="6842874" cy="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aac54299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Network Architecture </a:t>
            </a:r>
            <a:endParaRPr/>
          </a:p>
        </p:txBody>
      </p:sp>
      <p:sp>
        <p:nvSpPr>
          <p:cNvPr id="95" name="Google Shape;95;gbfaac54299_0_0"/>
          <p:cNvSpPr/>
          <p:nvPr/>
        </p:nvSpPr>
        <p:spPr>
          <a:xfrm>
            <a:off x="290112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bfaac54299_0_0"/>
          <p:cNvSpPr/>
          <p:nvPr/>
        </p:nvSpPr>
        <p:spPr>
          <a:xfrm>
            <a:off x="290112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bfaac54299_0_0"/>
          <p:cNvSpPr/>
          <p:nvPr/>
        </p:nvSpPr>
        <p:spPr>
          <a:xfrm>
            <a:off x="290112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faac54299_0_0"/>
          <p:cNvSpPr/>
          <p:nvPr/>
        </p:nvSpPr>
        <p:spPr>
          <a:xfrm>
            <a:off x="4539485" y="24190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bfaac54299_0_0"/>
          <p:cNvSpPr/>
          <p:nvPr/>
        </p:nvSpPr>
        <p:spPr>
          <a:xfrm>
            <a:off x="4539485" y="31048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bfaac54299_0_0"/>
          <p:cNvSpPr/>
          <p:nvPr/>
        </p:nvSpPr>
        <p:spPr>
          <a:xfrm>
            <a:off x="4539485" y="37906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bfaac54299_0_0"/>
          <p:cNvSpPr/>
          <p:nvPr/>
        </p:nvSpPr>
        <p:spPr>
          <a:xfrm>
            <a:off x="8863805" y="2652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bfaac54299_0_0"/>
          <p:cNvSpPr/>
          <p:nvPr/>
        </p:nvSpPr>
        <p:spPr>
          <a:xfrm flipH="1" rot="10800000">
            <a:off x="3510965" y="40567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3" name="Google Shape;103;gbfaac54299_0_0"/>
          <p:cNvSpPr/>
          <p:nvPr/>
        </p:nvSpPr>
        <p:spPr>
          <a:xfrm flipH="1" rot="10800000">
            <a:off x="3510965" y="3371622"/>
            <a:ext cx="1028538" cy="6904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4" name="Google Shape;104;gbfaac54299_0_0"/>
          <p:cNvSpPr/>
          <p:nvPr/>
        </p:nvSpPr>
        <p:spPr>
          <a:xfrm flipH="1" rot="10800000">
            <a:off x="3510965" y="2685102"/>
            <a:ext cx="1028538" cy="13762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5" name="Google Shape;105;gbfaac54299_0_0"/>
          <p:cNvSpPr/>
          <p:nvPr/>
        </p:nvSpPr>
        <p:spPr>
          <a:xfrm>
            <a:off x="3510965" y="3376680"/>
            <a:ext cx="1028538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6" name="Google Shape;106;gbfaac54299_0_0"/>
          <p:cNvSpPr/>
          <p:nvPr/>
        </p:nvSpPr>
        <p:spPr>
          <a:xfrm flipH="1" rot="10800000">
            <a:off x="3510965" y="33709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7" name="Google Shape;107;gbfaac54299_0_0"/>
          <p:cNvSpPr/>
          <p:nvPr/>
        </p:nvSpPr>
        <p:spPr>
          <a:xfrm flipH="1" rot="10800000">
            <a:off x="3510965" y="2685822"/>
            <a:ext cx="1028538" cy="6904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8" name="Google Shape;108;gbfaac54299_0_0"/>
          <p:cNvSpPr/>
          <p:nvPr/>
        </p:nvSpPr>
        <p:spPr>
          <a:xfrm>
            <a:off x="3510965" y="2690880"/>
            <a:ext cx="1028538" cy="1366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09" name="Google Shape;109;gbfaac54299_0_0"/>
          <p:cNvSpPr/>
          <p:nvPr/>
        </p:nvSpPr>
        <p:spPr>
          <a:xfrm>
            <a:off x="3510965" y="2690880"/>
            <a:ext cx="1028538" cy="680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10" name="Google Shape;110;gbfaac54299_0_0"/>
          <p:cNvSpPr/>
          <p:nvPr/>
        </p:nvSpPr>
        <p:spPr>
          <a:xfrm flipH="1" rot="10800000">
            <a:off x="3510965" y="2685102"/>
            <a:ext cx="1028538" cy="4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11" name="Google Shape;111;gbfaac54299_0_0"/>
          <p:cNvSpPr/>
          <p:nvPr/>
        </p:nvSpPr>
        <p:spPr>
          <a:xfrm flipH="1" rot="5400000">
            <a:off x="3072035" y="1642830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faac54299_0_0"/>
          <p:cNvSpPr/>
          <p:nvPr/>
        </p:nvSpPr>
        <p:spPr>
          <a:xfrm flipH="1" rot="5400000">
            <a:off x="6219275" y="160470"/>
            <a:ext cx="201600" cy="3866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bfaac54299_0_0"/>
          <p:cNvSpPr/>
          <p:nvPr/>
        </p:nvSpPr>
        <p:spPr>
          <a:xfrm flipH="1" rot="5400000">
            <a:off x="8996555" y="1642830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faac54299_0_0"/>
          <p:cNvSpPr/>
          <p:nvPr/>
        </p:nvSpPr>
        <p:spPr>
          <a:xfrm>
            <a:off x="2691605" y="1735080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aac54299_0_0"/>
          <p:cNvSpPr/>
          <p:nvPr/>
        </p:nvSpPr>
        <p:spPr>
          <a:xfrm>
            <a:off x="4291805" y="1738320"/>
            <a:ext cx="3962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bfaac54299_0_0"/>
          <p:cNvSpPr/>
          <p:nvPr/>
        </p:nvSpPr>
        <p:spPr>
          <a:xfrm>
            <a:off x="8559245" y="1738320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bfaac54299_0_0"/>
          <p:cNvSpPr/>
          <p:nvPr/>
        </p:nvSpPr>
        <p:spPr>
          <a:xfrm>
            <a:off x="3069605" y="432888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faac54299_0_0"/>
          <p:cNvSpPr/>
          <p:nvPr/>
        </p:nvSpPr>
        <p:spPr>
          <a:xfrm>
            <a:off x="4724885" y="431916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bfaac54299_0_0"/>
          <p:cNvSpPr/>
          <p:nvPr/>
        </p:nvSpPr>
        <p:spPr>
          <a:xfrm>
            <a:off x="612060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faac54299_0_0"/>
          <p:cNvSpPr/>
          <p:nvPr/>
        </p:nvSpPr>
        <p:spPr>
          <a:xfrm>
            <a:off x="612060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faac54299_0_0"/>
          <p:cNvSpPr/>
          <p:nvPr/>
        </p:nvSpPr>
        <p:spPr>
          <a:xfrm>
            <a:off x="612060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bfaac54299_0_0"/>
          <p:cNvSpPr/>
          <p:nvPr/>
        </p:nvSpPr>
        <p:spPr>
          <a:xfrm>
            <a:off x="6306005" y="43242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faac54299_0_0"/>
          <p:cNvSpPr/>
          <p:nvPr/>
        </p:nvSpPr>
        <p:spPr>
          <a:xfrm>
            <a:off x="7644845" y="24241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bfaac54299_0_0"/>
          <p:cNvSpPr/>
          <p:nvPr/>
        </p:nvSpPr>
        <p:spPr>
          <a:xfrm>
            <a:off x="7644845" y="31099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faac54299_0_0"/>
          <p:cNvSpPr/>
          <p:nvPr/>
        </p:nvSpPr>
        <p:spPr>
          <a:xfrm>
            <a:off x="7644845" y="379572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bfaac54299_0_0"/>
          <p:cNvSpPr/>
          <p:nvPr/>
        </p:nvSpPr>
        <p:spPr>
          <a:xfrm>
            <a:off x="7829885" y="43242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bfaac54299_0_0"/>
          <p:cNvSpPr/>
          <p:nvPr/>
        </p:nvSpPr>
        <p:spPr>
          <a:xfrm>
            <a:off x="6730445" y="26908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8" name="Google Shape;128;gbfaac54299_0_0"/>
          <p:cNvSpPr/>
          <p:nvPr/>
        </p:nvSpPr>
        <p:spPr>
          <a:xfrm>
            <a:off x="6730445" y="2690880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29" name="Google Shape;129;gbfaac54299_0_0"/>
          <p:cNvSpPr/>
          <p:nvPr/>
        </p:nvSpPr>
        <p:spPr>
          <a:xfrm>
            <a:off x="6730445" y="2690880"/>
            <a:ext cx="914058" cy="13712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0" name="Google Shape;130;gbfaac54299_0_0"/>
          <p:cNvSpPr/>
          <p:nvPr/>
        </p:nvSpPr>
        <p:spPr>
          <a:xfrm flipH="1" rot="10800000">
            <a:off x="6730445" y="2690898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1" name="Google Shape;131;gbfaac54299_0_0"/>
          <p:cNvSpPr/>
          <p:nvPr/>
        </p:nvSpPr>
        <p:spPr>
          <a:xfrm>
            <a:off x="6730445" y="33766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2" name="Google Shape;132;gbfaac54299_0_0"/>
          <p:cNvSpPr/>
          <p:nvPr/>
        </p:nvSpPr>
        <p:spPr>
          <a:xfrm>
            <a:off x="6730445" y="3376680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3" name="Google Shape;133;gbfaac54299_0_0"/>
          <p:cNvSpPr/>
          <p:nvPr/>
        </p:nvSpPr>
        <p:spPr>
          <a:xfrm flipH="1" rot="10800000">
            <a:off x="6730445" y="2690178"/>
            <a:ext cx="914058" cy="13712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4" name="Google Shape;134;gbfaac54299_0_0"/>
          <p:cNvSpPr/>
          <p:nvPr/>
        </p:nvSpPr>
        <p:spPr>
          <a:xfrm flipH="1" rot="10800000">
            <a:off x="6730445" y="3376698"/>
            <a:ext cx="914058" cy="68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5" name="Google Shape;135;gbfaac54299_0_0"/>
          <p:cNvSpPr/>
          <p:nvPr/>
        </p:nvSpPr>
        <p:spPr>
          <a:xfrm>
            <a:off x="6730445" y="4062480"/>
            <a:ext cx="9140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6" name="Google Shape;136;gbfaac54299_0_0"/>
          <p:cNvSpPr/>
          <p:nvPr/>
        </p:nvSpPr>
        <p:spPr>
          <a:xfrm>
            <a:off x="8254325" y="2690880"/>
            <a:ext cx="609120" cy="2282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7" name="Google Shape;137;gbfaac54299_0_0"/>
          <p:cNvSpPr/>
          <p:nvPr/>
        </p:nvSpPr>
        <p:spPr>
          <a:xfrm flipH="1" rot="10800000">
            <a:off x="8254325" y="2918760"/>
            <a:ext cx="609120" cy="45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8" name="Google Shape;138;gbfaac54299_0_0"/>
          <p:cNvSpPr/>
          <p:nvPr/>
        </p:nvSpPr>
        <p:spPr>
          <a:xfrm flipH="1" rot="10800000">
            <a:off x="8254325" y="2919480"/>
            <a:ext cx="609120" cy="114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39" name="Google Shape;139;gbfaac54299_0_0"/>
          <p:cNvSpPr/>
          <p:nvPr/>
        </p:nvSpPr>
        <p:spPr>
          <a:xfrm>
            <a:off x="8863805" y="3414480"/>
            <a:ext cx="609000" cy="5331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bfaac54299_0_0"/>
          <p:cNvSpPr/>
          <p:nvPr/>
        </p:nvSpPr>
        <p:spPr>
          <a:xfrm>
            <a:off x="8254325" y="3376680"/>
            <a:ext cx="60912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1" name="Google Shape;141;gbfaac54299_0_0"/>
          <p:cNvSpPr/>
          <p:nvPr/>
        </p:nvSpPr>
        <p:spPr>
          <a:xfrm flipH="1" rot="10800000">
            <a:off x="8254325" y="3680502"/>
            <a:ext cx="609120" cy="3805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2" name="Google Shape;142;gbfaac54299_0_0"/>
          <p:cNvSpPr/>
          <p:nvPr/>
        </p:nvSpPr>
        <p:spPr>
          <a:xfrm>
            <a:off x="8254325" y="2690880"/>
            <a:ext cx="609120" cy="99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143" name="Google Shape;143;gbfaac54299_0_0"/>
          <p:cNvSpPr/>
          <p:nvPr/>
        </p:nvSpPr>
        <p:spPr>
          <a:xfrm>
            <a:off x="9054965" y="3948000"/>
            <a:ext cx="2661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faac54299_0_0"/>
          <p:cNvSpPr/>
          <p:nvPr/>
        </p:nvSpPr>
        <p:spPr>
          <a:xfrm rot="5400000">
            <a:off x="5543255" y="224631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faac54299_0_0"/>
          <p:cNvSpPr/>
          <p:nvPr/>
        </p:nvSpPr>
        <p:spPr>
          <a:xfrm rot="5400000">
            <a:off x="5568455" y="292635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faac54299_0_0"/>
          <p:cNvSpPr/>
          <p:nvPr/>
        </p:nvSpPr>
        <p:spPr>
          <a:xfrm rot="5400000">
            <a:off x="5568455" y="3612150"/>
            <a:ext cx="2415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faac54299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Calculating Errors – Binary Outputs</a:t>
            </a:r>
            <a:endParaRPr/>
          </a:p>
        </p:txBody>
      </p:sp>
      <p:sp>
        <p:nvSpPr>
          <p:cNvPr id="476" name="Google Shape;476;gbfaac54299_0_121"/>
          <p:cNvSpPr/>
          <p:nvPr/>
        </p:nvSpPr>
        <p:spPr>
          <a:xfrm>
            <a:off x="2357769" y="3018577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bfaac54299_0_121"/>
          <p:cNvSpPr txBox="1"/>
          <p:nvPr/>
        </p:nvSpPr>
        <p:spPr>
          <a:xfrm>
            <a:off x="2509902" y="3144308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78" name="Google Shape;478;gbfaac54299_0_121"/>
          <p:cNvSpPr/>
          <p:nvPr/>
        </p:nvSpPr>
        <p:spPr>
          <a:xfrm flipH="1" rot="5400000">
            <a:off x="2571030" y="1925212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bfaac54299_0_121"/>
          <p:cNvSpPr/>
          <p:nvPr/>
        </p:nvSpPr>
        <p:spPr>
          <a:xfrm flipH="1" rot="5400000">
            <a:off x="4152046" y="1752112"/>
            <a:ext cx="201900" cy="124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bfaac54299_0_121"/>
          <p:cNvSpPr/>
          <p:nvPr/>
        </p:nvSpPr>
        <p:spPr>
          <a:xfrm flipH="1" rot="5400000">
            <a:off x="5807973" y="1708162"/>
            <a:ext cx="190200" cy="134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bfaac54299_0_121"/>
          <p:cNvSpPr/>
          <p:nvPr/>
        </p:nvSpPr>
        <p:spPr>
          <a:xfrm>
            <a:off x="2190600" y="201746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bfaac54299_0_121"/>
          <p:cNvSpPr/>
          <p:nvPr/>
        </p:nvSpPr>
        <p:spPr>
          <a:xfrm>
            <a:off x="3677784" y="202070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bfaac54299_0_121"/>
          <p:cNvSpPr/>
          <p:nvPr/>
        </p:nvSpPr>
        <p:spPr>
          <a:xfrm>
            <a:off x="5348435" y="202070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bfaac54299_0_121"/>
          <p:cNvCxnSpPr/>
          <p:nvPr/>
        </p:nvCxnSpPr>
        <p:spPr>
          <a:xfrm flipH="1" rot="10800000">
            <a:off x="3017179" y="3322561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5" name="Google Shape;485;gbfaac54299_0_121"/>
          <p:cNvGrpSpPr/>
          <p:nvPr/>
        </p:nvGrpSpPr>
        <p:grpSpPr>
          <a:xfrm>
            <a:off x="4032354" y="2983807"/>
            <a:ext cx="677187" cy="649238"/>
            <a:chOff x="2190600" y="4888661"/>
            <a:chExt cx="677187" cy="649238"/>
          </a:xfrm>
        </p:grpSpPr>
        <p:sp>
          <p:nvSpPr>
            <p:cNvPr id="486" name="Google Shape;486;gbfaac54299_0_121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bfaac54299_0_121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gbfaac54299_0_121"/>
          <p:cNvSpPr/>
          <p:nvPr/>
        </p:nvSpPr>
        <p:spPr>
          <a:xfrm>
            <a:off x="2391014" y="4050696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bfaac54299_0_121"/>
          <p:cNvSpPr txBox="1"/>
          <p:nvPr/>
        </p:nvSpPr>
        <p:spPr>
          <a:xfrm>
            <a:off x="2543147" y="4176427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490" name="Google Shape;490;gbfaac54299_0_121"/>
          <p:cNvCxnSpPr/>
          <p:nvPr/>
        </p:nvCxnSpPr>
        <p:spPr>
          <a:xfrm flipH="1" rot="10800000">
            <a:off x="3050424" y="4354680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gbfaac54299_0_121"/>
          <p:cNvCxnSpPr/>
          <p:nvPr/>
        </p:nvCxnSpPr>
        <p:spPr>
          <a:xfrm>
            <a:off x="4687592" y="4354762"/>
            <a:ext cx="100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2" name="Google Shape;492;gbfaac54299_0_121"/>
          <p:cNvCxnSpPr/>
          <p:nvPr/>
        </p:nvCxnSpPr>
        <p:spPr>
          <a:xfrm flipH="1" rot="10800000">
            <a:off x="6347913" y="4340662"/>
            <a:ext cx="2625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93" name="Google Shape;493;gbfaac54299_0_121"/>
          <p:cNvGrpSpPr/>
          <p:nvPr/>
        </p:nvGrpSpPr>
        <p:grpSpPr>
          <a:xfrm>
            <a:off x="5697191" y="4027570"/>
            <a:ext cx="677187" cy="649238"/>
            <a:chOff x="2190600" y="4888661"/>
            <a:chExt cx="677187" cy="649238"/>
          </a:xfrm>
        </p:grpSpPr>
        <p:sp>
          <p:nvSpPr>
            <p:cNvPr id="494" name="Google Shape;494;gbfaac54299_0_121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bfaac54299_0_121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gbfaac54299_0_121"/>
          <p:cNvGrpSpPr/>
          <p:nvPr/>
        </p:nvGrpSpPr>
        <p:grpSpPr>
          <a:xfrm>
            <a:off x="4065599" y="4015926"/>
            <a:ext cx="677187" cy="649238"/>
            <a:chOff x="2190600" y="4888661"/>
            <a:chExt cx="677187" cy="649238"/>
          </a:xfrm>
        </p:grpSpPr>
        <p:sp>
          <p:nvSpPr>
            <p:cNvPr id="497" name="Google Shape;497;gbfaac54299_0_121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bfaac54299_0_121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gbfaac54299_0_121"/>
          <p:cNvSpPr/>
          <p:nvPr/>
        </p:nvSpPr>
        <p:spPr>
          <a:xfrm>
            <a:off x="2443096" y="5084987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bfaac54299_0_121"/>
          <p:cNvSpPr txBox="1"/>
          <p:nvPr/>
        </p:nvSpPr>
        <p:spPr>
          <a:xfrm>
            <a:off x="2595229" y="5210718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501" name="Google Shape;501;gbfaac54299_0_121"/>
          <p:cNvCxnSpPr/>
          <p:nvPr/>
        </p:nvCxnSpPr>
        <p:spPr>
          <a:xfrm flipH="1" rot="10800000">
            <a:off x="3102506" y="5388971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02" name="Google Shape;502;gbfaac54299_0_121"/>
          <p:cNvGrpSpPr/>
          <p:nvPr/>
        </p:nvGrpSpPr>
        <p:grpSpPr>
          <a:xfrm>
            <a:off x="4117681" y="5050217"/>
            <a:ext cx="677187" cy="649238"/>
            <a:chOff x="2190600" y="4888661"/>
            <a:chExt cx="677187" cy="649238"/>
          </a:xfrm>
        </p:grpSpPr>
        <p:sp>
          <p:nvSpPr>
            <p:cNvPr id="503" name="Google Shape;503;gbfaac54299_0_121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bfaac54299_0_121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5" name="Google Shape;505;gbfaac54299_0_121"/>
          <p:cNvCxnSpPr>
            <a:stCxn id="476" idx="6"/>
            <a:endCxn id="497" idx="2"/>
          </p:cNvCxnSpPr>
          <p:nvPr/>
        </p:nvCxnSpPr>
        <p:spPr>
          <a:xfrm>
            <a:off x="3044769" y="3331027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gbfaac54299_0_121"/>
          <p:cNvCxnSpPr/>
          <p:nvPr/>
        </p:nvCxnSpPr>
        <p:spPr>
          <a:xfrm>
            <a:off x="3054122" y="4354762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gbfaac54299_0_121"/>
          <p:cNvCxnSpPr/>
          <p:nvPr/>
        </p:nvCxnSpPr>
        <p:spPr>
          <a:xfrm>
            <a:off x="464615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8" name="Google Shape;508;gbfaac54299_0_121"/>
          <p:cNvCxnSpPr>
            <a:endCxn id="486" idx="2"/>
          </p:cNvCxnSpPr>
          <p:nvPr/>
        </p:nvCxnSpPr>
        <p:spPr>
          <a:xfrm flipH="1" rot="10800000">
            <a:off x="3046854" y="3309345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9" name="Google Shape;509;gbfaac54299_0_121"/>
          <p:cNvCxnSpPr/>
          <p:nvPr/>
        </p:nvCxnSpPr>
        <p:spPr>
          <a:xfrm flipH="1" rot="10800000">
            <a:off x="3072363" y="4376472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gbfaac54299_0_121"/>
          <p:cNvCxnSpPr>
            <a:endCxn id="494" idx="2"/>
          </p:cNvCxnSpPr>
          <p:nvPr/>
        </p:nvCxnSpPr>
        <p:spPr>
          <a:xfrm flipH="1" rot="10800000">
            <a:off x="4791491" y="4353108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gbfaac54299_0_121"/>
          <p:cNvSpPr txBox="1"/>
          <p:nvPr/>
        </p:nvSpPr>
        <p:spPr>
          <a:xfrm>
            <a:off x="6610418" y="4133208"/>
            <a:ext cx="52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2" name="Google Shape;512;gbfaac54299_0_121"/>
          <p:cNvSpPr txBox="1"/>
          <p:nvPr/>
        </p:nvSpPr>
        <p:spPr>
          <a:xfrm>
            <a:off x="7309946" y="2953243"/>
            <a:ext cx="45942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Cross Entropy Loss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Derivative (final Layer)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gbfaac54299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273" y="3402550"/>
            <a:ext cx="3558971" cy="29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bfaac54299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9953" y="4284650"/>
            <a:ext cx="2451610" cy="7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Entropy Loss Function Performance</a:t>
            </a:r>
            <a:endParaRPr/>
          </a:p>
        </p:txBody>
      </p:sp>
      <p:pic>
        <p:nvPicPr>
          <p:cNvPr id="520" name="Google Shape;5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158" y="1388533"/>
            <a:ext cx="7924709" cy="49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faac54299_0_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Calculating Errors – Multi-Label Outputs</a:t>
            </a:r>
            <a:endParaRPr/>
          </a:p>
        </p:txBody>
      </p:sp>
      <p:sp>
        <p:nvSpPr>
          <p:cNvPr id="526" name="Google Shape;526;gbfaac54299_0_204"/>
          <p:cNvSpPr/>
          <p:nvPr/>
        </p:nvSpPr>
        <p:spPr>
          <a:xfrm>
            <a:off x="2357769" y="3018577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bfaac54299_0_204"/>
          <p:cNvSpPr txBox="1"/>
          <p:nvPr/>
        </p:nvSpPr>
        <p:spPr>
          <a:xfrm>
            <a:off x="2509902" y="3144308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28" name="Google Shape;528;gbfaac54299_0_204"/>
          <p:cNvSpPr txBox="1"/>
          <p:nvPr/>
        </p:nvSpPr>
        <p:spPr>
          <a:xfrm>
            <a:off x="6577173" y="3123760"/>
            <a:ext cx="52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9" name="Google Shape;529;gbfaac54299_0_204"/>
          <p:cNvSpPr/>
          <p:nvPr/>
        </p:nvSpPr>
        <p:spPr>
          <a:xfrm flipH="1" rot="5400000">
            <a:off x="2571030" y="1925212"/>
            <a:ext cx="190200" cy="914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bfaac54299_0_204"/>
          <p:cNvSpPr/>
          <p:nvPr/>
        </p:nvSpPr>
        <p:spPr>
          <a:xfrm flipH="1" rot="5400000">
            <a:off x="4152046" y="1752112"/>
            <a:ext cx="201900" cy="124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bfaac54299_0_204"/>
          <p:cNvSpPr/>
          <p:nvPr/>
        </p:nvSpPr>
        <p:spPr>
          <a:xfrm flipH="1" rot="5400000">
            <a:off x="5807973" y="1708162"/>
            <a:ext cx="190200" cy="1348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bfaac54299_0_204"/>
          <p:cNvSpPr/>
          <p:nvPr/>
        </p:nvSpPr>
        <p:spPr>
          <a:xfrm>
            <a:off x="2190600" y="201746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bfaac54299_0_204"/>
          <p:cNvSpPr/>
          <p:nvPr/>
        </p:nvSpPr>
        <p:spPr>
          <a:xfrm>
            <a:off x="3677784" y="202070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bfaac54299_0_204"/>
          <p:cNvSpPr/>
          <p:nvPr/>
        </p:nvSpPr>
        <p:spPr>
          <a:xfrm>
            <a:off x="5348435" y="2020702"/>
            <a:ext cx="1161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gbfaac54299_0_204"/>
          <p:cNvCxnSpPr/>
          <p:nvPr/>
        </p:nvCxnSpPr>
        <p:spPr>
          <a:xfrm flipH="1" rot="10800000">
            <a:off x="3017179" y="3322561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6" name="Google Shape;536;gbfaac54299_0_204"/>
          <p:cNvCxnSpPr/>
          <p:nvPr/>
        </p:nvCxnSpPr>
        <p:spPr>
          <a:xfrm>
            <a:off x="4654347" y="3322643"/>
            <a:ext cx="100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7" name="Google Shape;537;gbfaac54299_0_204"/>
          <p:cNvCxnSpPr>
            <a:endCxn id="528" idx="1"/>
          </p:cNvCxnSpPr>
          <p:nvPr/>
        </p:nvCxnSpPr>
        <p:spPr>
          <a:xfrm flipH="1" rot="10800000">
            <a:off x="6314673" y="3262210"/>
            <a:ext cx="262500" cy="6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38" name="Google Shape;538;gbfaac54299_0_204"/>
          <p:cNvGrpSpPr/>
          <p:nvPr/>
        </p:nvGrpSpPr>
        <p:grpSpPr>
          <a:xfrm>
            <a:off x="5663946" y="2995451"/>
            <a:ext cx="677187" cy="649238"/>
            <a:chOff x="2190600" y="4888661"/>
            <a:chExt cx="677187" cy="649238"/>
          </a:xfrm>
        </p:grpSpPr>
        <p:sp>
          <p:nvSpPr>
            <p:cNvPr id="539" name="Google Shape;539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gbfaac54299_0_204"/>
          <p:cNvGrpSpPr/>
          <p:nvPr/>
        </p:nvGrpSpPr>
        <p:grpSpPr>
          <a:xfrm>
            <a:off x="4032354" y="2983807"/>
            <a:ext cx="677187" cy="649238"/>
            <a:chOff x="2190600" y="4888661"/>
            <a:chExt cx="677187" cy="649238"/>
          </a:xfrm>
        </p:grpSpPr>
        <p:sp>
          <p:nvSpPr>
            <p:cNvPr id="542" name="Google Shape;542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gbfaac54299_0_204"/>
          <p:cNvSpPr/>
          <p:nvPr/>
        </p:nvSpPr>
        <p:spPr>
          <a:xfrm>
            <a:off x="2391014" y="4050696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bfaac54299_0_204"/>
          <p:cNvSpPr txBox="1"/>
          <p:nvPr/>
        </p:nvSpPr>
        <p:spPr>
          <a:xfrm>
            <a:off x="2543147" y="4176427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546" name="Google Shape;546;gbfaac54299_0_204"/>
          <p:cNvCxnSpPr/>
          <p:nvPr/>
        </p:nvCxnSpPr>
        <p:spPr>
          <a:xfrm flipH="1" rot="10800000">
            <a:off x="3050424" y="4354680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7" name="Google Shape;547;gbfaac54299_0_204"/>
          <p:cNvCxnSpPr/>
          <p:nvPr/>
        </p:nvCxnSpPr>
        <p:spPr>
          <a:xfrm>
            <a:off x="4687592" y="4354762"/>
            <a:ext cx="100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8" name="Google Shape;548;gbfaac54299_0_204"/>
          <p:cNvCxnSpPr/>
          <p:nvPr/>
        </p:nvCxnSpPr>
        <p:spPr>
          <a:xfrm flipH="1" rot="10800000">
            <a:off x="6347913" y="4340662"/>
            <a:ext cx="2625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49" name="Google Shape;549;gbfaac54299_0_204"/>
          <p:cNvGrpSpPr/>
          <p:nvPr/>
        </p:nvGrpSpPr>
        <p:grpSpPr>
          <a:xfrm>
            <a:off x="5697191" y="4027570"/>
            <a:ext cx="677187" cy="649238"/>
            <a:chOff x="2190600" y="4888661"/>
            <a:chExt cx="677187" cy="649238"/>
          </a:xfrm>
        </p:grpSpPr>
        <p:sp>
          <p:nvSpPr>
            <p:cNvPr id="550" name="Google Shape;550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gbfaac54299_0_204"/>
          <p:cNvGrpSpPr/>
          <p:nvPr/>
        </p:nvGrpSpPr>
        <p:grpSpPr>
          <a:xfrm>
            <a:off x="4065599" y="4015926"/>
            <a:ext cx="677187" cy="649238"/>
            <a:chOff x="2190600" y="4888661"/>
            <a:chExt cx="677187" cy="649238"/>
          </a:xfrm>
        </p:grpSpPr>
        <p:sp>
          <p:nvSpPr>
            <p:cNvPr id="553" name="Google Shape;553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gbfaac54299_0_204"/>
          <p:cNvSpPr/>
          <p:nvPr/>
        </p:nvSpPr>
        <p:spPr>
          <a:xfrm>
            <a:off x="2443096" y="5084987"/>
            <a:ext cx="687000" cy="624900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bfaac54299_0_204"/>
          <p:cNvSpPr txBox="1"/>
          <p:nvPr/>
        </p:nvSpPr>
        <p:spPr>
          <a:xfrm>
            <a:off x="2595229" y="5210718"/>
            <a:ext cx="3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557" name="Google Shape;557;gbfaac54299_0_204"/>
          <p:cNvCxnSpPr/>
          <p:nvPr/>
        </p:nvCxnSpPr>
        <p:spPr>
          <a:xfrm flipH="1" rot="10800000">
            <a:off x="3102506" y="5388971"/>
            <a:ext cx="9819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8" name="Google Shape;558;gbfaac54299_0_204"/>
          <p:cNvCxnSpPr/>
          <p:nvPr/>
        </p:nvCxnSpPr>
        <p:spPr>
          <a:xfrm>
            <a:off x="4739674" y="5389053"/>
            <a:ext cx="1005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9" name="Google Shape;559;gbfaac54299_0_204"/>
          <p:cNvCxnSpPr/>
          <p:nvPr/>
        </p:nvCxnSpPr>
        <p:spPr>
          <a:xfrm flipH="1" rot="10800000">
            <a:off x="6399995" y="5374953"/>
            <a:ext cx="2625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60" name="Google Shape;560;gbfaac54299_0_204"/>
          <p:cNvGrpSpPr/>
          <p:nvPr/>
        </p:nvGrpSpPr>
        <p:grpSpPr>
          <a:xfrm>
            <a:off x="5749273" y="5061861"/>
            <a:ext cx="677187" cy="649238"/>
            <a:chOff x="2190600" y="4888661"/>
            <a:chExt cx="677187" cy="649238"/>
          </a:xfrm>
        </p:grpSpPr>
        <p:sp>
          <p:nvSpPr>
            <p:cNvPr id="561" name="Google Shape;561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gbfaac54299_0_204"/>
          <p:cNvGrpSpPr/>
          <p:nvPr/>
        </p:nvGrpSpPr>
        <p:grpSpPr>
          <a:xfrm>
            <a:off x="4117681" y="5050217"/>
            <a:ext cx="677187" cy="649238"/>
            <a:chOff x="2190600" y="4888661"/>
            <a:chExt cx="677187" cy="649238"/>
          </a:xfrm>
        </p:grpSpPr>
        <p:sp>
          <p:nvSpPr>
            <p:cNvPr id="564" name="Google Shape;564;gbfaac54299_0_204"/>
            <p:cNvSpPr/>
            <p:nvPr/>
          </p:nvSpPr>
          <p:spPr>
            <a:xfrm>
              <a:off x="2190600" y="4890499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bfaac54299_0_204"/>
            <p:cNvSpPr/>
            <p:nvPr/>
          </p:nvSpPr>
          <p:spPr>
            <a:xfrm rot="10800000">
              <a:off x="2209587" y="4888661"/>
              <a:ext cx="658200" cy="647400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66" name="Google Shape;566;gbfaac54299_0_204"/>
          <p:cNvCxnSpPr>
            <a:stCxn id="526" idx="6"/>
            <a:endCxn id="553" idx="2"/>
          </p:cNvCxnSpPr>
          <p:nvPr/>
        </p:nvCxnSpPr>
        <p:spPr>
          <a:xfrm>
            <a:off x="3044769" y="3331027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7" name="Google Shape;567;gbfaac54299_0_204"/>
          <p:cNvCxnSpPr/>
          <p:nvPr/>
        </p:nvCxnSpPr>
        <p:spPr>
          <a:xfrm>
            <a:off x="3054122" y="4354762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8" name="Google Shape;568;gbfaac54299_0_204"/>
          <p:cNvCxnSpPr/>
          <p:nvPr/>
        </p:nvCxnSpPr>
        <p:spPr>
          <a:xfrm>
            <a:off x="464615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9" name="Google Shape;569;gbfaac54299_0_204"/>
          <p:cNvCxnSpPr/>
          <p:nvPr/>
        </p:nvCxnSpPr>
        <p:spPr>
          <a:xfrm>
            <a:off x="4747302" y="4364397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gbfaac54299_0_204"/>
          <p:cNvCxnSpPr>
            <a:endCxn id="542" idx="2"/>
          </p:cNvCxnSpPr>
          <p:nvPr/>
        </p:nvCxnSpPr>
        <p:spPr>
          <a:xfrm flipH="1" rot="10800000">
            <a:off x="3046854" y="3309345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1" name="Google Shape;571;gbfaac54299_0_204"/>
          <p:cNvCxnSpPr/>
          <p:nvPr/>
        </p:nvCxnSpPr>
        <p:spPr>
          <a:xfrm flipH="1" rot="10800000">
            <a:off x="3072363" y="4376472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2" name="Google Shape;572;gbfaac54299_0_204"/>
          <p:cNvCxnSpPr>
            <a:endCxn id="539" idx="2"/>
          </p:cNvCxnSpPr>
          <p:nvPr/>
        </p:nvCxnSpPr>
        <p:spPr>
          <a:xfrm flipH="1" rot="10800000">
            <a:off x="4758246" y="3320989"/>
            <a:ext cx="905700" cy="10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3" name="Google Shape;573;gbfaac54299_0_204"/>
          <p:cNvCxnSpPr>
            <a:endCxn id="550" idx="2"/>
          </p:cNvCxnSpPr>
          <p:nvPr/>
        </p:nvCxnSpPr>
        <p:spPr>
          <a:xfrm flipH="1" rot="10800000">
            <a:off x="4791491" y="4353108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4" name="Google Shape;574;gbfaac54299_0_204"/>
          <p:cNvSpPr txBox="1"/>
          <p:nvPr/>
        </p:nvSpPr>
        <p:spPr>
          <a:xfrm>
            <a:off x="6610418" y="4133208"/>
            <a:ext cx="52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5" name="Google Shape;575;gbfaac54299_0_204"/>
          <p:cNvSpPr txBox="1"/>
          <p:nvPr/>
        </p:nvSpPr>
        <p:spPr>
          <a:xfrm>
            <a:off x="6677241" y="5142656"/>
            <a:ext cx="52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6" name="Google Shape;576;gbfaac54299_0_204"/>
          <p:cNvSpPr txBox="1"/>
          <p:nvPr/>
        </p:nvSpPr>
        <p:spPr>
          <a:xfrm>
            <a:off x="7309946" y="2953243"/>
            <a:ext cx="45942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Cross Entropy Loss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Derivative (final Layer)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gbfaac54299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273" y="3402550"/>
            <a:ext cx="3558971" cy="29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bfaac54299_0_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9953" y="4284650"/>
            <a:ext cx="2451610" cy="7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Calculating Errors – Multinomial Outputs</a:t>
            </a:r>
            <a:endParaRPr/>
          </a:p>
        </p:txBody>
      </p:sp>
      <p:sp>
        <p:nvSpPr>
          <p:cNvPr id="584" name="Google Shape;584;p6"/>
          <p:cNvSpPr/>
          <p:nvPr/>
        </p:nvSpPr>
        <p:spPr>
          <a:xfrm>
            <a:off x="2357769" y="301857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"/>
          <p:cNvSpPr txBox="1"/>
          <p:nvPr/>
        </p:nvSpPr>
        <p:spPr>
          <a:xfrm>
            <a:off x="2509902" y="314430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86" name="Google Shape;586;p6"/>
          <p:cNvSpPr txBox="1"/>
          <p:nvPr/>
        </p:nvSpPr>
        <p:spPr>
          <a:xfrm>
            <a:off x="6577173" y="3123760"/>
            <a:ext cx="523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</a:t>
            </a:r>
            <a:endParaRPr/>
          </a:p>
        </p:txBody>
      </p:sp>
      <p:sp>
        <p:nvSpPr>
          <p:cNvPr id="587" name="Google Shape;587;p6"/>
          <p:cNvSpPr/>
          <p:nvPr/>
        </p:nvSpPr>
        <p:spPr>
          <a:xfrm flipH="1" rot="5400000">
            <a:off x="2571120" y="1925302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"/>
          <p:cNvSpPr/>
          <p:nvPr/>
        </p:nvSpPr>
        <p:spPr>
          <a:xfrm flipH="1" rot="5400000">
            <a:off x="4152072" y="1752138"/>
            <a:ext cx="201960" cy="12484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"/>
          <p:cNvSpPr/>
          <p:nvPr/>
        </p:nvSpPr>
        <p:spPr>
          <a:xfrm flipH="1" rot="5400000">
            <a:off x="5808050" y="1708239"/>
            <a:ext cx="190080" cy="13481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"/>
          <p:cNvSpPr/>
          <p:nvPr/>
        </p:nvSpPr>
        <p:spPr>
          <a:xfrm>
            <a:off x="2190600" y="201746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"/>
          <p:cNvSpPr/>
          <p:nvPr/>
        </p:nvSpPr>
        <p:spPr>
          <a:xfrm>
            <a:off x="3677784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"/>
          <p:cNvSpPr/>
          <p:nvPr/>
        </p:nvSpPr>
        <p:spPr>
          <a:xfrm>
            <a:off x="5348435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6"/>
          <p:cNvCxnSpPr/>
          <p:nvPr/>
        </p:nvCxnSpPr>
        <p:spPr>
          <a:xfrm flipH="1" rot="10800000">
            <a:off x="3017179" y="332264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4" name="Google Shape;594;p6"/>
          <p:cNvCxnSpPr/>
          <p:nvPr/>
        </p:nvCxnSpPr>
        <p:spPr>
          <a:xfrm>
            <a:off x="4654347" y="332264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5" name="Google Shape;595;p6"/>
          <p:cNvCxnSpPr>
            <a:endCxn id="586" idx="1"/>
          </p:cNvCxnSpPr>
          <p:nvPr/>
        </p:nvCxnSpPr>
        <p:spPr>
          <a:xfrm flipH="1" rot="10800000">
            <a:off x="6314673" y="3262259"/>
            <a:ext cx="262500" cy="6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96" name="Google Shape;596;p6"/>
          <p:cNvGrpSpPr/>
          <p:nvPr/>
        </p:nvGrpSpPr>
        <p:grpSpPr>
          <a:xfrm>
            <a:off x="5663946" y="2995579"/>
            <a:ext cx="677187" cy="648982"/>
            <a:chOff x="2190600" y="4888789"/>
            <a:chExt cx="677187" cy="648982"/>
          </a:xfrm>
        </p:grpSpPr>
        <p:sp>
          <p:nvSpPr>
            <p:cNvPr id="597" name="Google Shape;597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6"/>
          <p:cNvGrpSpPr/>
          <p:nvPr/>
        </p:nvGrpSpPr>
        <p:grpSpPr>
          <a:xfrm>
            <a:off x="4032354" y="2983935"/>
            <a:ext cx="677187" cy="648982"/>
            <a:chOff x="2190600" y="4888789"/>
            <a:chExt cx="677187" cy="648982"/>
          </a:xfrm>
        </p:grpSpPr>
        <p:sp>
          <p:nvSpPr>
            <p:cNvPr id="600" name="Google Shape;600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6"/>
          <p:cNvSpPr/>
          <p:nvPr/>
        </p:nvSpPr>
        <p:spPr>
          <a:xfrm>
            <a:off x="2391014" y="4050696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"/>
          <p:cNvSpPr txBox="1"/>
          <p:nvPr/>
        </p:nvSpPr>
        <p:spPr>
          <a:xfrm>
            <a:off x="2543147" y="4176427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604" name="Google Shape;604;p6"/>
          <p:cNvCxnSpPr/>
          <p:nvPr/>
        </p:nvCxnSpPr>
        <p:spPr>
          <a:xfrm flipH="1" rot="10800000">
            <a:off x="3050424" y="4354762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5" name="Google Shape;605;p6"/>
          <p:cNvCxnSpPr/>
          <p:nvPr/>
        </p:nvCxnSpPr>
        <p:spPr>
          <a:xfrm>
            <a:off x="4687592" y="4354762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p6"/>
          <p:cNvCxnSpPr/>
          <p:nvPr/>
        </p:nvCxnSpPr>
        <p:spPr>
          <a:xfrm flipH="1" rot="10800000">
            <a:off x="6347913" y="4340545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07" name="Google Shape;607;p6"/>
          <p:cNvGrpSpPr/>
          <p:nvPr/>
        </p:nvGrpSpPr>
        <p:grpSpPr>
          <a:xfrm>
            <a:off x="5697191" y="4027698"/>
            <a:ext cx="677187" cy="648982"/>
            <a:chOff x="2190600" y="4888789"/>
            <a:chExt cx="677187" cy="648982"/>
          </a:xfrm>
        </p:grpSpPr>
        <p:sp>
          <p:nvSpPr>
            <p:cNvPr id="608" name="Google Shape;608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" name="Google Shape;610;p6"/>
          <p:cNvGrpSpPr/>
          <p:nvPr/>
        </p:nvGrpSpPr>
        <p:grpSpPr>
          <a:xfrm>
            <a:off x="4065599" y="4016054"/>
            <a:ext cx="677187" cy="648982"/>
            <a:chOff x="2190600" y="4888789"/>
            <a:chExt cx="677187" cy="648982"/>
          </a:xfrm>
        </p:grpSpPr>
        <p:sp>
          <p:nvSpPr>
            <p:cNvPr id="611" name="Google Shape;611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6"/>
          <p:cNvSpPr/>
          <p:nvPr/>
        </p:nvSpPr>
        <p:spPr>
          <a:xfrm>
            <a:off x="2443096" y="508498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"/>
          <p:cNvSpPr txBox="1"/>
          <p:nvPr/>
        </p:nvSpPr>
        <p:spPr>
          <a:xfrm>
            <a:off x="2595229" y="521071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615" name="Google Shape;615;p6"/>
          <p:cNvCxnSpPr/>
          <p:nvPr/>
        </p:nvCxnSpPr>
        <p:spPr>
          <a:xfrm flipH="1" rot="10800000">
            <a:off x="3102506" y="538905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6" name="Google Shape;616;p6"/>
          <p:cNvCxnSpPr/>
          <p:nvPr/>
        </p:nvCxnSpPr>
        <p:spPr>
          <a:xfrm>
            <a:off x="4739674" y="538905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7" name="Google Shape;617;p6"/>
          <p:cNvCxnSpPr/>
          <p:nvPr/>
        </p:nvCxnSpPr>
        <p:spPr>
          <a:xfrm flipH="1" rot="10800000">
            <a:off x="6399995" y="5374836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18" name="Google Shape;618;p6"/>
          <p:cNvGrpSpPr/>
          <p:nvPr/>
        </p:nvGrpSpPr>
        <p:grpSpPr>
          <a:xfrm>
            <a:off x="5749273" y="5061989"/>
            <a:ext cx="677187" cy="648982"/>
            <a:chOff x="2190600" y="4888789"/>
            <a:chExt cx="677187" cy="648982"/>
          </a:xfrm>
        </p:grpSpPr>
        <p:sp>
          <p:nvSpPr>
            <p:cNvPr id="619" name="Google Shape;619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6"/>
          <p:cNvGrpSpPr/>
          <p:nvPr/>
        </p:nvGrpSpPr>
        <p:grpSpPr>
          <a:xfrm>
            <a:off x="4117681" y="5050345"/>
            <a:ext cx="677187" cy="648982"/>
            <a:chOff x="2190600" y="4888789"/>
            <a:chExt cx="677187" cy="648982"/>
          </a:xfrm>
        </p:grpSpPr>
        <p:sp>
          <p:nvSpPr>
            <p:cNvPr id="622" name="Google Shape;622;p6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4" name="Google Shape;624;p6"/>
          <p:cNvCxnSpPr>
            <a:stCxn id="584" idx="6"/>
            <a:endCxn id="611" idx="2"/>
          </p:cNvCxnSpPr>
          <p:nvPr/>
        </p:nvCxnSpPr>
        <p:spPr>
          <a:xfrm>
            <a:off x="304470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5" name="Google Shape;625;p6"/>
          <p:cNvCxnSpPr/>
          <p:nvPr/>
        </p:nvCxnSpPr>
        <p:spPr>
          <a:xfrm>
            <a:off x="3054122" y="4354762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6"/>
          <p:cNvCxnSpPr/>
          <p:nvPr/>
        </p:nvCxnSpPr>
        <p:spPr>
          <a:xfrm>
            <a:off x="4646154" y="3330961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6"/>
          <p:cNvCxnSpPr/>
          <p:nvPr/>
        </p:nvCxnSpPr>
        <p:spPr>
          <a:xfrm>
            <a:off x="4747302" y="4364397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8" name="Google Shape;628;p6"/>
          <p:cNvCxnSpPr>
            <a:endCxn id="600" idx="2"/>
          </p:cNvCxnSpPr>
          <p:nvPr/>
        </p:nvCxnSpPr>
        <p:spPr>
          <a:xfrm flipH="1" rot="10800000">
            <a:off x="3046854" y="3309281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9" name="Google Shape;629;p6"/>
          <p:cNvCxnSpPr/>
          <p:nvPr/>
        </p:nvCxnSpPr>
        <p:spPr>
          <a:xfrm flipH="1" rot="10800000">
            <a:off x="3072363" y="4376442"/>
            <a:ext cx="985636" cy="10830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0" name="Google Shape;630;p6"/>
          <p:cNvCxnSpPr>
            <a:endCxn id="597" idx="2"/>
          </p:cNvCxnSpPr>
          <p:nvPr/>
        </p:nvCxnSpPr>
        <p:spPr>
          <a:xfrm flipH="1" rot="10800000">
            <a:off x="4758246" y="3320925"/>
            <a:ext cx="905700" cy="10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1" name="Google Shape;631;p6"/>
          <p:cNvCxnSpPr>
            <a:endCxn id="608" idx="2"/>
          </p:cNvCxnSpPr>
          <p:nvPr/>
        </p:nvCxnSpPr>
        <p:spPr>
          <a:xfrm flipH="1" rot="10800000">
            <a:off x="4791491" y="4353044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2" name="Google Shape;632;p6"/>
          <p:cNvSpPr txBox="1"/>
          <p:nvPr/>
        </p:nvSpPr>
        <p:spPr>
          <a:xfrm>
            <a:off x="6610418" y="4133208"/>
            <a:ext cx="523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/>
          </a:p>
        </p:txBody>
      </p:sp>
      <p:sp>
        <p:nvSpPr>
          <p:cNvPr id="633" name="Google Shape;633;p6"/>
          <p:cNvSpPr txBox="1"/>
          <p:nvPr/>
        </p:nvSpPr>
        <p:spPr>
          <a:xfrm>
            <a:off x="6677241" y="5142656"/>
            <a:ext cx="523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/>
          </a:p>
        </p:txBody>
      </p:sp>
      <p:sp>
        <p:nvSpPr>
          <p:cNvPr id="634" name="Google Shape;634;p6"/>
          <p:cNvSpPr txBox="1"/>
          <p:nvPr/>
        </p:nvSpPr>
        <p:spPr>
          <a:xfrm>
            <a:off x="7309946" y="2953243"/>
            <a:ext cx="459418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/ Assumption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One positive outcome per instance. Everything else negative, e.g., figure out the type of animal in an image.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Cross Entropy Loss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this but it isn’t great.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273" y="4697950"/>
            <a:ext cx="3558970" cy="29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Multinomial: Softmax Activation Function</a:t>
            </a:r>
            <a:endParaRPr/>
          </a:p>
        </p:txBody>
      </p:sp>
      <p:sp>
        <p:nvSpPr>
          <p:cNvPr id="641" name="Google Shape;641;p11"/>
          <p:cNvSpPr/>
          <p:nvPr/>
        </p:nvSpPr>
        <p:spPr>
          <a:xfrm>
            <a:off x="2357769" y="301857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1"/>
          <p:cNvSpPr txBox="1"/>
          <p:nvPr/>
        </p:nvSpPr>
        <p:spPr>
          <a:xfrm>
            <a:off x="2509902" y="314430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643" name="Google Shape;643;p11"/>
          <p:cNvSpPr txBox="1"/>
          <p:nvPr/>
        </p:nvSpPr>
        <p:spPr>
          <a:xfrm>
            <a:off x="6577173" y="3123760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 flipH="1" rot="5400000">
            <a:off x="2571120" y="1925302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"/>
          <p:cNvSpPr/>
          <p:nvPr/>
        </p:nvSpPr>
        <p:spPr>
          <a:xfrm flipH="1" rot="5400000">
            <a:off x="4152072" y="1752138"/>
            <a:ext cx="201960" cy="12484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 flipH="1" rot="5400000">
            <a:off x="5808050" y="1708239"/>
            <a:ext cx="190080" cy="13481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1"/>
          <p:cNvSpPr/>
          <p:nvPr/>
        </p:nvSpPr>
        <p:spPr>
          <a:xfrm>
            <a:off x="2190600" y="201746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1"/>
          <p:cNvSpPr/>
          <p:nvPr/>
        </p:nvSpPr>
        <p:spPr>
          <a:xfrm>
            <a:off x="3677784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1"/>
          <p:cNvSpPr/>
          <p:nvPr/>
        </p:nvSpPr>
        <p:spPr>
          <a:xfrm>
            <a:off x="5348435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Google Shape;650;p11"/>
          <p:cNvCxnSpPr/>
          <p:nvPr/>
        </p:nvCxnSpPr>
        <p:spPr>
          <a:xfrm flipH="1" rot="10800000">
            <a:off x="3017179" y="332264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11"/>
          <p:cNvCxnSpPr/>
          <p:nvPr/>
        </p:nvCxnSpPr>
        <p:spPr>
          <a:xfrm>
            <a:off x="4654347" y="332264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2" name="Google Shape;652;p11"/>
          <p:cNvCxnSpPr>
            <a:endCxn id="643" idx="1"/>
          </p:cNvCxnSpPr>
          <p:nvPr/>
        </p:nvCxnSpPr>
        <p:spPr>
          <a:xfrm flipH="1" rot="10800000">
            <a:off x="6314673" y="3308426"/>
            <a:ext cx="2625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53" name="Google Shape;653;p11"/>
          <p:cNvGrpSpPr/>
          <p:nvPr/>
        </p:nvGrpSpPr>
        <p:grpSpPr>
          <a:xfrm>
            <a:off x="5663946" y="2995579"/>
            <a:ext cx="677187" cy="648982"/>
            <a:chOff x="2190600" y="4888789"/>
            <a:chExt cx="677187" cy="648982"/>
          </a:xfrm>
        </p:grpSpPr>
        <p:sp>
          <p:nvSpPr>
            <p:cNvPr id="654" name="Google Shape;654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11"/>
          <p:cNvGrpSpPr/>
          <p:nvPr/>
        </p:nvGrpSpPr>
        <p:grpSpPr>
          <a:xfrm>
            <a:off x="4032354" y="2983935"/>
            <a:ext cx="677187" cy="648982"/>
            <a:chOff x="2190600" y="4888789"/>
            <a:chExt cx="677187" cy="648982"/>
          </a:xfrm>
        </p:grpSpPr>
        <p:sp>
          <p:nvSpPr>
            <p:cNvPr id="657" name="Google Shape;657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11"/>
          <p:cNvSpPr/>
          <p:nvPr/>
        </p:nvSpPr>
        <p:spPr>
          <a:xfrm>
            <a:off x="2391014" y="4050696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1"/>
          <p:cNvSpPr txBox="1"/>
          <p:nvPr/>
        </p:nvSpPr>
        <p:spPr>
          <a:xfrm>
            <a:off x="2543147" y="4176427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661" name="Google Shape;661;p11"/>
          <p:cNvCxnSpPr/>
          <p:nvPr/>
        </p:nvCxnSpPr>
        <p:spPr>
          <a:xfrm flipH="1" rot="10800000">
            <a:off x="3050424" y="4354762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2" name="Google Shape;662;p11"/>
          <p:cNvCxnSpPr/>
          <p:nvPr/>
        </p:nvCxnSpPr>
        <p:spPr>
          <a:xfrm>
            <a:off x="4687592" y="4354762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3" name="Google Shape;663;p11"/>
          <p:cNvCxnSpPr/>
          <p:nvPr/>
        </p:nvCxnSpPr>
        <p:spPr>
          <a:xfrm flipH="1" rot="10800000">
            <a:off x="6347913" y="4340545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64" name="Google Shape;664;p11"/>
          <p:cNvGrpSpPr/>
          <p:nvPr/>
        </p:nvGrpSpPr>
        <p:grpSpPr>
          <a:xfrm>
            <a:off x="5697191" y="4027698"/>
            <a:ext cx="677187" cy="648982"/>
            <a:chOff x="2190600" y="4888789"/>
            <a:chExt cx="677187" cy="648982"/>
          </a:xfrm>
        </p:grpSpPr>
        <p:sp>
          <p:nvSpPr>
            <p:cNvPr id="665" name="Google Shape;665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11"/>
          <p:cNvGrpSpPr/>
          <p:nvPr/>
        </p:nvGrpSpPr>
        <p:grpSpPr>
          <a:xfrm>
            <a:off x="4065599" y="4016054"/>
            <a:ext cx="677187" cy="648982"/>
            <a:chOff x="2190600" y="4888789"/>
            <a:chExt cx="677187" cy="648982"/>
          </a:xfrm>
        </p:grpSpPr>
        <p:sp>
          <p:nvSpPr>
            <p:cNvPr id="668" name="Google Shape;668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11"/>
          <p:cNvSpPr/>
          <p:nvPr/>
        </p:nvSpPr>
        <p:spPr>
          <a:xfrm>
            <a:off x="2443096" y="508498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1"/>
          <p:cNvSpPr txBox="1"/>
          <p:nvPr/>
        </p:nvSpPr>
        <p:spPr>
          <a:xfrm>
            <a:off x="2595229" y="521071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672" name="Google Shape;672;p11"/>
          <p:cNvCxnSpPr/>
          <p:nvPr/>
        </p:nvCxnSpPr>
        <p:spPr>
          <a:xfrm flipH="1" rot="10800000">
            <a:off x="3102506" y="538905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3" name="Google Shape;673;p11"/>
          <p:cNvCxnSpPr/>
          <p:nvPr/>
        </p:nvCxnSpPr>
        <p:spPr>
          <a:xfrm>
            <a:off x="4739674" y="538905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4" name="Google Shape;674;p11"/>
          <p:cNvCxnSpPr/>
          <p:nvPr/>
        </p:nvCxnSpPr>
        <p:spPr>
          <a:xfrm flipH="1" rot="10800000">
            <a:off x="6399995" y="5374836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75" name="Google Shape;675;p11"/>
          <p:cNvGrpSpPr/>
          <p:nvPr/>
        </p:nvGrpSpPr>
        <p:grpSpPr>
          <a:xfrm>
            <a:off x="5749273" y="5061989"/>
            <a:ext cx="677187" cy="648982"/>
            <a:chOff x="2190600" y="4888789"/>
            <a:chExt cx="677187" cy="648982"/>
          </a:xfrm>
        </p:grpSpPr>
        <p:sp>
          <p:nvSpPr>
            <p:cNvPr id="676" name="Google Shape;676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11"/>
          <p:cNvGrpSpPr/>
          <p:nvPr/>
        </p:nvGrpSpPr>
        <p:grpSpPr>
          <a:xfrm>
            <a:off x="4117681" y="5050345"/>
            <a:ext cx="677187" cy="648982"/>
            <a:chOff x="2190600" y="4888789"/>
            <a:chExt cx="677187" cy="648982"/>
          </a:xfrm>
        </p:grpSpPr>
        <p:sp>
          <p:nvSpPr>
            <p:cNvPr id="679" name="Google Shape;679;p11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1" name="Google Shape;681;p11"/>
          <p:cNvCxnSpPr>
            <a:stCxn id="641" idx="6"/>
            <a:endCxn id="668" idx="2"/>
          </p:cNvCxnSpPr>
          <p:nvPr/>
        </p:nvCxnSpPr>
        <p:spPr>
          <a:xfrm>
            <a:off x="304470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11"/>
          <p:cNvCxnSpPr/>
          <p:nvPr/>
        </p:nvCxnSpPr>
        <p:spPr>
          <a:xfrm>
            <a:off x="3054122" y="4354762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3" name="Google Shape;683;p11"/>
          <p:cNvCxnSpPr/>
          <p:nvPr/>
        </p:nvCxnSpPr>
        <p:spPr>
          <a:xfrm>
            <a:off x="4646154" y="3330961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4" name="Google Shape;684;p11"/>
          <p:cNvCxnSpPr/>
          <p:nvPr/>
        </p:nvCxnSpPr>
        <p:spPr>
          <a:xfrm>
            <a:off x="4747302" y="4364397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5" name="Google Shape;685;p11"/>
          <p:cNvCxnSpPr>
            <a:endCxn id="657" idx="2"/>
          </p:cNvCxnSpPr>
          <p:nvPr/>
        </p:nvCxnSpPr>
        <p:spPr>
          <a:xfrm flipH="1" rot="10800000">
            <a:off x="3046854" y="3309281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6" name="Google Shape;686;p11"/>
          <p:cNvCxnSpPr/>
          <p:nvPr/>
        </p:nvCxnSpPr>
        <p:spPr>
          <a:xfrm flipH="1" rot="10800000">
            <a:off x="3072363" y="4376442"/>
            <a:ext cx="985636" cy="10830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7" name="Google Shape;687;p11"/>
          <p:cNvCxnSpPr>
            <a:endCxn id="654" idx="2"/>
          </p:cNvCxnSpPr>
          <p:nvPr/>
        </p:nvCxnSpPr>
        <p:spPr>
          <a:xfrm flipH="1" rot="10800000">
            <a:off x="4758246" y="3320925"/>
            <a:ext cx="905700" cy="10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8" name="Google Shape;688;p11"/>
          <p:cNvCxnSpPr>
            <a:endCxn id="665" idx="2"/>
          </p:cNvCxnSpPr>
          <p:nvPr/>
        </p:nvCxnSpPr>
        <p:spPr>
          <a:xfrm flipH="1" rot="10800000">
            <a:off x="4791491" y="4353044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9" name="Google Shape;689;p11"/>
          <p:cNvSpPr txBox="1"/>
          <p:nvPr/>
        </p:nvSpPr>
        <p:spPr>
          <a:xfrm>
            <a:off x="6610418" y="4133208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90" name="Google Shape;690;p11"/>
          <p:cNvSpPr txBox="1"/>
          <p:nvPr/>
        </p:nvSpPr>
        <p:spPr>
          <a:xfrm>
            <a:off x="6677241" y="5142656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91" name="Google Shape;691;p11"/>
          <p:cNvSpPr txBox="1"/>
          <p:nvPr/>
        </p:nvSpPr>
        <p:spPr>
          <a:xfrm>
            <a:off x="7899400" y="2275402"/>
            <a:ext cx="407246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know that we only have one possible ‘activation’ in a given layer, we can use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‘Softmax Activation Layer’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take advantage of this fact.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2" name="Google Shape;6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024" y="3851369"/>
            <a:ext cx="222250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Softmax Activation Function</a:t>
            </a:r>
            <a:endParaRPr/>
          </a:p>
        </p:txBody>
      </p:sp>
      <p:pic>
        <p:nvPicPr>
          <p:cNvPr id="698" name="Google Shape;6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59" y="1690688"/>
            <a:ext cx="3837375" cy="251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0195" y="1651844"/>
            <a:ext cx="3929956" cy="2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0151" y="1651844"/>
            <a:ext cx="3749673" cy="255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37891" y="4376302"/>
            <a:ext cx="22225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17241" y="5341502"/>
            <a:ext cx="24638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faac54299_0_1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Session Work: Loss Functions</a:t>
            </a:r>
            <a:endParaRPr/>
          </a:p>
        </p:txBody>
      </p:sp>
      <p:sp>
        <p:nvSpPr>
          <p:cNvPr id="708" name="Google Shape;708;gbfaac54299_0_1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Split into smaller groups.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 a group assign each person a loss function to investigate (look at Keras losses as a starting point) (10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Individually investigate your loss in a Keras context (10 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Report back to the smaller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Have a group reporter enter details on the losses investigated into the form provided.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Logits and Activation Functions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2357769" y="301857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2509902" y="314430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6577173" y="3123760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 flipH="1" rot="5400000">
            <a:off x="2571120" y="1925302"/>
            <a:ext cx="190080" cy="914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 flipH="1" rot="5400000">
            <a:off x="4152072" y="1752138"/>
            <a:ext cx="201960" cy="12484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 flipH="1" rot="5400000">
            <a:off x="5808050" y="1708239"/>
            <a:ext cx="190080" cy="13481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2190600" y="201746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677784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348435" y="2020702"/>
            <a:ext cx="116172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4"/>
          <p:cNvCxnSpPr/>
          <p:nvPr/>
        </p:nvCxnSpPr>
        <p:spPr>
          <a:xfrm flipH="1" rot="10800000">
            <a:off x="3017179" y="332264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4654347" y="332264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4"/>
          <p:cNvCxnSpPr>
            <a:endCxn id="154" idx="1"/>
          </p:cNvCxnSpPr>
          <p:nvPr/>
        </p:nvCxnSpPr>
        <p:spPr>
          <a:xfrm flipH="1" rot="10800000">
            <a:off x="6314673" y="3308426"/>
            <a:ext cx="262500" cy="1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4" name="Google Shape;164;p4"/>
          <p:cNvGrpSpPr/>
          <p:nvPr/>
        </p:nvGrpSpPr>
        <p:grpSpPr>
          <a:xfrm>
            <a:off x="5663946" y="2995579"/>
            <a:ext cx="677187" cy="648982"/>
            <a:chOff x="2190600" y="4888789"/>
            <a:chExt cx="677187" cy="648982"/>
          </a:xfrm>
        </p:grpSpPr>
        <p:sp>
          <p:nvSpPr>
            <p:cNvPr id="165" name="Google Shape;165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4032354" y="2983935"/>
            <a:ext cx="677187" cy="648982"/>
            <a:chOff x="2190600" y="4888789"/>
            <a:chExt cx="677187" cy="648982"/>
          </a:xfrm>
        </p:grpSpPr>
        <p:sp>
          <p:nvSpPr>
            <p:cNvPr id="168" name="Google Shape;168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4"/>
          <p:cNvSpPr/>
          <p:nvPr/>
        </p:nvSpPr>
        <p:spPr>
          <a:xfrm>
            <a:off x="2391014" y="4050696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2543147" y="4176427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72" name="Google Shape;172;p4"/>
          <p:cNvCxnSpPr/>
          <p:nvPr/>
        </p:nvCxnSpPr>
        <p:spPr>
          <a:xfrm flipH="1" rot="10800000">
            <a:off x="3050424" y="4354762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4"/>
          <p:cNvCxnSpPr/>
          <p:nvPr/>
        </p:nvCxnSpPr>
        <p:spPr>
          <a:xfrm>
            <a:off x="4687592" y="4354762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4"/>
          <p:cNvCxnSpPr/>
          <p:nvPr/>
        </p:nvCxnSpPr>
        <p:spPr>
          <a:xfrm flipH="1" rot="10800000">
            <a:off x="6347913" y="4340545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5" name="Google Shape;175;p4"/>
          <p:cNvGrpSpPr/>
          <p:nvPr/>
        </p:nvGrpSpPr>
        <p:grpSpPr>
          <a:xfrm>
            <a:off x="5697191" y="4027698"/>
            <a:ext cx="677187" cy="648982"/>
            <a:chOff x="2190600" y="4888789"/>
            <a:chExt cx="677187" cy="648982"/>
          </a:xfrm>
        </p:grpSpPr>
        <p:sp>
          <p:nvSpPr>
            <p:cNvPr id="176" name="Google Shape;176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4"/>
          <p:cNvGrpSpPr/>
          <p:nvPr/>
        </p:nvGrpSpPr>
        <p:grpSpPr>
          <a:xfrm>
            <a:off x="4065599" y="4016054"/>
            <a:ext cx="677187" cy="648982"/>
            <a:chOff x="2190600" y="4888789"/>
            <a:chExt cx="677187" cy="648982"/>
          </a:xfrm>
        </p:grpSpPr>
        <p:sp>
          <p:nvSpPr>
            <p:cNvPr id="179" name="Google Shape;179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4"/>
          <p:cNvSpPr/>
          <p:nvPr/>
        </p:nvSpPr>
        <p:spPr>
          <a:xfrm>
            <a:off x="2443096" y="5084987"/>
            <a:ext cx="686935" cy="624768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595229" y="5210718"/>
            <a:ext cx="339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83" name="Google Shape;183;p4"/>
          <p:cNvCxnSpPr/>
          <p:nvPr/>
        </p:nvCxnSpPr>
        <p:spPr>
          <a:xfrm flipH="1" rot="10800000">
            <a:off x="3102506" y="5389053"/>
            <a:ext cx="981930" cy="83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4"/>
          <p:cNvCxnSpPr/>
          <p:nvPr/>
        </p:nvCxnSpPr>
        <p:spPr>
          <a:xfrm>
            <a:off x="4739674" y="5389053"/>
            <a:ext cx="1005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/>
          <p:nvPr/>
        </p:nvCxnSpPr>
        <p:spPr>
          <a:xfrm flipH="1" rot="10800000">
            <a:off x="6399995" y="5374836"/>
            <a:ext cx="262505" cy="1421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86" name="Google Shape;186;p4"/>
          <p:cNvGrpSpPr/>
          <p:nvPr/>
        </p:nvGrpSpPr>
        <p:grpSpPr>
          <a:xfrm>
            <a:off x="5749273" y="5061989"/>
            <a:ext cx="677187" cy="648982"/>
            <a:chOff x="2190600" y="4888789"/>
            <a:chExt cx="677187" cy="648982"/>
          </a:xfrm>
        </p:grpSpPr>
        <p:sp>
          <p:nvSpPr>
            <p:cNvPr id="187" name="Google Shape;187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4117681" y="5050345"/>
            <a:ext cx="677187" cy="648982"/>
            <a:chOff x="2190600" y="4888789"/>
            <a:chExt cx="677187" cy="648982"/>
          </a:xfrm>
        </p:grpSpPr>
        <p:sp>
          <p:nvSpPr>
            <p:cNvPr id="190" name="Google Shape;190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2" name="Google Shape;192;p4"/>
          <p:cNvCxnSpPr>
            <a:stCxn id="152" idx="6"/>
            <a:endCxn id="179" idx="2"/>
          </p:cNvCxnSpPr>
          <p:nvPr/>
        </p:nvCxnSpPr>
        <p:spPr>
          <a:xfrm>
            <a:off x="3044704" y="3330961"/>
            <a:ext cx="1020900" cy="101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4"/>
          <p:cNvCxnSpPr/>
          <p:nvPr/>
        </p:nvCxnSpPr>
        <p:spPr>
          <a:xfrm>
            <a:off x="3054122" y="4354762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646154" y="3330961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4747302" y="4364397"/>
            <a:ext cx="1020895" cy="10104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4"/>
          <p:cNvCxnSpPr>
            <a:endCxn id="168" idx="2"/>
          </p:cNvCxnSpPr>
          <p:nvPr/>
        </p:nvCxnSpPr>
        <p:spPr>
          <a:xfrm flipH="1" rot="10800000">
            <a:off x="3046854" y="3309281"/>
            <a:ext cx="985500" cy="108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/>
          <p:nvPr/>
        </p:nvCxnSpPr>
        <p:spPr>
          <a:xfrm flipH="1" rot="10800000">
            <a:off x="3072363" y="4376442"/>
            <a:ext cx="985636" cy="108303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4"/>
          <p:cNvCxnSpPr>
            <a:endCxn id="165" idx="2"/>
          </p:cNvCxnSpPr>
          <p:nvPr/>
        </p:nvCxnSpPr>
        <p:spPr>
          <a:xfrm flipH="1" rot="10800000">
            <a:off x="4758246" y="3320925"/>
            <a:ext cx="905700" cy="101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4"/>
          <p:cNvCxnSpPr>
            <a:endCxn id="176" idx="2"/>
          </p:cNvCxnSpPr>
          <p:nvPr/>
        </p:nvCxnSpPr>
        <p:spPr>
          <a:xfrm flipH="1" rot="10800000">
            <a:off x="4791491" y="4353044"/>
            <a:ext cx="905700" cy="10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0" name="Google Shape;200;p4"/>
          <p:cNvGrpSpPr/>
          <p:nvPr/>
        </p:nvGrpSpPr>
        <p:grpSpPr>
          <a:xfrm>
            <a:off x="8892220" y="2017462"/>
            <a:ext cx="677187" cy="648982"/>
            <a:chOff x="2190600" y="4888789"/>
            <a:chExt cx="677187" cy="648982"/>
          </a:xfrm>
        </p:grpSpPr>
        <p:sp>
          <p:nvSpPr>
            <p:cNvPr id="201" name="Google Shape;201;p4"/>
            <p:cNvSpPr/>
            <p:nvPr/>
          </p:nvSpPr>
          <p:spPr>
            <a:xfrm>
              <a:off x="2190600" y="489049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 rot="10800000">
              <a:off x="2209438" y="4888789"/>
              <a:ext cx="658349" cy="647272"/>
            </a:xfrm>
            <a:prstGeom prst="pie">
              <a:avLst>
                <a:gd fmla="val 5301600" name="adj1"/>
                <a:gd fmla="val 16200000" name="adj2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9548229" y="2145987"/>
            <a:ext cx="2142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8316171" y="2152645"/>
            <a:ext cx="924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Logit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6610418" y="4133208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6677241" y="5142656"/>
            <a:ext cx="523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9008075" y="2141850"/>
            <a:ext cx="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9236675" y="2141850"/>
            <a:ext cx="3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faac54299_0_193"/>
          <p:cNvSpPr txBox="1"/>
          <p:nvPr>
            <p:ph type="title"/>
          </p:nvPr>
        </p:nvSpPr>
        <p:spPr>
          <a:xfrm>
            <a:off x="103592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58695bc64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Inputs to Loss</a:t>
            </a:r>
            <a:endParaRPr/>
          </a:p>
        </p:txBody>
      </p:sp>
      <p:pic>
        <p:nvPicPr>
          <p:cNvPr id="219" name="Google Shape;219;gb58695bc64_0_9"/>
          <p:cNvPicPr preferRelativeResize="0"/>
          <p:nvPr/>
        </p:nvPicPr>
        <p:blipFill rotWithShape="1">
          <a:blip r:embed="rId3">
            <a:alphaModFix/>
          </a:blip>
          <a:srcRect b="8365" l="0" r="0" t="9132"/>
          <a:stretch/>
        </p:blipFill>
        <p:spPr>
          <a:xfrm>
            <a:off x="2113000" y="1223325"/>
            <a:ext cx="8625026" cy="5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58695bc64_0_2"/>
          <p:cNvSpPr txBox="1"/>
          <p:nvPr>
            <p:ph type="title"/>
          </p:nvPr>
        </p:nvSpPr>
        <p:spPr>
          <a:xfrm>
            <a:off x="415600" y="593375"/>
            <a:ext cx="117765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the Parameters aka Training the Network</a:t>
            </a:r>
            <a:endParaRPr/>
          </a:p>
        </p:txBody>
      </p:sp>
      <p:sp>
        <p:nvSpPr>
          <p:cNvPr id="225" name="Google Shape;225;gb58695bc64_0_2"/>
          <p:cNvSpPr txBox="1"/>
          <p:nvPr>
            <p:ph idx="1" type="body"/>
          </p:nvPr>
        </p:nvSpPr>
        <p:spPr>
          <a:xfrm>
            <a:off x="304867" y="4194300"/>
            <a:ext cx="11360700" cy="23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6096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 cannot directly use optimisation as for Linear Regression and Logistic Regression</a:t>
            </a:r>
            <a:endParaRPr/>
          </a:p>
          <a:p>
            <a:pPr indent="-482600" lvl="0" marL="609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Instead we use optimisation alongside another algorithm that distributes the weight changes that are necessary</a:t>
            </a:r>
            <a:endParaRPr/>
          </a:p>
          <a:p>
            <a:pPr indent="-457200" lvl="1" marL="12192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This is the backpropagation algorithm </a:t>
            </a:r>
            <a:endParaRPr/>
          </a:p>
        </p:txBody>
      </p:sp>
      <p:pic>
        <p:nvPicPr>
          <p:cNvPr id="226" name="Google Shape;226;gb58695bc6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33" y="1478033"/>
            <a:ext cx="4442532" cy="243093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b58695bc64_0_2"/>
          <p:cNvSpPr txBox="1"/>
          <p:nvPr/>
        </p:nvSpPr>
        <p:spPr>
          <a:xfrm>
            <a:off x="1960033" y="3908967"/>
            <a:ext cx="960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https://blog.paperspace.com/intro-to-optimization-in-deep-learning-gradient-descent/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faac54299_0_2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</a:t>
            </a:r>
            <a:endParaRPr/>
          </a:p>
        </p:txBody>
      </p:sp>
      <p:pic>
        <p:nvPicPr>
          <p:cNvPr id="233" name="Google Shape;233;gbfaac54299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75" y="1447492"/>
            <a:ext cx="32099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bfaac54299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580" y="4886437"/>
            <a:ext cx="38227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bfaac54299_0_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0165" y="5635732"/>
            <a:ext cx="38100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bfaac54299_0_262"/>
          <p:cNvSpPr txBox="1"/>
          <p:nvPr/>
        </p:nvSpPr>
        <p:spPr>
          <a:xfrm>
            <a:off x="5452038" y="4386650"/>
            <a:ext cx="2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 Derivatives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gbfaac54299_0_262"/>
          <p:cNvCxnSpPr>
            <a:stCxn id="236" idx="2"/>
          </p:cNvCxnSpPr>
          <p:nvPr/>
        </p:nvCxnSpPr>
        <p:spPr>
          <a:xfrm flipH="1">
            <a:off x="5325738" y="4786850"/>
            <a:ext cx="13002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gbfaac54299_0_262"/>
          <p:cNvCxnSpPr>
            <a:stCxn id="236" idx="2"/>
            <a:endCxn id="234" idx="0"/>
          </p:cNvCxnSpPr>
          <p:nvPr/>
        </p:nvCxnSpPr>
        <p:spPr>
          <a:xfrm flipH="1">
            <a:off x="6541938" y="4786850"/>
            <a:ext cx="84000" cy="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gbfaac54299_0_262"/>
          <p:cNvSpPr txBox="1"/>
          <p:nvPr/>
        </p:nvSpPr>
        <p:spPr>
          <a:xfrm>
            <a:off x="415600" y="5128050"/>
            <a:ext cx="39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Idea 1: The recursive error derivative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bfaac54299_0_2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8915" y="4918167"/>
            <a:ext cx="12287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bfaac54299_0_2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12500" y="5635725"/>
            <a:ext cx="2347800" cy="77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faac54299_0_2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</a:t>
            </a:r>
            <a:endParaRPr/>
          </a:p>
        </p:txBody>
      </p:sp>
      <p:pic>
        <p:nvPicPr>
          <p:cNvPr id="247" name="Google Shape;247;gbfaac54299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75" y="1447492"/>
            <a:ext cx="32099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bfaac54299_0_274"/>
          <p:cNvSpPr txBox="1"/>
          <p:nvPr/>
        </p:nvSpPr>
        <p:spPr>
          <a:xfrm>
            <a:off x="173000" y="5301050"/>
            <a:ext cx="41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Idea 2: Output Layer Error Derivative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bfaac54299_0_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4730" y="5106632"/>
            <a:ext cx="3546475" cy="74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bfaac54299_0_2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1465" y="5793657"/>
            <a:ext cx="3810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faac54299_0_29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</a:t>
            </a:r>
            <a:endParaRPr/>
          </a:p>
        </p:txBody>
      </p:sp>
      <p:pic>
        <p:nvPicPr>
          <p:cNvPr id="256" name="Google Shape;256;gbfaac54299_0_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75" y="1447492"/>
            <a:ext cx="32099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bfaac54299_0_290"/>
          <p:cNvSpPr txBox="1"/>
          <p:nvPr/>
        </p:nvSpPr>
        <p:spPr>
          <a:xfrm>
            <a:off x="173000" y="5301050"/>
            <a:ext cx="41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Idea 3: Weight Changes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bfaac54299_0_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980" y="5217139"/>
            <a:ext cx="26162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bfaac54299_0_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559" y="5793658"/>
            <a:ext cx="15748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bfaac54299_0_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2675" y="5075854"/>
            <a:ext cx="18573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2018-03-13T11:51:17Z</dcterms:created>
  <dc:creator>Microsoft Office User</dc:creator>
</cp:coreProperties>
</file>