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8000" dirty="0"/>
              <a:t>Research Question, Hypothesis and preliminary design</a:t>
            </a:r>
            <a:endParaRPr lang="en-GB" sz="8000" dirty="0"/>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t>Maks Drzezdzon |C15311966</a:t>
            </a:r>
          </a:p>
          <a:p>
            <a:pPr algn="ctr"/>
            <a:r>
              <a:rPr lang="en-US" dirty="0"/>
              <a:t>TU060/2 |Data Science</a:t>
            </a:r>
          </a:p>
          <a:p>
            <a:pPr algn="ctr"/>
            <a:endParaRPr lang="en-GB" dirty="0"/>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066800" y="280737"/>
            <a:ext cx="10058400" cy="782693"/>
          </a:xfrm>
        </p:spPr>
        <p:txBody>
          <a:bodyPr>
            <a:normAutofit fontScale="90000"/>
          </a:bodyPr>
          <a:lstStyle/>
          <a:p>
            <a:pPr algn="ctr"/>
            <a:r>
              <a:rPr lang="en-US" dirty="0"/>
              <a:t>Domain and scope – ACM 2012</a:t>
            </a:r>
            <a:endParaRPr lang="en-GB" dirty="0"/>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211015" y="1063430"/>
            <a:ext cx="11711354" cy="5639520"/>
          </a:xfrm>
        </p:spPr>
        <p:txBody>
          <a:bodyPr>
            <a:normAutofit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 (</a:t>
            </a:r>
            <a:r>
              <a:rPr lang="en-GB" sz="2000" dirty="0">
                <a:effectLst/>
                <a:latin typeface="Calibri" panose="020F0502020204030204" pitchFamily="34" charset="0"/>
                <a:cs typeface="Calibri" panose="020F0502020204030204" pitchFamily="34" charset="0"/>
              </a:rPr>
              <a:t>UYSAL, L et al. 1999) (Lee, K.-Y et al. 2017)</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Approaches </a:t>
            </a:r>
            <a:r>
              <a:rPr lang="en-US" i="1" dirty="0">
                <a:latin typeface="Calibri" panose="020F0502020204030204" pitchFamily="34" charset="0"/>
                <a:cs typeface="Calibri" panose="020F0502020204030204" pitchFamily="34" charset="0"/>
              </a:rPr>
              <a:t>(</a:t>
            </a:r>
            <a:r>
              <a:rPr lang="en-GB" sz="2000" i="1" dirty="0">
                <a:effectLst/>
                <a:latin typeface="Calibri" panose="020F0502020204030204" pitchFamily="34" charset="0"/>
                <a:cs typeface="Calibri" panose="020F0502020204030204" pitchFamily="34" charset="0"/>
              </a:rPr>
              <a:t>Sadeghi, D</a:t>
            </a:r>
            <a:r>
              <a:rPr lang="en-US" i="1" dirty="0">
                <a:latin typeface="Calibri" panose="020F0502020204030204" pitchFamily="34" charset="0"/>
                <a:cs typeface="Calibri" panose="020F0502020204030204" pitchFamily="34" charset="0"/>
              </a:rPr>
              <a:t> et al. 2021)</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r>
              <a:rPr lang="en-US" i="1" dirty="0">
                <a:latin typeface="Calibri" panose="020F0502020204030204" pitchFamily="34" charset="0"/>
                <a:cs typeface="Calibri" panose="020F0502020204030204" pitchFamily="34" charset="0"/>
              </a:rPr>
              <a:t>(</a:t>
            </a:r>
            <a:r>
              <a:rPr lang="en-GB" sz="2000" i="1" dirty="0" err="1">
                <a:effectLst/>
                <a:latin typeface="Calibri" panose="020F0502020204030204" pitchFamily="34" charset="0"/>
                <a:cs typeface="Calibri" panose="020F0502020204030204" pitchFamily="34" charset="0"/>
              </a:rPr>
              <a:t>Castanon</a:t>
            </a:r>
            <a:r>
              <a:rPr lang="en-GB" sz="2000" i="1" dirty="0">
                <a:effectLst/>
                <a:latin typeface="Calibri" panose="020F0502020204030204" pitchFamily="34" charset="0"/>
                <a:cs typeface="Calibri" panose="020F0502020204030204" pitchFamily="34" charset="0"/>
              </a:rPr>
              <a:t>, J. 2019, March 19)</a:t>
            </a:r>
            <a:endParaRPr lang="en-US" i="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 (</a:t>
            </a:r>
            <a:r>
              <a:rPr lang="en-GB" sz="2000" dirty="0">
                <a:effectLst/>
                <a:latin typeface="Calibri" panose="020F0502020204030204" pitchFamily="34" charset="0"/>
                <a:cs typeface="Calibri" panose="020F0502020204030204" pitchFamily="34" charset="0"/>
              </a:rPr>
              <a:t>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dirty="0">
                <a:latin typeface="Calibri" panose="020F0502020204030204" pitchFamily="34" charset="0"/>
                <a:cs typeface="Calibri" panose="020F0502020204030204" pitchFamily="34" charset="0"/>
              </a:rPr>
              <a:t> et al.</a:t>
            </a:r>
            <a:r>
              <a:rPr lang="en-GB" sz="2000" dirty="0">
                <a:effectLst/>
                <a:latin typeface="Calibri" panose="020F0502020204030204" pitchFamily="34" charset="0"/>
                <a:cs typeface="Calibri" panose="020F0502020204030204" pitchFamily="34" charset="0"/>
              </a:rPr>
              <a:t>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Algorithms = &gt; Feature Selection (</a:t>
            </a:r>
            <a:r>
              <a:rPr lang="en-GB" sz="2000" dirty="0">
                <a:effectLst/>
                <a:latin typeface="Calibri" panose="020F0502020204030204" pitchFamily="34" charset="0"/>
                <a:cs typeface="Calibri" panose="020F0502020204030204" pitchFamily="34" charset="0"/>
              </a:rPr>
              <a:t>Chen, R. 2020, July 23). (Hasan, M. A et al. 2015). (Miao, J et al. 2016). </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SCOPE:</a:t>
            </a:r>
            <a:r>
              <a:rPr lang="en-US" dirty="0">
                <a:latin typeface="Calibri" panose="020F0502020204030204" pitchFamily="34" charset="0"/>
                <a:cs typeface="Calibri" panose="020F0502020204030204" pitchFamily="34" charset="0"/>
              </a:rPr>
              <a:t> Investigating difference in performance of regression techniques on fMRI and sMRI modalities preserved in a HDLSS dataset for automatic schizophrenia diagnosis.</a:t>
            </a:r>
          </a:p>
          <a:p>
            <a:r>
              <a:rPr lang="en-US" b="1" dirty="0">
                <a:latin typeface="Calibri" panose="020F0502020204030204" pitchFamily="34" charset="0"/>
                <a:cs typeface="Calibri" panose="020F0502020204030204" pitchFamily="34" charset="0"/>
              </a:rPr>
              <a:t>ASSUMPTIONS:</a:t>
            </a:r>
            <a:r>
              <a:rPr lang="en-US" dirty="0">
                <a:latin typeface="Calibri" panose="020F0502020204030204" pitchFamily="34" charset="0"/>
                <a:cs typeface="Calibri" panose="020F0502020204030204" pitchFamily="34" charset="0"/>
              </a:rPr>
              <a:t> Distance weight discrimination will outperform SVM because it doesn’t depend on feature selection.</a:t>
            </a:r>
          </a:p>
          <a:p>
            <a:r>
              <a:rPr lang="en-US" b="1" dirty="0">
                <a:latin typeface="Calibri" panose="020F0502020204030204" pitchFamily="34" charset="0"/>
                <a:cs typeface="Calibri" panose="020F0502020204030204" pitchFamily="34" charset="0"/>
              </a:rPr>
              <a:t>LIMITATIONS:</a:t>
            </a:r>
            <a:r>
              <a:rPr lang="en-US" dirty="0">
                <a:latin typeface="Calibri" panose="020F0502020204030204" pitchFamily="34" charset="0"/>
                <a:cs typeface="Calibri" panose="020F0502020204030204" pitchFamily="34" charset="0"/>
              </a:rPr>
              <a:t> The complexity of the dataset used or unknown knowledge gaps can be limiting factors.</a:t>
            </a: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There are many different approaches to schizophrenia classification that are out of scope for regression techniques that proved to be effective such as clustering.</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p:txBody>
          <a:bodyPr/>
          <a:lstStyle/>
          <a:p>
            <a:pPr algn="ctr"/>
            <a:r>
              <a:rPr lang="en-US" dirty="0"/>
              <a:t>Gaps in the literature review and research question</a:t>
            </a:r>
            <a:endParaRPr lang="en-GB" dirty="0"/>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p:txBody>
          <a:bodyPr>
            <a:normAutofit lnSpcReduction="10000"/>
          </a:bodyPr>
          <a:lstStyle/>
          <a:p>
            <a:r>
              <a:rPr lang="en-US" dirty="0"/>
              <a:t>There is an application gap because of the lack of data and/or restricted access to said data making it difficult to work with on already small datasets. A research idea here would to be use GANs and CADs to investigate the effectiveness of synthesizing data like this and checking its validity against real data. The literature exists and has been applied to available datasets in schizophrenia classification but most techniques used for HDLSS datasets exist in microbiology where researchers work on gene arrays, I think these methodologies could be leveraged in machine learning for rare mental health disorders. (</a:t>
            </a:r>
            <a:r>
              <a:rPr lang="en-GB" sz="2000" dirty="0">
                <a:effectLst/>
                <a:latin typeface="Calibri" panose="020F0502020204030204" pitchFamily="34" charset="0"/>
                <a:cs typeface="Calibri" panose="020F0502020204030204" pitchFamily="34" charset="0"/>
              </a:rPr>
              <a:t>Sadeghi, D et al. 2021) </a:t>
            </a:r>
            <a:endParaRPr lang="en-US" dirty="0"/>
          </a:p>
          <a:p>
            <a:pPr marL="0" indent="0">
              <a:buNone/>
            </a:pPr>
            <a:r>
              <a:rPr lang="en-US" dirty="0"/>
              <a:t>				</a:t>
            </a:r>
          </a:p>
          <a:p>
            <a:pPr marL="0" indent="0">
              <a:buNone/>
            </a:pPr>
            <a:r>
              <a:rPr lang="en-US" dirty="0"/>
              <a:t>				Research Question</a:t>
            </a:r>
          </a:p>
          <a:p>
            <a:r>
              <a:rPr lang="en-GB" dirty="0"/>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p:txBody>
          <a:bodyPr/>
          <a:lstStyle/>
          <a:p>
            <a:pPr algn="ctr"/>
            <a:r>
              <a:rPr lang="en-US" dirty="0"/>
              <a:t>Hypothesis</a:t>
            </a:r>
            <a:endParaRPr lang="en-GB" dirty="0"/>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p:txBody>
          <a:bodyPr/>
          <a:lstStyle/>
          <a:p>
            <a:pPr marL="0" indent="0">
              <a:buNone/>
            </a:pPr>
            <a:r>
              <a:rPr lang="en-US" sz="2800" b="1" dirty="0"/>
              <a:t>Null Hypothesis:</a:t>
            </a:r>
          </a:p>
          <a:p>
            <a:r>
              <a:rPr lang="en-US" dirty="0"/>
              <a:t>There is no statistically significant difference between SVM and DWD classification accuracy</a:t>
            </a:r>
          </a:p>
          <a:p>
            <a:pPr marL="0" indent="0">
              <a:buNone/>
            </a:pPr>
            <a:r>
              <a:rPr lang="en-US" sz="2800" b="1" dirty="0"/>
              <a:t>Alternate Hypothesis: </a:t>
            </a:r>
          </a:p>
          <a:p>
            <a:r>
              <a:rPr lang="en-US" dirty="0"/>
              <a:t>There is statistically significant difference between SVM and DWD classification accuracy</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p:txBody>
          <a:bodyPr/>
          <a:lstStyle/>
          <a:p>
            <a:pPr algn="ctr"/>
            <a:r>
              <a:rPr lang="en-US" dirty="0"/>
              <a:t>Feasibility of the study </a:t>
            </a:r>
            <a:endParaRPr lang="en-GB" dirty="0"/>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p:txBody>
          <a:bodyPr/>
          <a:lstStyle/>
          <a:p>
            <a:r>
              <a:rPr lang="en-US" dirty="0"/>
              <a:t>Selected regression methods (SVM, Partial Least Square Regression, Distance Weighted Discrimination, LASSO Regression, Multivariate Regression) used for two class discrimination </a:t>
            </a:r>
          </a:p>
          <a:p>
            <a:r>
              <a:rPr lang="en-US" dirty="0"/>
              <a:t>Construct baseline for each machine learning algorithm used</a:t>
            </a:r>
          </a:p>
          <a:p>
            <a:r>
              <a:rPr lang="en-US" dirty="0"/>
              <a:t>Apply each regression method to available dataset/s</a:t>
            </a:r>
          </a:p>
          <a:p>
            <a:r>
              <a:rPr lang="en-US" dirty="0"/>
              <a:t>Tune models appropriately to each HDLSS method document and explore feature selection techniques for tunning</a:t>
            </a:r>
          </a:p>
          <a:p>
            <a:r>
              <a:rPr lang="en-US" dirty="0"/>
              <a:t>Record and compare results based on MSE, RMSE</a:t>
            </a:r>
            <a:r>
              <a:rPr lang="en-US"/>
              <a:t>, MAE</a:t>
            </a:r>
            <a:endParaRPr lang="en-US" dirty="0"/>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1066800" y="120316"/>
            <a:ext cx="10058400" cy="507837"/>
          </a:xfrm>
        </p:spPr>
        <p:txBody>
          <a:bodyPr>
            <a:normAutofit fontScale="90000"/>
          </a:bodyPr>
          <a:lstStyle/>
          <a:p>
            <a:pPr algn="ctr"/>
            <a:r>
              <a:rPr lang="en-US" dirty="0"/>
              <a:t>Bibliography</a:t>
            </a:r>
            <a:endParaRPr lang="en-GB" dirty="0"/>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628153"/>
            <a:ext cx="12192000" cy="6229847"/>
          </a:xfrm>
        </p:spPr>
        <p:txBody>
          <a:bodyPr>
            <a:noAutofit/>
          </a:bodyPr>
          <a:lstStyle/>
          <a:p>
            <a:pPr marL="457200" indent="-457200">
              <a:lnSpc>
                <a:spcPct val="200000"/>
              </a:lnSpc>
            </a:pPr>
            <a:r>
              <a:rPr lang="en-GB" sz="1200" dirty="0">
                <a:effectLst/>
                <a:latin typeface="Calibri" panose="020F0502020204030204" pitchFamily="34" charset="0"/>
                <a:cs typeface="Calibri" panose="020F0502020204030204" pitchFamily="34" charset="0"/>
              </a:rPr>
              <a:t>Sadeghi, D., </a:t>
            </a:r>
            <a:r>
              <a:rPr lang="en-GB" sz="1200" dirty="0" err="1">
                <a:effectLst/>
                <a:latin typeface="Calibri" panose="020F0502020204030204" pitchFamily="34" charset="0"/>
                <a:cs typeface="Calibri" panose="020F0502020204030204" pitchFamily="34" charset="0"/>
              </a:rPr>
              <a:t>Shoeibi</a:t>
            </a:r>
            <a:r>
              <a:rPr lang="en-GB" sz="1200" dirty="0">
                <a:effectLst/>
                <a:latin typeface="Calibri" panose="020F0502020204030204" pitchFamily="34" charset="0"/>
                <a:cs typeface="Calibri" panose="020F0502020204030204" pitchFamily="34" charset="0"/>
              </a:rPr>
              <a:t>, A., </a:t>
            </a:r>
            <a:r>
              <a:rPr lang="en-GB" sz="1200" dirty="0" err="1">
                <a:effectLst/>
                <a:latin typeface="Calibri" panose="020F0502020204030204" pitchFamily="34" charset="0"/>
                <a:cs typeface="Calibri" panose="020F0502020204030204" pitchFamily="34" charset="0"/>
              </a:rPr>
              <a:t>Ghassemi</a:t>
            </a:r>
            <a:r>
              <a:rPr lang="en-GB" sz="1200" dirty="0">
                <a:effectLst/>
                <a:latin typeface="Calibri" panose="020F0502020204030204" pitchFamily="34" charset="0"/>
                <a:cs typeface="Calibri" panose="020F0502020204030204" pitchFamily="34" charset="0"/>
              </a:rPr>
              <a:t>, N., </a:t>
            </a:r>
            <a:r>
              <a:rPr lang="en-GB" sz="1200" dirty="0" err="1">
                <a:effectLst/>
                <a:latin typeface="Calibri" panose="020F0502020204030204" pitchFamily="34" charset="0"/>
                <a:cs typeface="Calibri" panose="020F0502020204030204" pitchFamily="34" charset="0"/>
              </a:rPr>
              <a:t>Moridian</a:t>
            </a:r>
            <a:r>
              <a:rPr lang="en-GB" sz="1200" dirty="0">
                <a:effectLst/>
                <a:latin typeface="Calibri" panose="020F0502020204030204" pitchFamily="34" charset="0"/>
                <a:cs typeface="Calibri" panose="020F0502020204030204" pitchFamily="34" charset="0"/>
              </a:rPr>
              <a:t>, P., </a:t>
            </a:r>
            <a:r>
              <a:rPr lang="en-GB" sz="1200" dirty="0" err="1">
                <a:effectLst/>
                <a:latin typeface="Calibri" panose="020F0502020204030204" pitchFamily="34" charset="0"/>
                <a:cs typeface="Calibri" panose="020F0502020204030204" pitchFamily="34" charset="0"/>
              </a:rPr>
              <a:t>Khadem</a:t>
            </a:r>
            <a:r>
              <a:rPr lang="en-GB" sz="1200" dirty="0">
                <a:effectLst/>
                <a:latin typeface="Calibri" panose="020F0502020204030204" pitchFamily="34" charset="0"/>
                <a:cs typeface="Calibri" panose="020F0502020204030204" pitchFamily="34" charset="0"/>
              </a:rPr>
              <a:t>, A., </a:t>
            </a:r>
            <a:r>
              <a:rPr lang="en-GB" sz="1200" dirty="0" err="1">
                <a:effectLst/>
                <a:latin typeface="Calibri" panose="020F0502020204030204" pitchFamily="34" charset="0"/>
                <a:cs typeface="Calibri" panose="020F0502020204030204" pitchFamily="34" charset="0"/>
              </a:rPr>
              <a:t>Alizadehsani</a:t>
            </a:r>
            <a:r>
              <a:rPr lang="en-GB" sz="1200" dirty="0">
                <a:effectLst/>
                <a:latin typeface="Calibri" panose="020F0502020204030204" pitchFamily="34" charset="0"/>
                <a:cs typeface="Calibri" panose="020F0502020204030204" pitchFamily="34" charset="0"/>
              </a:rPr>
              <a:t>, R., </a:t>
            </a:r>
            <a:r>
              <a:rPr lang="en-GB" sz="1200" dirty="0" err="1">
                <a:effectLst/>
                <a:latin typeface="Calibri" panose="020F0502020204030204" pitchFamily="34" charset="0"/>
                <a:cs typeface="Calibri" panose="020F0502020204030204" pitchFamily="34" charset="0"/>
              </a:rPr>
              <a:t>Teshnehlab</a:t>
            </a:r>
            <a:r>
              <a:rPr lang="en-GB" sz="1200" dirty="0">
                <a:effectLst/>
                <a:latin typeface="Calibri" panose="020F0502020204030204" pitchFamily="34" charset="0"/>
                <a:cs typeface="Calibri" panose="020F0502020204030204" pitchFamily="34" charset="0"/>
              </a:rPr>
              <a:t>, M., </a:t>
            </a:r>
            <a:r>
              <a:rPr lang="en-GB" sz="1200" dirty="0" err="1">
                <a:effectLst/>
                <a:latin typeface="Calibri" panose="020F0502020204030204" pitchFamily="34" charset="0"/>
                <a:cs typeface="Calibri" panose="020F0502020204030204" pitchFamily="34" charset="0"/>
              </a:rPr>
              <a:t>Gorriz</a:t>
            </a:r>
            <a:r>
              <a:rPr lang="en-GB" sz="1200" dirty="0">
                <a:effectLst/>
                <a:latin typeface="Calibri" panose="020F0502020204030204" pitchFamily="34" charset="0"/>
                <a:cs typeface="Calibri" panose="020F0502020204030204" pitchFamily="34" charset="0"/>
              </a:rPr>
              <a:t>, J. M., &amp; </a:t>
            </a:r>
            <a:r>
              <a:rPr lang="en-GB" sz="1200" dirty="0" err="1">
                <a:effectLst/>
                <a:latin typeface="Calibri" panose="020F0502020204030204" pitchFamily="34" charset="0"/>
                <a:cs typeface="Calibri" panose="020F0502020204030204" pitchFamily="34" charset="0"/>
              </a:rPr>
              <a:t>Nahavandi</a:t>
            </a:r>
            <a:r>
              <a:rPr lang="en-GB" sz="12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1200" i="1" dirty="0">
                <a:effectLst/>
                <a:latin typeface="Calibri" panose="020F0502020204030204" pitchFamily="34" charset="0"/>
                <a:cs typeface="Calibri" panose="020F0502020204030204" pitchFamily="34" charset="0"/>
              </a:rPr>
              <a:t>Advanced Researches In Biomedical Engineering Lab.</a:t>
            </a:r>
            <a:r>
              <a:rPr lang="en-GB" sz="12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1200" dirty="0" err="1">
                <a:effectLst/>
                <a:latin typeface="Calibri" panose="020F0502020204030204" pitchFamily="34" charset="0"/>
                <a:cs typeface="Calibri" panose="020F0502020204030204" pitchFamily="34" charset="0"/>
              </a:rPr>
              <a:t>Castanon</a:t>
            </a:r>
            <a:r>
              <a:rPr lang="en-GB" sz="1200" dirty="0">
                <a:effectLst/>
                <a:latin typeface="Calibri" panose="020F0502020204030204" pitchFamily="34" charset="0"/>
                <a:cs typeface="Calibri" panose="020F0502020204030204" pitchFamily="34" charset="0"/>
              </a:rPr>
              <a:t>, J. (2019, March 19). </a:t>
            </a:r>
            <a:r>
              <a:rPr lang="en-GB" sz="1200" i="1" dirty="0">
                <a:effectLst/>
                <a:latin typeface="Calibri" panose="020F0502020204030204" pitchFamily="34" charset="0"/>
                <a:cs typeface="Calibri" panose="020F0502020204030204" pitchFamily="34" charset="0"/>
              </a:rPr>
              <a:t>10 Machine Learning Methods that Every Data Scientist Should Know</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Towardsdatascience.Com</a:t>
            </a:r>
            <a:r>
              <a:rPr lang="en-GB" sz="12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1200" dirty="0">
                <a:effectLst/>
                <a:latin typeface="Calibri" panose="020F0502020204030204" pitchFamily="34" charset="0"/>
                <a:cs typeface="Calibri" panose="020F0502020204030204" pitchFamily="34" charset="0"/>
              </a:rPr>
              <a:t>Wang, H., &amp; Zheng, H. (2013). Model Validation, Machine Learning. </a:t>
            </a:r>
            <a:r>
              <a:rPr lang="en-GB" sz="1200" i="1" dirty="0" err="1">
                <a:effectLst/>
                <a:latin typeface="Calibri" panose="020F0502020204030204" pitchFamily="34" charset="0"/>
                <a:cs typeface="Calibri" panose="020F0502020204030204" pitchFamily="34" charset="0"/>
              </a:rPr>
              <a:t>Encyclopedia</a:t>
            </a:r>
            <a:r>
              <a:rPr lang="en-GB" sz="1200" i="1" dirty="0">
                <a:effectLst/>
                <a:latin typeface="Calibri" panose="020F0502020204030204" pitchFamily="34" charset="0"/>
                <a:cs typeface="Calibri" panose="020F0502020204030204" pitchFamily="34" charset="0"/>
              </a:rPr>
              <a:t> of Systems Biology</a:t>
            </a:r>
            <a:r>
              <a:rPr lang="en-GB" sz="12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1200" dirty="0">
                <a:effectLst/>
                <a:latin typeface="Calibri" panose="020F0502020204030204" pitchFamily="34" charset="0"/>
                <a:cs typeface="Calibri" panose="020F0502020204030204" pitchFamily="34" charset="0"/>
              </a:rPr>
              <a:t>Riccio, V. (2020, September 15). </a:t>
            </a:r>
            <a:r>
              <a:rPr lang="en-GB" sz="1200" i="1" dirty="0">
                <a:effectLst/>
                <a:latin typeface="Calibri" panose="020F0502020204030204" pitchFamily="34" charset="0"/>
                <a:cs typeface="Calibri" panose="020F0502020204030204" pitchFamily="34" charset="0"/>
              </a:rPr>
              <a:t>Testing machine learning based systems: a. . .</a:t>
            </a:r>
            <a:r>
              <a:rPr lang="en-GB" sz="1200" dirty="0">
                <a:effectLst/>
                <a:latin typeface="Calibri" panose="020F0502020204030204" pitchFamily="34" charset="0"/>
                <a:cs typeface="Calibri" panose="020F0502020204030204" pitchFamily="34" charset="0"/>
              </a:rPr>
              <a:t> Empirical Software Engineering. Retrieved October 28, 2021, from </a:t>
            </a:r>
            <a:r>
              <a:rPr lang="en-GB" sz="12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err="1">
                <a:effectLst/>
                <a:latin typeface="Calibri" panose="020F0502020204030204" pitchFamily="34" charset="0"/>
                <a:cs typeface="Calibri" panose="020F0502020204030204" pitchFamily="34" charset="0"/>
              </a:rPr>
              <a:t>Colyer</a:t>
            </a:r>
            <a:r>
              <a:rPr lang="en-GB" sz="1200" dirty="0">
                <a:effectLst/>
                <a:latin typeface="Calibri" panose="020F0502020204030204" pitchFamily="34" charset="0"/>
                <a:cs typeface="Calibri" panose="020F0502020204030204" pitchFamily="34" charset="0"/>
              </a:rPr>
              <a:t>, A. (2019, June 5). </a:t>
            </a:r>
            <a:r>
              <a:rPr lang="en-GB" sz="1200" i="1" dirty="0">
                <a:effectLst/>
                <a:latin typeface="Calibri" panose="020F0502020204030204" pitchFamily="34" charset="0"/>
                <a:cs typeface="Calibri" panose="020F0502020204030204" pitchFamily="34" charset="0"/>
              </a:rPr>
              <a:t>Data validation for machine learning | the morning paper</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Blog.Acolyer.Org</a:t>
            </a:r>
            <a:r>
              <a:rPr lang="en-GB" sz="12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1200" dirty="0">
              <a:latin typeface="Calibri" panose="020F0502020204030204" pitchFamily="34" charset="0"/>
              <a:cs typeface="Calibri" panose="020F0502020204030204" pitchFamily="34" charset="0"/>
            </a:endParaRPr>
          </a:p>
          <a:p>
            <a:pPr marL="457200" indent="-457200">
              <a:lnSpc>
                <a:spcPct val="200000"/>
              </a:lnSpc>
            </a:pPr>
            <a:r>
              <a:rPr lang="en-GB" sz="1200" dirty="0" err="1">
                <a:effectLst/>
                <a:latin typeface="Calibri" panose="020F0502020204030204" pitchFamily="34" charset="0"/>
                <a:cs typeface="Calibri" panose="020F0502020204030204" pitchFamily="34" charset="0"/>
              </a:rPr>
              <a:t>Vadavalasa</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Rammohan</a:t>
            </a:r>
            <a:r>
              <a:rPr lang="en-GB" sz="1200" dirty="0">
                <a:effectLst/>
                <a:latin typeface="Calibri" panose="020F0502020204030204" pitchFamily="34" charset="0"/>
                <a:cs typeface="Calibri" panose="020F0502020204030204" pitchFamily="34" charset="0"/>
              </a:rPr>
              <a:t>. (2021). Data Validation Process in Machine Learning Pipeline. https://www.researchgate.net/publication/351022721_Data_Validation_Process_in_Machine_Learning_Pipeline</a:t>
            </a: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1133458" y="144714"/>
            <a:ext cx="10058400" cy="541086"/>
          </a:xfrm>
        </p:spPr>
        <p:txBody>
          <a:bodyPr>
            <a:normAutofit fontScale="90000"/>
          </a:bodyPr>
          <a:lstStyle/>
          <a:p>
            <a:pPr algn="ctr"/>
            <a:r>
              <a:rPr lang="en-US" dirty="0"/>
              <a:t>Bibliography</a:t>
            </a:r>
            <a:endParaRPr lang="en-GB" dirty="0"/>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127221" y="685800"/>
            <a:ext cx="11942859" cy="6172200"/>
          </a:xfrm>
        </p:spPr>
        <p:txBody>
          <a:bodyPr>
            <a:normAutofit/>
          </a:bodyPr>
          <a:lstStyle/>
          <a:p>
            <a:pPr marL="457200" indent="-457200">
              <a:lnSpc>
                <a:spcPct val="200000"/>
              </a:lnSpc>
            </a:pPr>
            <a:r>
              <a:rPr lang="en-GB" sz="1200" dirty="0">
                <a:effectLst/>
                <a:latin typeface="Calibri" panose="020F0502020204030204" pitchFamily="34" charset="0"/>
                <a:cs typeface="Calibri" panose="020F0502020204030204" pitchFamily="34" charset="0"/>
              </a:rPr>
              <a:t>Chen, R. (2020, July 23). </a:t>
            </a:r>
            <a:r>
              <a:rPr lang="en-GB" sz="12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1200" dirty="0">
                <a:effectLst/>
                <a:latin typeface="Calibri" panose="020F0502020204030204" pitchFamily="34" charset="0"/>
                <a:cs typeface="Calibri" panose="020F0502020204030204" pitchFamily="34" charset="0"/>
              </a:rPr>
              <a:t>. Journal of Big Data. Retrieved October 28, 2021, from </a:t>
            </a:r>
            <a:r>
              <a:rPr lang="en-GB" sz="1200" dirty="0">
                <a:latin typeface="Calibri" panose="020F0502020204030204" pitchFamily="34" charset="0"/>
                <a:cs typeface="Calibri" panose="020F0502020204030204" pitchFamily="34" charset="0"/>
              </a:rPr>
              <a:t>https://journalofbigdata.springeropen.com/articles/10.1186/s40537-020-00327-4</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a:effectLst/>
                <a:latin typeface="Calibri" panose="020F0502020204030204" pitchFamily="34" charset="0"/>
                <a:cs typeface="Calibri" panose="020F0502020204030204" pitchFamily="34" charset="0"/>
              </a:rPr>
              <a:t>Hasan, M. A., Hasan, M. K., &amp; </a:t>
            </a:r>
            <a:r>
              <a:rPr lang="en-GB" sz="1200" dirty="0" err="1">
                <a:effectLst/>
                <a:latin typeface="Calibri" panose="020F0502020204030204" pitchFamily="34" charset="0"/>
                <a:cs typeface="Calibri" panose="020F0502020204030204" pitchFamily="34" charset="0"/>
              </a:rPr>
              <a:t>Mottalib</a:t>
            </a:r>
            <a:r>
              <a:rPr lang="en-GB" sz="12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1200" i="1" dirty="0">
                <a:effectLst/>
                <a:latin typeface="Calibri" panose="020F0502020204030204" pitchFamily="34" charset="0"/>
                <a:cs typeface="Calibri" panose="020F0502020204030204" pitchFamily="34" charset="0"/>
              </a:rPr>
              <a:t>International Journal of Data Mining and Bioinformatics</a:t>
            </a:r>
            <a:r>
              <a:rPr lang="en-GB" sz="1200" dirty="0">
                <a:effectLst/>
                <a:latin typeface="Calibri" panose="020F0502020204030204" pitchFamily="34" charset="0"/>
                <a:cs typeface="Calibri" panose="020F0502020204030204" pitchFamily="34" charset="0"/>
              </a:rPr>
              <a:t>, </a:t>
            </a:r>
            <a:r>
              <a:rPr lang="en-GB" sz="1200" i="1" dirty="0">
                <a:effectLst/>
                <a:latin typeface="Calibri" panose="020F0502020204030204" pitchFamily="34" charset="0"/>
                <a:cs typeface="Calibri" panose="020F0502020204030204" pitchFamily="34" charset="0"/>
              </a:rPr>
              <a:t>11</a:t>
            </a:r>
            <a:r>
              <a:rPr lang="en-GB" sz="1200" dirty="0">
                <a:effectLst/>
                <a:latin typeface="Calibri" panose="020F0502020204030204" pitchFamily="34" charset="0"/>
                <a:cs typeface="Calibri" panose="020F0502020204030204" pitchFamily="34" charset="0"/>
              </a:rPr>
              <a:t>(2), 167. </a:t>
            </a:r>
            <a:r>
              <a:rPr lang="en-GB" sz="12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1200" dirty="0">
                <a:effectLst/>
                <a:latin typeface="Calibri" panose="020F0502020204030204" pitchFamily="34" charset="0"/>
                <a:cs typeface="Calibri" panose="020F0502020204030204" pitchFamily="34" charset="0"/>
              </a:rPr>
              <a:t>Miao, J., &amp; </a:t>
            </a:r>
            <a:r>
              <a:rPr lang="en-GB" sz="1200" dirty="0" err="1">
                <a:effectLst/>
                <a:latin typeface="Calibri" panose="020F0502020204030204" pitchFamily="34" charset="0"/>
                <a:cs typeface="Calibri" panose="020F0502020204030204" pitchFamily="34" charset="0"/>
              </a:rPr>
              <a:t>Niu</a:t>
            </a:r>
            <a:r>
              <a:rPr lang="en-GB" sz="1200" dirty="0">
                <a:effectLst/>
                <a:latin typeface="Calibri" panose="020F0502020204030204" pitchFamily="34" charset="0"/>
                <a:cs typeface="Calibri" panose="020F0502020204030204" pitchFamily="34" charset="0"/>
              </a:rPr>
              <a:t>, L. (2016). A Survey on Feature Selection. </a:t>
            </a:r>
            <a:r>
              <a:rPr lang="en-GB" sz="1200" i="1" dirty="0">
                <a:effectLst/>
                <a:latin typeface="Calibri" panose="020F0502020204030204" pitchFamily="34" charset="0"/>
                <a:cs typeface="Calibri" panose="020F0502020204030204" pitchFamily="34" charset="0"/>
              </a:rPr>
              <a:t>Procedia Computer Science</a:t>
            </a:r>
            <a:r>
              <a:rPr lang="en-GB" sz="1200" dirty="0">
                <a:effectLst/>
                <a:latin typeface="Calibri" panose="020F0502020204030204" pitchFamily="34" charset="0"/>
                <a:cs typeface="Calibri" panose="020F0502020204030204" pitchFamily="34" charset="0"/>
              </a:rPr>
              <a:t>, </a:t>
            </a:r>
            <a:r>
              <a:rPr lang="en-GB" sz="1200" i="1" dirty="0">
                <a:effectLst/>
                <a:latin typeface="Calibri" panose="020F0502020204030204" pitchFamily="34" charset="0"/>
                <a:cs typeface="Calibri" panose="020F0502020204030204" pitchFamily="34" charset="0"/>
              </a:rPr>
              <a:t>91</a:t>
            </a:r>
            <a:r>
              <a:rPr lang="en-GB" sz="1200" dirty="0">
                <a:effectLst/>
                <a:latin typeface="Calibri" panose="020F0502020204030204" pitchFamily="34" charset="0"/>
                <a:cs typeface="Calibri" panose="020F0502020204030204" pitchFamily="34" charset="0"/>
              </a:rPr>
              <a:t>, 919–926. </a:t>
            </a:r>
            <a:r>
              <a:rPr lang="en-GB" sz="1200" dirty="0">
                <a:latin typeface="Calibri" panose="020F0502020204030204" pitchFamily="34" charset="0"/>
                <a:cs typeface="Calibri" panose="020F0502020204030204" pitchFamily="34" charset="0"/>
              </a:rPr>
              <a:t>https://doi.org/10.1016/j.procs.2016.07.111</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1200" i="1" dirty="0">
                <a:effectLst/>
                <a:latin typeface="Calibri" panose="020F0502020204030204" pitchFamily="34" charset="0"/>
                <a:cs typeface="Calibri" panose="020F0502020204030204" pitchFamily="34" charset="0"/>
              </a:rPr>
              <a:t>The Knowledge Engineering Review</a:t>
            </a:r>
            <a:r>
              <a:rPr lang="en-GB" sz="1200" dirty="0">
                <a:effectLst/>
                <a:latin typeface="Calibri" panose="020F0502020204030204" pitchFamily="34" charset="0"/>
                <a:cs typeface="Calibri" panose="020F0502020204030204" pitchFamily="34" charset="0"/>
              </a:rPr>
              <a:t>, </a:t>
            </a:r>
            <a:r>
              <a:rPr lang="en-GB" sz="1200" i="1" dirty="0">
                <a:effectLst/>
                <a:latin typeface="Calibri" panose="020F0502020204030204" pitchFamily="34" charset="0"/>
                <a:cs typeface="Calibri" panose="020F0502020204030204" pitchFamily="34" charset="0"/>
              </a:rPr>
              <a:t>14</a:t>
            </a:r>
            <a:r>
              <a:rPr lang="en-GB" sz="1200" dirty="0">
                <a:effectLst/>
                <a:latin typeface="Calibri" panose="020F0502020204030204" pitchFamily="34" charset="0"/>
                <a:cs typeface="Calibri" panose="020F0502020204030204" pitchFamily="34" charset="0"/>
              </a:rPr>
              <a:t>(4), 319–340. </a:t>
            </a:r>
            <a:r>
              <a:rPr lang="en-GB" sz="12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1200" dirty="0">
                <a:effectLst/>
                <a:latin typeface="Calibri" panose="020F0502020204030204" pitchFamily="34" charset="0"/>
                <a:cs typeface="Calibri" panose="020F0502020204030204" pitchFamily="34" charset="0"/>
              </a:rPr>
              <a:t>Lee, K.-Y &amp; Kim, K.-H &amp; Kang, J.-J &amp; Choi, S.-J &amp; </a:t>
            </a:r>
            <a:r>
              <a:rPr lang="en-GB" sz="1200" dirty="0" err="1">
                <a:effectLst/>
                <a:latin typeface="Calibri" panose="020F0502020204030204" pitchFamily="34" charset="0"/>
                <a:cs typeface="Calibri" panose="020F0502020204030204" pitchFamily="34" charset="0"/>
              </a:rPr>
              <a:t>Im</a:t>
            </a:r>
            <a:r>
              <a:rPr lang="en-GB" sz="12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12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endParaRPr lang="en-GB" sz="12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p:txBody>
          <a:bodyPr/>
          <a:lstStyle/>
          <a:p>
            <a:pPr algn="ctr"/>
            <a:r>
              <a:rPr lang="en-US" dirty="0"/>
              <a:t>Dataset</a:t>
            </a:r>
            <a:endParaRPr lang="en-GB" dirty="0"/>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p:txBody>
          <a:bodyPr/>
          <a:lstStyle/>
          <a:p>
            <a:r>
              <a:rPr lang="en-US" dirty="0"/>
              <a:t>Name: </a:t>
            </a:r>
            <a:r>
              <a:rPr lang="en-GB" sz="1800" b="0" i="0" u="none" strike="noStrike" baseline="0" dirty="0"/>
              <a:t>Mind Research Network’s Schizophrenia Dataset</a:t>
            </a:r>
            <a:endParaRPr lang="en-US" dirty="0"/>
          </a:p>
          <a:p>
            <a:r>
              <a:rPr lang="en-US" dirty="0"/>
              <a:t>Source: https://www.kaggle.com/c/mlsp-2014-mri</a:t>
            </a:r>
          </a:p>
          <a:p>
            <a:r>
              <a:rPr lang="en-US" dirty="0"/>
              <a:t>This dataset consists of functional connectivity values and source based morphometry loadings </a:t>
            </a:r>
          </a:p>
          <a:p>
            <a:r>
              <a:rPr lang="en-US" dirty="0"/>
              <a:t>Data format is numeric with column names mapping to each loading in the format of </a:t>
            </a:r>
            <a:r>
              <a:rPr lang="en-US" dirty="0" err="1"/>
              <a:t>SBM_xx</a:t>
            </a:r>
            <a:endParaRPr lang="en-US" dirty="0"/>
          </a:p>
          <a:p>
            <a:r>
              <a:rPr lang="en-US" dirty="0"/>
              <a:t>Maybe 3 points on the features themselves?</a:t>
            </a:r>
          </a:p>
          <a:p>
            <a:r>
              <a:rPr lang="en-US" dirty="0"/>
              <a:t>A</a:t>
            </a:r>
          </a:p>
          <a:p>
            <a:r>
              <a:rPr lang="en-US" dirty="0"/>
              <a:t>a</a:t>
            </a:r>
          </a:p>
          <a:p>
            <a:r>
              <a:rPr lang="en-US" dirty="0"/>
              <a:t>These are extracted from fMRI and SMRI images</a:t>
            </a:r>
          </a:p>
          <a:p>
            <a:endParaRPr lang="en-GB" dirty="0"/>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696</TotalTime>
  <Words>1172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Rockwell</vt:lpstr>
      <vt:lpstr>Rockwell Condensed</vt:lpstr>
      <vt:lpstr>Wingdings</vt:lpstr>
      <vt:lpstr>Wood Type</vt:lpstr>
      <vt:lpstr>Research Question, Hypothesis and preliminary design</vt:lpstr>
      <vt:lpstr>Domain and scope – ACM 2012</vt:lpstr>
      <vt:lpstr>Gaps in the literature review and research question</vt:lpstr>
      <vt:lpstr>Hypothesis</vt:lpstr>
      <vt:lpstr>Feasibility of the study </vt:lpstr>
      <vt:lpstr>Bibliography</vt:lpstr>
      <vt:lpstr>Bibliography</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126</cp:revision>
  <dcterms:created xsi:type="dcterms:W3CDTF">2021-10-10T11:23:27Z</dcterms:created>
  <dcterms:modified xsi:type="dcterms:W3CDTF">2021-10-28T14:03:18Z</dcterms:modified>
</cp:coreProperties>
</file>