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784" r:id="rId3"/>
    <p:sldId id="783" r:id="rId4"/>
    <p:sldId id="785" r:id="rId5"/>
    <p:sldId id="786" r:id="rId6"/>
    <p:sldId id="787" r:id="rId7"/>
    <p:sldId id="788" r:id="rId8"/>
    <p:sldId id="789" r:id="rId9"/>
    <p:sldId id="807" r:id="rId10"/>
    <p:sldId id="790" r:id="rId11"/>
    <p:sldId id="791" r:id="rId12"/>
    <p:sldId id="801" r:id="rId13"/>
    <p:sldId id="792" r:id="rId14"/>
    <p:sldId id="793" r:id="rId15"/>
    <p:sldId id="794" r:id="rId16"/>
    <p:sldId id="808" r:id="rId17"/>
    <p:sldId id="809" r:id="rId18"/>
    <p:sldId id="802" r:id="rId19"/>
    <p:sldId id="795" r:id="rId20"/>
    <p:sldId id="796" r:id="rId21"/>
    <p:sldId id="797" r:id="rId22"/>
    <p:sldId id="810" r:id="rId23"/>
    <p:sldId id="811" r:id="rId24"/>
    <p:sldId id="814" r:id="rId25"/>
    <p:sldId id="804" r:id="rId26"/>
    <p:sldId id="805" r:id="rId27"/>
    <p:sldId id="815" r:id="rId28"/>
    <p:sldId id="806" r:id="rId29"/>
    <p:sldId id="819" r:id="rId30"/>
    <p:sldId id="820" r:id="rId31"/>
    <p:sldId id="821" r:id="rId32"/>
    <p:sldId id="822" r:id="rId33"/>
    <p:sldId id="823" r:id="rId34"/>
    <p:sldId id="825" r:id="rId35"/>
    <p:sldId id="826" r:id="rId36"/>
    <p:sldId id="828" r:id="rId37"/>
    <p:sldId id="827" r:id="rId38"/>
    <p:sldId id="829"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22" autoAdjust="0"/>
    <p:restoredTop sz="94660"/>
  </p:normalViewPr>
  <p:slideViewPr>
    <p:cSldViewPr>
      <p:cViewPr varScale="1">
        <p:scale>
          <a:sx n="67" d="100"/>
          <a:sy n="67" d="100"/>
        </p:scale>
        <p:origin x="134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8D809-4254-4BB0-AAD1-5A228739B9B0}" type="datetimeFigureOut">
              <a:rPr lang="en-IE" smtClean="0"/>
              <a:t>12/10/2020</a:t>
            </a:fld>
            <a:endParaRPr lang="en-IE"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D56092-1756-4081-9979-36BCB3FBE215}" type="slidenum">
              <a:rPr lang="en-IE" smtClean="0"/>
              <a:t>‹#›</a:t>
            </a:fld>
            <a:endParaRPr lang="en-IE" dirty="0"/>
          </a:p>
        </p:txBody>
      </p:sp>
    </p:spTree>
    <p:extLst>
      <p:ext uri="{BB962C8B-B14F-4D97-AF65-F5344CB8AC3E}">
        <p14:creationId xmlns:p14="http://schemas.microsoft.com/office/powerpoint/2010/main" val="216668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2867D989-59E2-43E1-87A3-3C4C391DADF5}" type="datetimeFigureOut">
              <a:rPr lang="en-IE" smtClean="0"/>
              <a:t>12/10/2020</a:t>
            </a:fld>
            <a:endParaRPr lang="en-IE" dirty="0"/>
          </a:p>
        </p:txBody>
      </p:sp>
      <p:sp>
        <p:nvSpPr>
          <p:cNvPr id="17" name="Footer Placeholder 16"/>
          <p:cNvSpPr>
            <a:spLocks noGrp="1"/>
          </p:cNvSpPr>
          <p:nvPr>
            <p:ph type="ftr" sz="quarter" idx="11"/>
          </p:nvPr>
        </p:nvSpPr>
        <p:spPr>
          <a:xfrm>
            <a:off x="2898648" y="6355080"/>
            <a:ext cx="3474720" cy="365760"/>
          </a:xfrm>
        </p:spPr>
        <p:txBody>
          <a:bodyPr/>
          <a:lstStyle/>
          <a:p>
            <a:endParaRPr lang="en-IE" dirty="0"/>
          </a:p>
        </p:txBody>
      </p:sp>
      <p:sp>
        <p:nvSpPr>
          <p:cNvPr id="29" name="Slide Number Placeholder 28"/>
          <p:cNvSpPr>
            <a:spLocks noGrp="1"/>
          </p:cNvSpPr>
          <p:nvPr>
            <p:ph type="sldNum" sz="quarter" idx="12"/>
          </p:nvPr>
        </p:nvSpPr>
        <p:spPr>
          <a:xfrm>
            <a:off x="1216152" y="6355080"/>
            <a:ext cx="1219200" cy="365760"/>
          </a:xfrm>
        </p:spPr>
        <p:txBody>
          <a:bodyPr/>
          <a:lstStyle/>
          <a:p>
            <a:fld id="{EB9FF3A8-384E-41AC-A837-7A5B90090538}" type="slidenum">
              <a:rPr lang="en-IE" smtClean="0"/>
              <a:t>‹#›</a:t>
            </a:fld>
            <a:endParaRPr lang="en-IE"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867D989-59E2-43E1-87A3-3C4C391DADF5}" type="datetimeFigureOut">
              <a:rPr lang="en-IE" smtClean="0"/>
              <a:t>12/10/2020</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9FF3A8-384E-41AC-A837-7A5B90090538}" type="slidenum">
              <a:rPr lang="en-IE" smtClean="0"/>
              <a:t>‹#›</a:t>
            </a:fld>
            <a:endParaRPr lang="en-I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867D989-59E2-43E1-87A3-3C4C391DADF5}" type="datetimeFigureOut">
              <a:rPr lang="en-IE" smtClean="0"/>
              <a:t>12/10/2020</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9FF3A8-384E-41AC-A837-7A5B90090538}" type="slidenum">
              <a:rPr lang="en-IE" smtClean="0"/>
              <a:t>‹#›</a:t>
            </a:fld>
            <a:endParaRPr lang="en-IE"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2867D989-59E2-43E1-87A3-3C4C391DADF5}" type="datetimeFigureOut">
              <a:rPr lang="en-IE" smtClean="0"/>
              <a:t>12/10/2020</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9FF3A8-384E-41AC-A837-7A5B90090538}" type="slidenum">
              <a:rPr lang="en-IE" smtClean="0"/>
              <a:t>‹#›</a:t>
            </a:fld>
            <a:endParaRPr lang="en-IE"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2867D989-59E2-43E1-87A3-3C4C391DADF5}" type="datetimeFigureOut">
              <a:rPr lang="en-IE" smtClean="0"/>
              <a:t>12/10/2020</a:t>
            </a:fld>
            <a:endParaRPr lang="en-IE" dirty="0"/>
          </a:p>
        </p:txBody>
      </p:sp>
      <p:sp>
        <p:nvSpPr>
          <p:cNvPr id="5" name="Footer Placeholder 4"/>
          <p:cNvSpPr>
            <a:spLocks noGrp="1"/>
          </p:cNvSpPr>
          <p:nvPr>
            <p:ph type="ftr" sz="quarter" idx="11"/>
          </p:nvPr>
        </p:nvSpPr>
        <p:spPr>
          <a:xfrm>
            <a:off x="2898648" y="6355080"/>
            <a:ext cx="3474720" cy="365760"/>
          </a:xfrm>
        </p:spPr>
        <p:txBody>
          <a:bodyPr/>
          <a:lstStyle/>
          <a:p>
            <a:endParaRPr lang="en-IE" dirty="0"/>
          </a:p>
        </p:txBody>
      </p:sp>
      <p:sp>
        <p:nvSpPr>
          <p:cNvPr id="6" name="Slide Number Placeholder 5"/>
          <p:cNvSpPr>
            <a:spLocks noGrp="1"/>
          </p:cNvSpPr>
          <p:nvPr>
            <p:ph type="sldNum" sz="quarter" idx="12"/>
          </p:nvPr>
        </p:nvSpPr>
        <p:spPr>
          <a:xfrm>
            <a:off x="1069848" y="6355080"/>
            <a:ext cx="1520952" cy="365760"/>
          </a:xfrm>
        </p:spPr>
        <p:txBody>
          <a:bodyPr/>
          <a:lstStyle/>
          <a:p>
            <a:fld id="{EB9FF3A8-384E-41AC-A837-7A5B90090538}" type="slidenum">
              <a:rPr lang="en-IE" smtClean="0"/>
              <a:t>‹#›</a:t>
            </a:fld>
            <a:endParaRPr lang="en-IE"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867D989-59E2-43E1-87A3-3C4C391DADF5}" type="datetimeFigureOut">
              <a:rPr lang="en-IE" smtClean="0"/>
              <a:t>12/10/2020</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EB9FF3A8-384E-41AC-A837-7A5B90090538}" type="slidenum">
              <a:rPr lang="en-IE" smtClean="0"/>
              <a:t>‹#›</a:t>
            </a:fld>
            <a:endParaRPr lang="en-IE"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2867D989-59E2-43E1-87A3-3C4C391DADF5}" type="datetimeFigureOut">
              <a:rPr lang="en-IE" smtClean="0"/>
              <a:t>12/10/2020</a:t>
            </a:fld>
            <a:endParaRPr lang="en-IE" dirty="0"/>
          </a:p>
        </p:txBody>
      </p:sp>
      <p:sp>
        <p:nvSpPr>
          <p:cNvPr id="8" name="Footer Placeholder 7"/>
          <p:cNvSpPr>
            <a:spLocks noGrp="1"/>
          </p:cNvSpPr>
          <p:nvPr>
            <p:ph type="ftr" sz="quarter" idx="11"/>
          </p:nvPr>
        </p:nvSpPr>
        <p:spPr/>
        <p:txBody>
          <a:bodyPr/>
          <a:lstStyle/>
          <a:p>
            <a:endParaRPr lang="en-IE" dirty="0"/>
          </a:p>
        </p:txBody>
      </p:sp>
      <p:sp>
        <p:nvSpPr>
          <p:cNvPr id="9" name="Slide Number Placeholder 8"/>
          <p:cNvSpPr>
            <a:spLocks noGrp="1"/>
          </p:cNvSpPr>
          <p:nvPr>
            <p:ph type="sldNum" sz="quarter" idx="12"/>
          </p:nvPr>
        </p:nvSpPr>
        <p:spPr/>
        <p:txBody>
          <a:bodyPr/>
          <a:lstStyle/>
          <a:p>
            <a:fld id="{EB9FF3A8-384E-41AC-A837-7A5B90090538}" type="slidenum">
              <a:rPr lang="en-IE" smtClean="0"/>
              <a:t>‹#›</a:t>
            </a:fld>
            <a:endParaRPr lang="en-IE"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867D989-59E2-43E1-87A3-3C4C391DADF5}" type="datetimeFigureOut">
              <a:rPr lang="en-IE" smtClean="0"/>
              <a:t>12/10/2020</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EB9FF3A8-384E-41AC-A837-7A5B90090538}" type="slidenum">
              <a:rPr lang="en-IE" smtClean="0"/>
              <a:t>‹#›</a:t>
            </a:fld>
            <a:endParaRPr lang="en-IE"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7D989-59E2-43E1-87A3-3C4C391DADF5}" type="datetimeFigureOut">
              <a:rPr lang="en-IE" smtClean="0"/>
              <a:t>12/10/2020</a:t>
            </a:fld>
            <a:endParaRPr lang="en-IE" dirty="0"/>
          </a:p>
        </p:txBody>
      </p:sp>
      <p:sp>
        <p:nvSpPr>
          <p:cNvPr id="3" name="Footer Placeholder 2"/>
          <p:cNvSpPr>
            <a:spLocks noGrp="1"/>
          </p:cNvSpPr>
          <p:nvPr>
            <p:ph type="ftr" sz="quarter" idx="11"/>
          </p:nvPr>
        </p:nvSpPr>
        <p:spPr/>
        <p:txBody>
          <a:bodyPr/>
          <a:lstStyle/>
          <a:p>
            <a:endParaRPr lang="en-IE" dirty="0"/>
          </a:p>
        </p:txBody>
      </p:sp>
      <p:sp>
        <p:nvSpPr>
          <p:cNvPr id="4" name="Slide Number Placeholder 3"/>
          <p:cNvSpPr>
            <a:spLocks noGrp="1"/>
          </p:cNvSpPr>
          <p:nvPr>
            <p:ph type="sldNum" sz="quarter" idx="12"/>
          </p:nvPr>
        </p:nvSpPr>
        <p:spPr/>
        <p:txBody>
          <a:bodyPr/>
          <a:lstStyle/>
          <a:p>
            <a:fld id="{EB9FF3A8-384E-41AC-A837-7A5B90090538}" type="slidenum">
              <a:rPr lang="en-IE" smtClean="0"/>
              <a:t>‹#›</a:t>
            </a:fld>
            <a:endParaRPr lang="en-IE"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867D989-59E2-43E1-87A3-3C4C391DADF5}" type="datetimeFigureOut">
              <a:rPr lang="en-IE" smtClean="0"/>
              <a:t>12/10/2020</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EB9FF3A8-384E-41AC-A837-7A5B90090538}" type="slidenum">
              <a:rPr lang="en-IE" smtClean="0"/>
              <a:t>‹#›</a:t>
            </a:fld>
            <a:endParaRPr lang="en-IE"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867D989-59E2-43E1-87A3-3C4C391DADF5}" type="datetimeFigureOut">
              <a:rPr lang="en-IE" smtClean="0"/>
              <a:t>12/10/2020</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EB9FF3A8-384E-41AC-A837-7A5B90090538}" type="slidenum">
              <a:rPr lang="en-IE" smtClean="0"/>
              <a:t>‹#›</a:t>
            </a:fld>
            <a:endParaRPr lang="en-IE"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2867D989-59E2-43E1-87A3-3C4C391DADF5}" type="datetimeFigureOut">
              <a:rPr lang="en-IE" smtClean="0"/>
              <a:t>12/10/2020</a:t>
            </a:fld>
            <a:endParaRPr lang="en-IE"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E"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B9FF3A8-384E-41AC-A837-7A5B90090538}" type="slidenum">
              <a:rPr lang="en-IE" smtClean="0"/>
              <a:t>‹#›</a:t>
            </a:fld>
            <a:endParaRPr lang="en-IE"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s3.amazonaws.com/udacity-hosted-downloads/ZTable.jp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real-statistics.com/statistics-tables/pearsons-correlation-tabl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E" dirty="0"/>
              <a:t>Probability and Statistical Inference</a:t>
            </a:r>
          </a:p>
        </p:txBody>
      </p:sp>
      <p:sp>
        <p:nvSpPr>
          <p:cNvPr id="3" name="Subtitle 2"/>
          <p:cNvSpPr>
            <a:spLocks noGrp="1"/>
          </p:cNvSpPr>
          <p:nvPr>
            <p:ph type="subTitle" idx="1"/>
          </p:nvPr>
        </p:nvSpPr>
        <p:spPr/>
        <p:txBody>
          <a:bodyPr/>
          <a:lstStyle/>
          <a:p>
            <a:r>
              <a:rPr lang="en-IE" dirty="0"/>
              <a:t>Some Key Ideas</a:t>
            </a:r>
          </a:p>
        </p:txBody>
      </p:sp>
      <p:sp>
        <p:nvSpPr>
          <p:cNvPr id="4" name="TextBox 3"/>
          <p:cNvSpPr txBox="1"/>
          <p:nvPr/>
        </p:nvSpPr>
        <p:spPr>
          <a:xfrm>
            <a:off x="35496" y="5733256"/>
            <a:ext cx="8496944" cy="1200329"/>
          </a:xfrm>
          <a:prstGeom prst="rect">
            <a:avLst/>
          </a:prstGeom>
          <a:noFill/>
        </p:spPr>
        <p:txBody>
          <a:bodyPr wrap="square" rtlCol="0">
            <a:spAutoFit/>
          </a:bodyPr>
          <a:lstStyle/>
          <a:p>
            <a:r>
              <a:rPr lang="en-IE" dirty="0"/>
              <a:t>Sources used in creation of  this lecture: </a:t>
            </a:r>
          </a:p>
          <a:p>
            <a:r>
              <a:rPr lang="en-IE" dirty="0"/>
              <a:t>Discovering Statistics Using R, Field, Miles and Field; </a:t>
            </a:r>
          </a:p>
          <a:p>
            <a:r>
              <a:rPr lang="en-IE" dirty="0"/>
              <a:t>Statistics How To, https://statisticshowto.datasciencecentral.com</a:t>
            </a:r>
          </a:p>
          <a:p>
            <a:endParaRPr lang="en-IE" dirty="0"/>
          </a:p>
        </p:txBody>
      </p:sp>
    </p:spTree>
    <p:extLst>
      <p:ext uri="{BB962C8B-B14F-4D97-AF65-F5344CB8AC3E}">
        <p14:creationId xmlns:p14="http://schemas.microsoft.com/office/powerpoint/2010/main" val="3617527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4BE9-8D30-4193-A79C-61E32DF93F53}"/>
              </a:ext>
            </a:extLst>
          </p:cNvPr>
          <p:cNvSpPr>
            <a:spLocks noGrp="1"/>
          </p:cNvSpPr>
          <p:nvPr>
            <p:ph type="title"/>
          </p:nvPr>
        </p:nvSpPr>
        <p:spPr/>
        <p:txBody>
          <a:bodyPr/>
          <a:lstStyle/>
          <a:p>
            <a:r>
              <a:rPr lang="en-IE" dirty="0"/>
              <a:t>Sampling</a:t>
            </a:r>
          </a:p>
        </p:txBody>
      </p:sp>
      <p:sp>
        <p:nvSpPr>
          <p:cNvPr id="3" name="Content Placeholder 2">
            <a:extLst>
              <a:ext uri="{FF2B5EF4-FFF2-40B4-BE49-F238E27FC236}">
                <a16:creationId xmlns:a16="http://schemas.microsoft.com/office/drawing/2014/main" id="{F540D75B-F535-4C88-A597-6448A1B98C0C}"/>
              </a:ext>
            </a:extLst>
          </p:cNvPr>
          <p:cNvSpPr>
            <a:spLocks noGrp="1"/>
          </p:cNvSpPr>
          <p:nvPr>
            <p:ph sz="quarter" idx="1"/>
          </p:nvPr>
        </p:nvSpPr>
        <p:spPr/>
        <p:txBody>
          <a:bodyPr>
            <a:normAutofit fontScale="92500" lnSpcReduction="10000"/>
          </a:bodyPr>
          <a:lstStyle/>
          <a:p>
            <a:r>
              <a:rPr lang="en-US" dirty="0"/>
              <a:t>We can then plot the means of these samples. </a:t>
            </a:r>
          </a:p>
          <a:p>
            <a:r>
              <a:rPr lang="en-US" dirty="0"/>
              <a:t>We get a symmetrical frequency distribution.</a:t>
            </a:r>
          </a:p>
          <a:p>
            <a:endParaRPr lang="en-US" dirty="0"/>
          </a:p>
          <a:p>
            <a:endParaRPr lang="en-US" dirty="0"/>
          </a:p>
          <a:p>
            <a:endParaRPr lang="en-US" dirty="0"/>
          </a:p>
          <a:p>
            <a:endParaRPr lang="en-US" dirty="0"/>
          </a:p>
          <a:p>
            <a:endParaRPr lang="en-US" dirty="0"/>
          </a:p>
          <a:p>
            <a:endParaRPr lang="en-US" dirty="0"/>
          </a:p>
          <a:p>
            <a:r>
              <a:rPr lang="en-US" dirty="0"/>
              <a:t>When we take means of cholesterol levels of 50 people, again and again, we observe the mean values are around 150-160. </a:t>
            </a:r>
          </a:p>
          <a:p>
            <a:r>
              <a:rPr lang="en-US" dirty="0"/>
              <a:t>Only a few mean values are more than 170 and less than 140. </a:t>
            </a:r>
          </a:p>
          <a:p>
            <a:r>
              <a:rPr lang="en-US" dirty="0"/>
              <a:t>There are very, very few over 190 or less than 110.</a:t>
            </a:r>
          </a:p>
          <a:p>
            <a:pPr marL="0" indent="0">
              <a:buNone/>
            </a:pPr>
            <a:endParaRPr lang="en-IE" dirty="0"/>
          </a:p>
        </p:txBody>
      </p:sp>
      <p:pic>
        <p:nvPicPr>
          <p:cNvPr id="4" name="Picture 3">
            <a:extLst>
              <a:ext uri="{FF2B5EF4-FFF2-40B4-BE49-F238E27FC236}">
                <a16:creationId xmlns:a16="http://schemas.microsoft.com/office/drawing/2014/main" id="{4CB79196-2881-4CD9-91B1-7D1D724CEE13}"/>
              </a:ext>
            </a:extLst>
          </p:cNvPr>
          <p:cNvPicPr>
            <a:picLocks noChangeAspect="1"/>
          </p:cNvPicPr>
          <p:nvPr/>
        </p:nvPicPr>
        <p:blipFill>
          <a:blip r:embed="rId2"/>
          <a:stretch>
            <a:fillRect/>
          </a:stretch>
        </p:blipFill>
        <p:spPr>
          <a:xfrm>
            <a:off x="2699792" y="2060848"/>
            <a:ext cx="3497585" cy="2392175"/>
          </a:xfrm>
          <a:prstGeom prst="rect">
            <a:avLst/>
          </a:prstGeom>
        </p:spPr>
      </p:pic>
    </p:spTree>
    <p:extLst>
      <p:ext uri="{BB962C8B-B14F-4D97-AF65-F5344CB8AC3E}">
        <p14:creationId xmlns:p14="http://schemas.microsoft.com/office/powerpoint/2010/main" val="2183214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A8766-EDCC-47CF-A632-85B51B657097}"/>
              </a:ext>
            </a:extLst>
          </p:cNvPr>
          <p:cNvSpPr>
            <a:spLocks noGrp="1"/>
          </p:cNvSpPr>
          <p:nvPr>
            <p:ph type="title"/>
          </p:nvPr>
        </p:nvSpPr>
        <p:spPr/>
        <p:txBody>
          <a:bodyPr/>
          <a:lstStyle/>
          <a:p>
            <a:r>
              <a:rPr lang="en-IE" dirty="0"/>
              <a:t>Sampling – Frequency to probability</a:t>
            </a:r>
          </a:p>
        </p:txBody>
      </p:sp>
      <p:sp>
        <p:nvSpPr>
          <p:cNvPr id="3" name="Content Placeholder 2">
            <a:extLst>
              <a:ext uri="{FF2B5EF4-FFF2-40B4-BE49-F238E27FC236}">
                <a16:creationId xmlns:a16="http://schemas.microsoft.com/office/drawing/2014/main" id="{F2105273-B9F3-4B1C-B742-9428A3006861}"/>
              </a:ext>
            </a:extLst>
          </p:cNvPr>
          <p:cNvSpPr>
            <a:spLocks noGrp="1"/>
          </p:cNvSpPr>
          <p:nvPr>
            <p:ph sz="quarter" idx="1"/>
          </p:nvPr>
        </p:nvSpPr>
        <p:spPr/>
        <p:txBody>
          <a:bodyPr>
            <a:normAutofit/>
          </a:bodyPr>
          <a:lstStyle/>
          <a:p>
            <a:r>
              <a:rPr lang="en-US" dirty="0"/>
              <a:t>We can easily convert these frequencies to see probabilities. </a:t>
            </a:r>
          </a:p>
          <a:p>
            <a:pPr lvl="1"/>
            <a:r>
              <a:rPr lang="en-US" dirty="0"/>
              <a:t>If we divide the frequency of a bin (range like 110 to 120) by the total number of data points, we get the probabilities of each bin. </a:t>
            </a:r>
          </a:p>
          <a:p>
            <a:pPr lvl="1"/>
            <a:r>
              <a:rPr lang="en-US" dirty="0"/>
              <a:t>This converts the frequency distribution to a probability distribution of the same shape. </a:t>
            </a:r>
          </a:p>
          <a:p>
            <a:endParaRPr lang="en-IE" b="1" dirty="0"/>
          </a:p>
        </p:txBody>
      </p:sp>
    </p:spTree>
    <p:extLst>
      <p:ext uri="{BB962C8B-B14F-4D97-AF65-F5344CB8AC3E}">
        <p14:creationId xmlns:p14="http://schemas.microsoft.com/office/powerpoint/2010/main" val="3694928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A8766-EDCC-47CF-A632-85B51B657097}"/>
              </a:ext>
            </a:extLst>
          </p:cNvPr>
          <p:cNvSpPr>
            <a:spLocks noGrp="1"/>
          </p:cNvSpPr>
          <p:nvPr>
            <p:ph type="title"/>
          </p:nvPr>
        </p:nvSpPr>
        <p:spPr/>
        <p:txBody>
          <a:bodyPr/>
          <a:lstStyle/>
          <a:p>
            <a:r>
              <a:rPr lang="en-IE" dirty="0"/>
              <a:t>Sampling – Frequency to probability</a:t>
            </a:r>
          </a:p>
        </p:txBody>
      </p:sp>
      <p:sp>
        <p:nvSpPr>
          <p:cNvPr id="3" name="Content Placeholder 2">
            <a:extLst>
              <a:ext uri="{FF2B5EF4-FFF2-40B4-BE49-F238E27FC236}">
                <a16:creationId xmlns:a16="http://schemas.microsoft.com/office/drawing/2014/main" id="{F2105273-B9F3-4B1C-B742-9428A3006861}"/>
              </a:ext>
            </a:extLst>
          </p:cNvPr>
          <p:cNvSpPr>
            <a:spLocks noGrp="1"/>
          </p:cNvSpPr>
          <p:nvPr>
            <p:ph sz="quarter" idx="1"/>
          </p:nvPr>
        </p:nvSpPr>
        <p:spPr/>
        <p:txBody>
          <a:bodyPr>
            <a:normAutofit/>
          </a:bodyPr>
          <a:lstStyle/>
          <a:p>
            <a:r>
              <a:rPr lang="en-US" dirty="0"/>
              <a:t>The probability distribution becomes more and more symmetrical when the sample size that we use to create those means is very large. </a:t>
            </a:r>
          </a:p>
          <a:p>
            <a:r>
              <a:rPr lang="en-US" dirty="0"/>
              <a:t>As the sample size approaches infinity, the probability distribution becomes a perfectly symmetrical where the center of the curve is the mean of the population </a:t>
            </a:r>
            <a:r>
              <a:rPr lang="en-US" b="1" dirty="0"/>
              <a:t>– the central limit theorem.</a:t>
            </a:r>
          </a:p>
          <a:p>
            <a:r>
              <a:rPr lang="en-US" dirty="0"/>
              <a:t>The curve is known as </a:t>
            </a:r>
            <a:r>
              <a:rPr lang="en-US" b="1" dirty="0"/>
              <a:t>normal distribution.</a:t>
            </a:r>
            <a:endParaRPr lang="en-IE" b="1" dirty="0"/>
          </a:p>
        </p:txBody>
      </p:sp>
    </p:spTree>
    <p:extLst>
      <p:ext uri="{BB962C8B-B14F-4D97-AF65-F5344CB8AC3E}">
        <p14:creationId xmlns:p14="http://schemas.microsoft.com/office/powerpoint/2010/main" val="3278636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A2EF5-0D9D-43A3-8528-813BE8A11DB0}"/>
              </a:ext>
            </a:extLst>
          </p:cNvPr>
          <p:cNvSpPr>
            <a:spLocks noGrp="1"/>
          </p:cNvSpPr>
          <p:nvPr>
            <p:ph type="title"/>
          </p:nvPr>
        </p:nvSpPr>
        <p:spPr/>
        <p:txBody>
          <a:bodyPr/>
          <a:lstStyle/>
          <a:p>
            <a:r>
              <a:rPr lang="en-IE" dirty="0"/>
              <a:t>Normal Distribution</a:t>
            </a:r>
          </a:p>
        </p:txBody>
      </p:sp>
      <p:pic>
        <p:nvPicPr>
          <p:cNvPr id="4" name="Content Placeholder 3">
            <a:extLst>
              <a:ext uri="{FF2B5EF4-FFF2-40B4-BE49-F238E27FC236}">
                <a16:creationId xmlns:a16="http://schemas.microsoft.com/office/drawing/2014/main" id="{D7D0B33A-E1F2-4A4F-ACEC-7BCA7B3A3CFB}"/>
              </a:ext>
            </a:extLst>
          </p:cNvPr>
          <p:cNvPicPr>
            <a:picLocks noGrp="1" noChangeAspect="1"/>
          </p:cNvPicPr>
          <p:nvPr>
            <p:ph sz="quarter" idx="1"/>
          </p:nvPr>
        </p:nvPicPr>
        <p:blipFill>
          <a:blip r:embed="rId2"/>
          <a:stretch>
            <a:fillRect/>
          </a:stretch>
        </p:blipFill>
        <p:spPr>
          <a:xfrm>
            <a:off x="198562" y="1492880"/>
            <a:ext cx="4584154" cy="2788300"/>
          </a:xfrm>
          <a:prstGeom prst="rect">
            <a:avLst/>
          </a:prstGeom>
        </p:spPr>
      </p:pic>
      <p:sp>
        <p:nvSpPr>
          <p:cNvPr id="5" name="TextBox 4">
            <a:extLst>
              <a:ext uri="{FF2B5EF4-FFF2-40B4-BE49-F238E27FC236}">
                <a16:creationId xmlns:a16="http://schemas.microsoft.com/office/drawing/2014/main" id="{87301FC7-E1E1-4440-B846-F431827342E3}"/>
              </a:ext>
            </a:extLst>
          </p:cNvPr>
          <p:cNvSpPr txBox="1"/>
          <p:nvPr/>
        </p:nvSpPr>
        <p:spPr>
          <a:xfrm>
            <a:off x="329605" y="4653136"/>
            <a:ext cx="8892480" cy="1323439"/>
          </a:xfrm>
          <a:prstGeom prst="rect">
            <a:avLst/>
          </a:prstGeom>
          <a:noFill/>
        </p:spPr>
        <p:txBody>
          <a:bodyPr wrap="square" rtlCol="0">
            <a:spAutoFit/>
          </a:bodyPr>
          <a:lstStyle/>
          <a:p>
            <a:r>
              <a:rPr lang="en-US" sz="2000" dirty="0"/>
              <a:t>The normal distribution is perfectly symmetrical about the mean. </a:t>
            </a:r>
          </a:p>
          <a:p>
            <a:r>
              <a:rPr lang="en-US" sz="2000" dirty="0"/>
              <a:t>The probabilities move similarly in both directions around the mean. </a:t>
            </a:r>
          </a:p>
          <a:p>
            <a:r>
              <a:rPr lang="en-US" sz="2000" dirty="0"/>
              <a:t>The total area under the curve is 1, since summing up all the possible probabilities would give 1.</a:t>
            </a:r>
          </a:p>
        </p:txBody>
      </p:sp>
    </p:spTree>
    <p:extLst>
      <p:ext uri="{BB962C8B-B14F-4D97-AF65-F5344CB8AC3E}">
        <p14:creationId xmlns:p14="http://schemas.microsoft.com/office/powerpoint/2010/main" val="1610574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75986-B6B9-4F0D-96EE-C6E6637679DE}"/>
              </a:ext>
            </a:extLst>
          </p:cNvPr>
          <p:cNvSpPr>
            <a:spLocks noGrp="1"/>
          </p:cNvSpPr>
          <p:nvPr>
            <p:ph type="title"/>
          </p:nvPr>
        </p:nvSpPr>
        <p:spPr>
          <a:xfrm>
            <a:off x="486941" y="152399"/>
            <a:ext cx="8229600" cy="990600"/>
          </a:xfrm>
        </p:spPr>
        <p:txBody>
          <a:bodyPr/>
          <a:lstStyle/>
          <a:p>
            <a:r>
              <a:rPr lang="en-IE" dirty="0"/>
              <a:t>Normal distribution</a:t>
            </a:r>
          </a:p>
        </p:txBody>
      </p:sp>
      <p:sp>
        <p:nvSpPr>
          <p:cNvPr id="3" name="Content Placeholder 2">
            <a:extLst>
              <a:ext uri="{FF2B5EF4-FFF2-40B4-BE49-F238E27FC236}">
                <a16:creationId xmlns:a16="http://schemas.microsoft.com/office/drawing/2014/main" id="{ADBDBFC0-BFAD-43BD-B916-D5C75A344EFF}"/>
              </a:ext>
            </a:extLst>
          </p:cNvPr>
          <p:cNvSpPr>
            <a:spLocks noGrp="1"/>
          </p:cNvSpPr>
          <p:nvPr>
            <p:ph sz="quarter" idx="1"/>
          </p:nvPr>
        </p:nvSpPr>
        <p:spPr>
          <a:xfrm>
            <a:off x="457200" y="1219200"/>
            <a:ext cx="7715200" cy="4937760"/>
          </a:xfrm>
        </p:spPr>
        <p:txBody>
          <a:bodyPr>
            <a:normAutofit/>
          </a:bodyPr>
          <a:lstStyle/>
          <a:p>
            <a:r>
              <a:rPr lang="en-US" sz="2000" dirty="0"/>
              <a:t>The distribution might vary a bit depending upon how spread the data is.</a:t>
            </a:r>
          </a:p>
          <a:p>
            <a:r>
              <a:rPr lang="en-US" sz="2000" dirty="0"/>
              <a:t>If the data has a very large standard deviation, the curve would be spread out and flatter since more of the values would be away from the mean.</a:t>
            </a:r>
          </a:p>
          <a:p>
            <a:endParaRPr lang="en-IE" sz="2000" dirty="0"/>
          </a:p>
        </p:txBody>
      </p:sp>
      <p:pic>
        <p:nvPicPr>
          <p:cNvPr id="41986" name="Picture 2" descr="https://i1.wp.com/s3-ap-south-1.amazonaws.com/av-blog-media/wp-content/uploads/2017/02/01115331/Prob12.png?resize=540%2C245&amp;ssl=1">
            <a:extLst>
              <a:ext uri="{FF2B5EF4-FFF2-40B4-BE49-F238E27FC236}">
                <a16:creationId xmlns:a16="http://schemas.microsoft.com/office/drawing/2014/main" id="{904E2985-CAB4-4B68-8E8B-EE3C79297C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23" y="4005064"/>
            <a:ext cx="5143500" cy="233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868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75986-B6B9-4F0D-96EE-C6E6637679DE}"/>
              </a:ext>
            </a:extLst>
          </p:cNvPr>
          <p:cNvSpPr>
            <a:spLocks noGrp="1"/>
          </p:cNvSpPr>
          <p:nvPr>
            <p:ph type="title"/>
          </p:nvPr>
        </p:nvSpPr>
        <p:spPr>
          <a:xfrm>
            <a:off x="486941" y="152399"/>
            <a:ext cx="8229600" cy="990600"/>
          </a:xfrm>
        </p:spPr>
        <p:txBody>
          <a:bodyPr/>
          <a:lstStyle/>
          <a:p>
            <a:r>
              <a:rPr lang="en-IE" dirty="0"/>
              <a:t>Normal distribution</a:t>
            </a:r>
          </a:p>
        </p:txBody>
      </p:sp>
      <p:sp>
        <p:nvSpPr>
          <p:cNvPr id="3" name="Content Placeholder 2">
            <a:extLst>
              <a:ext uri="{FF2B5EF4-FFF2-40B4-BE49-F238E27FC236}">
                <a16:creationId xmlns:a16="http://schemas.microsoft.com/office/drawing/2014/main" id="{ADBDBFC0-BFAD-43BD-B916-D5C75A344EFF}"/>
              </a:ext>
            </a:extLst>
          </p:cNvPr>
          <p:cNvSpPr>
            <a:spLocks noGrp="1"/>
          </p:cNvSpPr>
          <p:nvPr>
            <p:ph sz="quarter" idx="1"/>
          </p:nvPr>
        </p:nvSpPr>
        <p:spPr>
          <a:xfrm>
            <a:off x="457200" y="1219200"/>
            <a:ext cx="8435280" cy="4937760"/>
          </a:xfrm>
        </p:spPr>
        <p:txBody>
          <a:bodyPr>
            <a:normAutofit/>
          </a:bodyPr>
          <a:lstStyle/>
          <a:p>
            <a:r>
              <a:rPr lang="en-US" sz="2000" dirty="0"/>
              <a:t>If our population distribution is expected to follow the normal distribution,</a:t>
            </a:r>
          </a:p>
          <a:p>
            <a:r>
              <a:rPr lang="en-US" sz="2000" dirty="0"/>
              <a:t>Then we can consider the sample distribution (of our sample means) and its shape and make some comments about how good an estimate it is of our population.</a:t>
            </a:r>
          </a:p>
        </p:txBody>
      </p:sp>
      <p:pic>
        <p:nvPicPr>
          <p:cNvPr id="41986" name="Picture 2" descr="https://i1.wp.com/s3-ap-south-1.amazonaws.com/av-blog-media/wp-content/uploads/2017/02/01115331/Prob12.png?resize=540%2C245&amp;ssl=1">
            <a:extLst>
              <a:ext uri="{FF2B5EF4-FFF2-40B4-BE49-F238E27FC236}">
                <a16:creationId xmlns:a16="http://schemas.microsoft.com/office/drawing/2014/main" id="{904E2985-CAB4-4B68-8E8B-EE3C79297C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941" y="4149080"/>
            <a:ext cx="5143500" cy="233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672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75986-B6B9-4F0D-96EE-C6E6637679DE}"/>
              </a:ext>
            </a:extLst>
          </p:cNvPr>
          <p:cNvSpPr>
            <a:spLocks noGrp="1"/>
          </p:cNvSpPr>
          <p:nvPr>
            <p:ph type="title"/>
          </p:nvPr>
        </p:nvSpPr>
        <p:spPr>
          <a:xfrm>
            <a:off x="486941" y="152399"/>
            <a:ext cx="8229600" cy="990600"/>
          </a:xfrm>
        </p:spPr>
        <p:txBody>
          <a:bodyPr/>
          <a:lstStyle/>
          <a:p>
            <a:r>
              <a:rPr lang="en-IE" dirty="0"/>
              <a:t>Normal distribution</a:t>
            </a:r>
          </a:p>
        </p:txBody>
      </p:sp>
      <p:sp>
        <p:nvSpPr>
          <p:cNvPr id="3" name="Content Placeholder 2">
            <a:extLst>
              <a:ext uri="{FF2B5EF4-FFF2-40B4-BE49-F238E27FC236}">
                <a16:creationId xmlns:a16="http://schemas.microsoft.com/office/drawing/2014/main" id="{ADBDBFC0-BFAD-43BD-B916-D5C75A344EFF}"/>
              </a:ext>
            </a:extLst>
          </p:cNvPr>
          <p:cNvSpPr>
            <a:spLocks noGrp="1"/>
          </p:cNvSpPr>
          <p:nvPr>
            <p:ph sz="quarter" idx="1"/>
          </p:nvPr>
        </p:nvSpPr>
        <p:spPr>
          <a:xfrm>
            <a:off x="457200" y="1219200"/>
            <a:ext cx="8435280" cy="4937760"/>
          </a:xfrm>
        </p:spPr>
        <p:txBody>
          <a:bodyPr>
            <a:normAutofit/>
          </a:bodyPr>
          <a:lstStyle/>
          <a:p>
            <a:r>
              <a:rPr lang="en-US" sz="2000" dirty="0"/>
              <a:t>If a lot of values are away from the mean, the probability for data being around the population mean also drops. </a:t>
            </a:r>
          </a:p>
        </p:txBody>
      </p:sp>
      <p:pic>
        <p:nvPicPr>
          <p:cNvPr id="41986" name="Picture 2" descr="https://i1.wp.com/s3-ap-south-1.amazonaws.com/av-blog-media/wp-content/uploads/2017/02/01115331/Prob12.png?resize=540%2C245&amp;ssl=1">
            <a:extLst>
              <a:ext uri="{FF2B5EF4-FFF2-40B4-BE49-F238E27FC236}">
                <a16:creationId xmlns:a16="http://schemas.microsoft.com/office/drawing/2014/main" id="{904E2985-CAB4-4B68-8E8B-EE3C79297C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941" y="4149080"/>
            <a:ext cx="5143500" cy="233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161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75986-B6B9-4F0D-96EE-C6E6637679DE}"/>
              </a:ext>
            </a:extLst>
          </p:cNvPr>
          <p:cNvSpPr>
            <a:spLocks noGrp="1"/>
          </p:cNvSpPr>
          <p:nvPr>
            <p:ph type="title"/>
          </p:nvPr>
        </p:nvSpPr>
        <p:spPr>
          <a:xfrm>
            <a:off x="486941" y="152399"/>
            <a:ext cx="8229600" cy="990600"/>
          </a:xfrm>
        </p:spPr>
        <p:txBody>
          <a:bodyPr/>
          <a:lstStyle/>
          <a:p>
            <a:r>
              <a:rPr lang="en-IE" dirty="0"/>
              <a:t>Normal distribution</a:t>
            </a:r>
          </a:p>
        </p:txBody>
      </p:sp>
      <p:sp>
        <p:nvSpPr>
          <p:cNvPr id="3" name="Content Placeholder 2">
            <a:extLst>
              <a:ext uri="{FF2B5EF4-FFF2-40B4-BE49-F238E27FC236}">
                <a16:creationId xmlns:a16="http://schemas.microsoft.com/office/drawing/2014/main" id="{ADBDBFC0-BFAD-43BD-B916-D5C75A344EFF}"/>
              </a:ext>
            </a:extLst>
          </p:cNvPr>
          <p:cNvSpPr>
            <a:spLocks noGrp="1"/>
          </p:cNvSpPr>
          <p:nvPr>
            <p:ph sz="quarter" idx="1"/>
          </p:nvPr>
        </p:nvSpPr>
        <p:spPr>
          <a:xfrm>
            <a:off x="457200" y="1219200"/>
            <a:ext cx="8435280" cy="4937760"/>
          </a:xfrm>
        </p:spPr>
        <p:txBody>
          <a:bodyPr>
            <a:normAutofit/>
          </a:bodyPr>
          <a:lstStyle/>
          <a:p>
            <a:r>
              <a:rPr lang="en-US" sz="2400" dirty="0"/>
              <a:t>Similarly, if the standard deviation is low, which means most of the values are near around the mean, there is high probability of the sample mean being around the population mean and the distribution is a lot thinner.</a:t>
            </a:r>
            <a:endParaRPr lang="en-IE" sz="2400" dirty="0"/>
          </a:p>
        </p:txBody>
      </p:sp>
      <p:pic>
        <p:nvPicPr>
          <p:cNvPr id="41986" name="Picture 2" descr="https://i1.wp.com/s3-ap-south-1.amazonaws.com/av-blog-media/wp-content/uploads/2017/02/01115331/Prob12.png?resize=540%2C245&amp;ssl=1">
            <a:extLst>
              <a:ext uri="{FF2B5EF4-FFF2-40B4-BE49-F238E27FC236}">
                <a16:creationId xmlns:a16="http://schemas.microsoft.com/office/drawing/2014/main" id="{904E2985-CAB4-4B68-8E8B-EE3C79297C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941" y="4149080"/>
            <a:ext cx="5143500" cy="233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308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F663-B1E1-49D0-B629-44FD6C2BB1BF}"/>
              </a:ext>
            </a:extLst>
          </p:cNvPr>
          <p:cNvSpPr>
            <a:spLocks noGrp="1"/>
          </p:cNvSpPr>
          <p:nvPr>
            <p:ph type="title"/>
          </p:nvPr>
        </p:nvSpPr>
        <p:spPr/>
        <p:txBody>
          <a:bodyPr/>
          <a:lstStyle/>
          <a:p>
            <a:r>
              <a:rPr lang="en-IE" dirty="0"/>
              <a:t>The Standard Normal</a:t>
            </a:r>
          </a:p>
        </p:txBody>
      </p:sp>
      <p:sp>
        <p:nvSpPr>
          <p:cNvPr id="3" name="Content Placeholder 2">
            <a:extLst>
              <a:ext uri="{FF2B5EF4-FFF2-40B4-BE49-F238E27FC236}">
                <a16:creationId xmlns:a16="http://schemas.microsoft.com/office/drawing/2014/main" id="{9CD36403-2A72-4312-B8E6-60047769A646}"/>
              </a:ext>
            </a:extLst>
          </p:cNvPr>
          <p:cNvSpPr>
            <a:spLocks noGrp="1"/>
          </p:cNvSpPr>
          <p:nvPr>
            <p:ph sz="quarter" idx="1"/>
          </p:nvPr>
        </p:nvSpPr>
        <p:spPr/>
        <p:txBody>
          <a:bodyPr/>
          <a:lstStyle/>
          <a:p>
            <a:r>
              <a:rPr lang="en-US" dirty="0"/>
              <a:t> A normal distribution with a mean of 0 and a standard deviation of 1 is called a standard normal distribution.</a:t>
            </a:r>
          </a:p>
          <a:p>
            <a:r>
              <a:rPr lang="en-US" dirty="0"/>
              <a:t>Any normal distribution in any scale can be converted to the standard normal by transforming the scale to be in units of standard deviation.</a:t>
            </a:r>
            <a:endParaRPr lang="en-IE" dirty="0"/>
          </a:p>
        </p:txBody>
      </p:sp>
    </p:spTree>
    <p:extLst>
      <p:ext uri="{BB962C8B-B14F-4D97-AF65-F5344CB8AC3E}">
        <p14:creationId xmlns:p14="http://schemas.microsoft.com/office/powerpoint/2010/main" val="905901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0213-9DEE-45AE-9538-7873996E7084}"/>
              </a:ext>
            </a:extLst>
          </p:cNvPr>
          <p:cNvSpPr>
            <a:spLocks noGrp="1"/>
          </p:cNvSpPr>
          <p:nvPr>
            <p:ph type="title"/>
          </p:nvPr>
        </p:nvSpPr>
        <p:spPr/>
        <p:txBody>
          <a:bodyPr/>
          <a:lstStyle/>
          <a:p>
            <a:r>
              <a:rPr lang="en-IE" dirty="0"/>
              <a:t>Z Scores</a:t>
            </a:r>
          </a:p>
        </p:txBody>
      </p:sp>
      <p:sp>
        <p:nvSpPr>
          <p:cNvPr id="3" name="Content Placeholder 2">
            <a:extLst>
              <a:ext uri="{FF2B5EF4-FFF2-40B4-BE49-F238E27FC236}">
                <a16:creationId xmlns:a16="http://schemas.microsoft.com/office/drawing/2014/main" id="{19298E85-640F-4F01-B831-52C177D33E75}"/>
              </a:ext>
            </a:extLst>
          </p:cNvPr>
          <p:cNvSpPr>
            <a:spLocks noGrp="1"/>
          </p:cNvSpPr>
          <p:nvPr>
            <p:ph sz="quarter" idx="1"/>
          </p:nvPr>
        </p:nvSpPr>
        <p:spPr/>
        <p:txBody>
          <a:bodyPr/>
          <a:lstStyle/>
          <a:p>
            <a:r>
              <a:rPr lang="en-US" dirty="0"/>
              <a:t>We encounter a lot of situations where we would need to know the probability for the data to be less than or more than a particular value. </a:t>
            </a:r>
          </a:p>
          <a:p>
            <a:r>
              <a:rPr lang="en-US" dirty="0"/>
              <a:t>This value will not always be equal to 1σ or 2σ away from the mean.</a:t>
            </a:r>
          </a:p>
          <a:p>
            <a:r>
              <a:rPr lang="en-US" dirty="0"/>
              <a:t>The distance in terms of number of standard deviations, the observed value is away from the mean, is the </a:t>
            </a:r>
            <a:r>
              <a:rPr lang="en-US" b="1" dirty="0"/>
              <a:t>standard</a:t>
            </a:r>
            <a:r>
              <a:rPr lang="en-US" dirty="0"/>
              <a:t> score or the </a:t>
            </a:r>
            <a:r>
              <a:rPr lang="en-US" b="1" dirty="0"/>
              <a:t>Z</a:t>
            </a:r>
            <a:r>
              <a:rPr lang="en-US" dirty="0"/>
              <a:t> score.</a:t>
            </a:r>
          </a:p>
          <a:p>
            <a:endParaRPr lang="en-IE" dirty="0"/>
          </a:p>
        </p:txBody>
      </p:sp>
    </p:spTree>
    <p:extLst>
      <p:ext uri="{BB962C8B-B14F-4D97-AF65-F5344CB8AC3E}">
        <p14:creationId xmlns:p14="http://schemas.microsoft.com/office/powerpoint/2010/main" val="1233762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56C07-4D8B-43E2-941D-D8A8A5678CA3}"/>
              </a:ext>
            </a:extLst>
          </p:cNvPr>
          <p:cNvSpPr>
            <a:spLocks noGrp="1"/>
          </p:cNvSpPr>
          <p:nvPr>
            <p:ph type="title"/>
          </p:nvPr>
        </p:nvSpPr>
        <p:spPr/>
        <p:txBody>
          <a:bodyPr/>
          <a:lstStyle/>
          <a:p>
            <a:r>
              <a:rPr lang="en-IE" dirty="0"/>
              <a:t>Probability Frequency Distribution</a:t>
            </a:r>
          </a:p>
        </p:txBody>
      </p:sp>
      <p:sp>
        <p:nvSpPr>
          <p:cNvPr id="3" name="Content Placeholder 2">
            <a:extLst>
              <a:ext uri="{FF2B5EF4-FFF2-40B4-BE49-F238E27FC236}">
                <a16:creationId xmlns:a16="http://schemas.microsoft.com/office/drawing/2014/main" id="{2777754B-9D83-402E-A9D9-41D7ED5F0162}"/>
              </a:ext>
            </a:extLst>
          </p:cNvPr>
          <p:cNvSpPr>
            <a:spLocks noGrp="1"/>
          </p:cNvSpPr>
          <p:nvPr>
            <p:ph sz="quarter" idx="1"/>
          </p:nvPr>
        </p:nvSpPr>
        <p:spPr/>
        <p:txBody>
          <a:bodyPr/>
          <a:lstStyle/>
          <a:p>
            <a:r>
              <a:rPr lang="en-IE" dirty="0"/>
              <a:t>Shows how often an event will happen</a:t>
            </a:r>
          </a:p>
          <a:p>
            <a:pPr fontAlgn="base"/>
            <a:r>
              <a:rPr lang="en-US" b="1" dirty="0"/>
              <a:t>Sample question</a:t>
            </a:r>
            <a:r>
              <a:rPr lang="en-US" dirty="0"/>
              <a:t>: </a:t>
            </a:r>
          </a:p>
          <a:p>
            <a:pPr fontAlgn="base"/>
            <a:r>
              <a:rPr lang="en-US" dirty="0"/>
              <a:t>In a sample of 43 students:</a:t>
            </a:r>
          </a:p>
          <a:p>
            <a:pPr lvl="1" fontAlgn="base"/>
            <a:r>
              <a:rPr lang="en-US" dirty="0"/>
              <a:t>15 had brown hair.</a:t>
            </a:r>
          </a:p>
          <a:p>
            <a:pPr lvl="1" fontAlgn="base"/>
            <a:r>
              <a:rPr lang="en-US" dirty="0"/>
              <a:t>10 had black hair.</a:t>
            </a:r>
          </a:p>
          <a:p>
            <a:pPr lvl="1" fontAlgn="base"/>
            <a:r>
              <a:rPr lang="en-US" dirty="0"/>
              <a:t>16 had blond hair.</a:t>
            </a:r>
          </a:p>
          <a:p>
            <a:pPr lvl="1" fontAlgn="base"/>
            <a:r>
              <a:rPr lang="en-US" dirty="0"/>
              <a:t>2 had red hair.</a:t>
            </a:r>
          </a:p>
          <a:p>
            <a:pPr lvl="1" fontAlgn="base"/>
            <a:r>
              <a:rPr lang="en-US" dirty="0"/>
              <a:t> find the </a:t>
            </a:r>
            <a:r>
              <a:rPr lang="en-US" b="1" dirty="0"/>
              <a:t>probability</a:t>
            </a:r>
            <a:r>
              <a:rPr lang="en-US" dirty="0"/>
              <a:t> a person has neither red nor blond hair.</a:t>
            </a:r>
          </a:p>
          <a:p>
            <a:endParaRPr lang="en-IE" dirty="0"/>
          </a:p>
        </p:txBody>
      </p:sp>
    </p:spTree>
    <p:extLst>
      <p:ext uri="{BB962C8B-B14F-4D97-AF65-F5344CB8AC3E}">
        <p14:creationId xmlns:p14="http://schemas.microsoft.com/office/powerpoint/2010/main" val="2921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0213-9DEE-45AE-9538-7873996E7084}"/>
              </a:ext>
            </a:extLst>
          </p:cNvPr>
          <p:cNvSpPr>
            <a:spLocks noGrp="1"/>
          </p:cNvSpPr>
          <p:nvPr>
            <p:ph type="title"/>
          </p:nvPr>
        </p:nvSpPr>
        <p:spPr/>
        <p:txBody>
          <a:bodyPr/>
          <a:lstStyle/>
          <a:p>
            <a:r>
              <a:rPr lang="en-IE" dirty="0"/>
              <a:t>Z Scores</a:t>
            </a:r>
          </a:p>
        </p:txBody>
      </p:sp>
      <p:sp>
        <p:nvSpPr>
          <p:cNvPr id="3" name="Content Placeholder 2">
            <a:extLst>
              <a:ext uri="{FF2B5EF4-FFF2-40B4-BE49-F238E27FC236}">
                <a16:creationId xmlns:a16="http://schemas.microsoft.com/office/drawing/2014/main" id="{19298E85-640F-4F01-B831-52C177D33E75}"/>
              </a:ext>
            </a:extLst>
          </p:cNvPr>
          <p:cNvSpPr>
            <a:spLocks noGrp="1"/>
          </p:cNvSpPr>
          <p:nvPr>
            <p:ph sz="quarter" idx="1"/>
          </p:nvPr>
        </p:nvSpPr>
        <p:spPr/>
        <p:txBody>
          <a:bodyPr>
            <a:normAutofit lnSpcReduction="10000"/>
          </a:bodyPr>
          <a:lstStyle/>
          <a:p>
            <a:r>
              <a:rPr lang="en-US" dirty="0"/>
              <a:t>Observed value = µ+</a:t>
            </a:r>
            <a:r>
              <a:rPr lang="en-US" b="1" dirty="0" err="1"/>
              <a:t>z</a:t>
            </a:r>
            <a:r>
              <a:rPr lang="en-US" dirty="0" err="1"/>
              <a:t>σ</a:t>
            </a:r>
            <a:endParaRPr lang="en-US" dirty="0"/>
          </a:p>
          <a:p>
            <a:pPr lvl="1"/>
            <a:r>
              <a:rPr lang="en-US" dirty="0"/>
              <a:t>µ is the mean and σ is the standard deviation</a:t>
            </a:r>
          </a:p>
          <a:p>
            <a:pPr lvl="1"/>
            <a:r>
              <a:rPr lang="en-US" dirty="0"/>
              <a:t>Or z=X- µ/σ where X is our observed value</a:t>
            </a:r>
          </a:p>
          <a:p>
            <a:r>
              <a:rPr lang="en-US" dirty="0"/>
              <a:t>In our cholesterol example, if our observed value is172 – where does this fall in our distribution?</a:t>
            </a:r>
          </a:p>
          <a:p>
            <a:r>
              <a:rPr lang="en-US" dirty="0"/>
              <a:t>If our mean is 150 and standard deviation is 15.</a:t>
            </a:r>
          </a:p>
          <a:p>
            <a:r>
              <a:rPr lang="en-US" dirty="0"/>
              <a:t>To find the percentage of people that have cholesterol less than 172 first calculate the Z score </a:t>
            </a:r>
          </a:p>
          <a:p>
            <a:pPr lvl="1"/>
            <a:r>
              <a:rPr lang="en-US" dirty="0"/>
              <a:t>This is 1.47 {(172-150)/15} or 1.47 standard deviations more than the mean. This 1.47 is known as the z value.</a:t>
            </a:r>
          </a:p>
          <a:p>
            <a:r>
              <a:rPr lang="en-US" dirty="0"/>
              <a:t>Then use these to calculate the area under the curve.</a:t>
            </a:r>
          </a:p>
          <a:p>
            <a:pPr lvl="1"/>
            <a:r>
              <a:rPr lang="en-US" dirty="0"/>
              <a:t>Remember that the area under the curve is 1. </a:t>
            </a:r>
          </a:p>
          <a:p>
            <a:endParaRPr lang="en-IE" dirty="0"/>
          </a:p>
        </p:txBody>
      </p:sp>
    </p:spTree>
    <p:extLst>
      <p:ext uri="{BB962C8B-B14F-4D97-AF65-F5344CB8AC3E}">
        <p14:creationId xmlns:p14="http://schemas.microsoft.com/office/powerpoint/2010/main" val="620980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0213-9DEE-45AE-9538-7873996E7084}"/>
              </a:ext>
            </a:extLst>
          </p:cNvPr>
          <p:cNvSpPr>
            <a:spLocks noGrp="1"/>
          </p:cNvSpPr>
          <p:nvPr>
            <p:ph type="title"/>
          </p:nvPr>
        </p:nvSpPr>
        <p:spPr/>
        <p:txBody>
          <a:bodyPr/>
          <a:lstStyle/>
          <a:p>
            <a:r>
              <a:rPr lang="en-IE" dirty="0"/>
              <a:t>Z Scores</a:t>
            </a:r>
          </a:p>
        </p:txBody>
      </p:sp>
      <p:sp>
        <p:nvSpPr>
          <p:cNvPr id="3" name="Content Placeholder 2">
            <a:extLst>
              <a:ext uri="{FF2B5EF4-FFF2-40B4-BE49-F238E27FC236}">
                <a16:creationId xmlns:a16="http://schemas.microsoft.com/office/drawing/2014/main" id="{19298E85-640F-4F01-B831-52C177D33E75}"/>
              </a:ext>
            </a:extLst>
          </p:cNvPr>
          <p:cNvSpPr>
            <a:spLocks noGrp="1"/>
          </p:cNvSpPr>
          <p:nvPr>
            <p:ph sz="quarter" idx="1"/>
          </p:nvPr>
        </p:nvSpPr>
        <p:spPr/>
        <p:txBody>
          <a:bodyPr>
            <a:normAutofit/>
          </a:bodyPr>
          <a:lstStyle/>
          <a:p>
            <a:r>
              <a:rPr lang="en-US" dirty="0"/>
              <a:t>To calculate the probability of people having a cholesterol level of less than 172 we have the </a:t>
            </a:r>
            <a:r>
              <a:rPr lang="en-US" u="sng" dirty="0">
                <a:hlinkClick r:id="rId2"/>
              </a:rPr>
              <a:t>z table</a:t>
            </a:r>
            <a:r>
              <a:rPr lang="en-US" u="sng" dirty="0"/>
              <a:t> (</a:t>
            </a:r>
            <a:r>
              <a:rPr lang="en-IE" dirty="0">
                <a:hlinkClick r:id="rId2"/>
              </a:rPr>
              <a:t>https://s3.amazonaws.com/udacity-hosted-downloads/ZTable.jpg</a:t>
            </a:r>
            <a:r>
              <a:rPr lang="en-IE" dirty="0"/>
              <a:t>)</a:t>
            </a:r>
            <a:r>
              <a:rPr lang="en-US" dirty="0"/>
              <a:t> that can be used to calculate the probabilities for particular z values. </a:t>
            </a:r>
          </a:p>
          <a:p>
            <a:r>
              <a:rPr lang="en-US" dirty="0"/>
              <a:t>The rows of the Z table have the Z score in tens, while the hundredths decimal is given by the columns (Stem and Leaf lookup. </a:t>
            </a:r>
          </a:p>
          <a:p>
            <a:r>
              <a:rPr lang="en-US" dirty="0"/>
              <a:t>The value is the area under the curve </a:t>
            </a:r>
            <a:r>
              <a:rPr lang="en-US" b="1" dirty="0"/>
              <a:t>less than </a:t>
            </a:r>
            <a:r>
              <a:rPr lang="en-US" dirty="0"/>
              <a:t>that Z score.</a:t>
            </a:r>
          </a:p>
          <a:p>
            <a:endParaRPr lang="en-IE" dirty="0"/>
          </a:p>
        </p:txBody>
      </p:sp>
    </p:spTree>
    <p:extLst>
      <p:ext uri="{BB962C8B-B14F-4D97-AF65-F5344CB8AC3E}">
        <p14:creationId xmlns:p14="http://schemas.microsoft.com/office/powerpoint/2010/main" val="3826470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0213-9DEE-45AE-9538-7873996E7084}"/>
              </a:ext>
            </a:extLst>
          </p:cNvPr>
          <p:cNvSpPr>
            <a:spLocks noGrp="1"/>
          </p:cNvSpPr>
          <p:nvPr>
            <p:ph type="title"/>
          </p:nvPr>
        </p:nvSpPr>
        <p:spPr/>
        <p:txBody>
          <a:bodyPr/>
          <a:lstStyle/>
          <a:p>
            <a:r>
              <a:rPr lang="en-IE" dirty="0"/>
              <a:t>Z Scores</a:t>
            </a:r>
          </a:p>
        </p:txBody>
      </p:sp>
      <p:sp>
        <p:nvSpPr>
          <p:cNvPr id="3" name="Content Placeholder 2">
            <a:extLst>
              <a:ext uri="{FF2B5EF4-FFF2-40B4-BE49-F238E27FC236}">
                <a16:creationId xmlns:a16="http://schemas.microsoft.com/office/drawing/2014/main" id="{19298E85-640F-4F01-B831-52C177D33E75}"/>
              </a:ext>
            </a:extLst>
          </p:cNvPr>
          <p:cNvSpPr>
            <a:spLocks noGrp="1"/>
          </p:cNvSpPr>
          <p:nvPr>
            <p:ph sz="quarter" idx="1"/>
          </p:nvPr>
        </p:nvSpPr>
        <p:spPr/>
        <p:txBody>
          <a:bodyPr>
            <a:normAutofit/>
          </a:bodyPr>
          <a:lstStyle/>
          <a:p>
            <a:r>
              <a:rPr lang="en-US" dirty="0"/>
              <a:t>The value is the area under the curve less than that Z score.</a:t>
            </a:r>
          </a:p>
          <a:p>
            <a:r>
              <a:rPr lang="en-US" dirty="0"/>
              <a:t>If we look out for 1.47, we find that 93% data falls less than that (1-0.0708). </a:t>
            </a:r>
          </a:p>
          <a:p>
            <a:r>
              <a:rPr lang="en-US" dirty="0"/>
              <a:t>Therefore, 93% patients have cholesterol less than 172. </a:t>
            </a:r>
          </a:p>
          <a:p>
            <a:r>
              <a:rPr lang="en-US" dirty="0"/>
              <a:t>Also, we can say that 7% of patients have cholesterol more than 172.</a:t>
            </a:r>
            <a:endParaRPr lang="en-IE" dirty="0"/>
          </a:p>
          <a:p>
            <a:endParaRPr lang="en-US" dirty="0"/>
          </a:p>
          <a:p>
            <a:endParaRPr lang="en-IE" dirty="0"/>
          </a:p>
        </p:txBody>
      </p:sp>
      <p:pic>
        <p:nvPicPr>
          <p:cNvPr id="5" name="Picture 4">
            <a:extLst>
              <a:ext uri="{FF2B5EF4-FFF2-40B4-BE49-F238E27FC236}">
                <a16:creationId xmlns:a16="http://schemas.microsoft.com/office/drawing/2014/main" id="{7EAD959D-6CEE-4856-8D93-42E6EC3CD1E8}"/>
              </a:ext>
            </a:extLst>
          </p:cNvPr>
          <p:cNvPicPr>
            <a:picLocks noChangeAspect="1"/>
          </p:cNvPicPr>
          <p:nvPr/>
        </p:nvPicPr>
        <p:blipFill>
          <a:blip r:embed="rId2"/>
          <a:stretch>
            <a:fillRect/>
          </a:stretch>
        </p:blipFill>
        <p:spPr>
          <a:xfrm>
            <a:off x="395536" y="5109195"/>
            <a:ext cx="7907893" cy="504056"/>
          </a:xfrm>
          <a:prstGeom prst="rect">
            <a:avLst/>
          </a:prstGeom>
        </p:spPr>
      </p:pic>
      <p:pic>
        <p:nvPicPr>
          <p:cNvPr id="6" name="Picture 5">
            <a:extLst>
              <a:ext uri="{FF2B5EF4-FFF2-40B4-BE49-F238E27FC236}">
                <a16:creationId xmlns:a16="http://schemas.microsoft.com/office/drawing/2014/main" id="{B0ECCEF4-FFE2-4D61-94A1-E5CE872CBA1C}"/>
              </a:ext>
            </a:extLst>
          </p:cNvPr>
          <p:cNvPicPr>
            <a:picLocks noChangeAspect="1"/>
          </p:cNvPicPr>
          <p:nvPr/>
        </p:nvPicPr>
        <p:blipFill>
          <a:blip r:embed="rId3"/>
          <a:stretch>
            <a:fillRect/>
          </a:stretch>
        </p:blipFill>
        <p:spPr>
          <a:xfrm>
            <a:off x="35496" y="4797152"/>
            <a:ext cx="8267933" cy="338308"/>
          </a:xfrm>
          <a:prstGeom prst="rect">
            <a:avLst/>
          </a:prstGeom>
        </p:spPr>
      </p:pic>
      <p:sp>
        <p:nvSpPr>
          <p:cNvPr id="7" name="Rectangle 6">
            <a:extLst>
              <a:ext uri="{FF2B5EF4-FFF2-40B4-BE49-F238E27FC236}">
                <a16:creationId xmlns:a16="http://schemas.microsoft.com/office/drawing/2014/main" id="{1271232F-8EA7-416C-BAC9-DBFD0759D92F}"/>
              </a:ext>
            </a:extLst>
          </p:cNvPr>
          <p:cNvSpPr/>
          <p:nvPr/>
        </p:nvSpPr>
        <p:spPr>
          <a:xfrm>
            <a:off x="6012160" y="4869160"/>
            <a:ext cx="792088" cy="4320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223479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9A1A5-62FD-4852-95DF-778EBF2A7E4E}"/>
              </a:ext>
            </a:extLst>
          </p:cNvPr>
          <p:cNvSpPr>
            <a:spLocks noGrp="1"/>
          </p:cNvSpPr>
          <p:nvPr>
            <p:ph type="title"/>
          </p:nvPr>
        </p:nvSpPr>
        <p:spPr/>
        <p:txBody>
          <a:bodyPr/>
          <a:lstStyle/>
          <a:p>
            <a:r>
              <a:rPr lang="en-IE" dirty="0"/>
              <a:t>Critical Value of Z</a:t>
            </a:r>
          </a:p>
        </p:txBody>
      </p:sp>
      <p:sp>
        <p:nvSpPr>
          <p:cNvPr id="3" name="Content Placeholder 2">
            <a:extLst>
              <a:ext uri="{FF2B5EF4-FFF2-40B4-BE49-F238E27FC236}">
                <a16:creationId xmlns:a16="http://schemas.microsoft.com/office/drawing/2014/main" id="{59AA0552-3EFF-4A21-AFA3-B5BE8265CCA9}"/>
              </a:ext>
            </a:extLst>
          </p:cNvPr>
          <p:cNvSpPr>
            <a:spLocks noGrp="1"/>
          </p:cNvSpPr>
          <p:nvPr>
            <p:ph sz="quarter" idx="1"/>
          </p:nvPr>
        </p:nvSpPr>
        <p:spPr/>
        <p:txBody>
          <a:bodyPr>
            <a:normAutofit/>
          </a:bodyPr>
          <a:lstStyle/>
          <a:p>
            <a:r>
              <a:rPr lang="en-US" dirty="0"/>
              <a:t>“Critical" values of z are associated with interesting central areas under the standard normal curve. </a:t>
            </a:r>
          </a:p>
          <a:p>
            <a:endParaRPr lang="en-US" dirty="0"/>
          </a:p>
        </p:txBody>
      </p:sp>
    </p:spTree>
    <p:extLst>
      <p:ext uri="{BB962C8B-B14F-4D97-AF65-F5344CB8AC3E}">
        <p14:creationId xmlns:p14="http://schemas.microsoft.com/office/powerpoint/2010/main" val="2050055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9A1A5-62FD-4852-95DF-778EBF2A7E4E}"/>
              </a:ext>
            </a:extLst>
          </p:cNvPr>
          <p:cNvSpPr>
            <a:spLocks noGrp="1"/>
          </p:cNvSpPr>
          <p:nvPr>
            <p:ph type="title"/>
          </p:nvPr>
        </p:nvSpPr>
        <p:spPr/>
        <p:txBody>
          <a:bodyPr/>
          <a:lstStyle/>
          <a:p>
            <a:r>
              <a:rPr lang="en-IE" dirty="0"/>
              <a:t>Critical Value of Z</a:t>
            </a:r>
          </a:p>
        </p:txBody>
      </p:sp>
      <p:sp>
        <p:nvSpPr>
          <p:cNvPr id="3" name="Content Placeholder 2">
            <a:extLst>
              <a:ext uri="{FF2B5EF4-FFF2-40B4-BE49-F238E27FC236}">
                <a16:creationId xmlns:a16="http://schemas.microsoft.com/office/drawing/2014/main" id="{59AA0552-3EFF-4A21-AFA3-B5BE8265CCA9}"/>
              </a:ext>
            </a:extLst>
          </p:cNvPr>
          <p:cNvSpPr>
            <a:spLocks noGrp="1"/>
          </p:cNvSpPr>
          <p:nvPr>
            <p:ph sz="quarter" idx="1"/>
          </p:nvPr>
        </p:nvSpPr>
        <p:spPr/>
        <p:txBody>
          <a:bodyPr>
            <a:normAutofit/>
          </a:bodyPr>
          <a:lstStyle/>
          <a:p>
            <a:r>
              <a:rPr lang="en-US" dirty="0"/>
              <a:t>For a central area (blue) there is a corresponding tail area (red) </a:t>
            </a:r>
          </a:p>
          <a:p>
            <a:r>
              <a:rPr lang="en-US" dirty="0"/>
              <a:t>Since there are two “tails", the central area is always 1 – 2*tail area</a:t>
            </a:r>
          </a:p>
          <a:p>
            <a:r>
              <a:rPr lang="en-US" dirty="0"/>
              <a:t>Critical </a:t>
            </a:r>
            <a:r>
              <a:rPr lang="en-US" i="1" dirty="0"/>
              <a:t>z</a:t>
            </a:r>
            <a:r>
              <a:rPr lang="en-US" dirty="0"/>
              <a:t> values are often denoted by </a:t>
            </a:r>
            <a:r>
              <a:rPr lang="en-US" i="1" dirty="0"/>
              <a:t>z</a:t>
            </a:r>
            <a:r>
              <a:rPr lang="en-US" baseline="-25000" dirty="0"/>
              <a:t>α</a:t>
            </a:r>
            <a:r>
              <a:rPr lang="en-US" dirty="0"/>
              <a:t>, where the subscript α (alpha) is the tail area/2. </a:t>
            </a:r>
          </a:p>
          <a:p>
            <a:endParaRPr lang="en-US" dirty="0"/>
          </a:p>
        </p:txBody>
      </p:sp>
      <p:pic>
        <p:nvPicPr>
          <p:cNvPr id="6" name="Picture 5">
            <a:extLst>
              <a:ext uri="{FF2B5EF4-FFF2-40B4-BE49-F238E27FC236}">
                <a16:creationId xmlns:a16="http://schemas.microsoft.com/office/drawing/2014/main" id="{646C15F8-F56E-4DF9-A122-39923C27F148}"/>
              </a:ext>
            </a:extLst>
          </p:cNvPr>
          <p:cNvPicPr>
            <a:picLocks noChangeAspect="1"/>
          </p:cNvPicPr>
          <p:nvPr/>
        </p:nvPicPr>
        <p:blipFill>
          <a:blip r:embed="rId2"/>
          <a:stretch>
            <a:fillRect/>
          </a:stretch>
        </p:blipFill>
        <p:spPr>
          <a:xfrm>
            <a:off x="827584" y="4365104"/>
            <a:ext cx="4003280" cy="1728192"/>
          </a:xfrm>
          <a:prstGeom prst="rect">
            <a:avLst/>
          </a:prstGeom>
        </p:spPr>
      </p:pic>
    </p:spTree>
    <p:extLst>
      <p:ext uri="{BB962C8B-B14F-4D97-AF65-F5344CB8AC3E}">
        <p14:creationId xmlns:p14="http://schemas.microsoft.com/office/powerpoint/2010/main" val="480164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9A1A5-62FD-4852-95DF-778EBF2A7E4E}"/>
              </a:ext>
            </a:extLst>
          </p:cNvPr>
          <p:cNvSpPr>
            <a:spLocks noGrp="1"/>
          </p:cNvSpPr>
          <p:nvPr>
            <p:ph type="title"/>
          </p:nvPr>
        </p:nvSpPr>
        <p:spPr/>
        <p:txBody>
          <a:bodyPr/>
          <a:lstStyle/>
          <a:p>
            <a:r>
              <a:rPr lang="en-IE" dirty="0"/>
              <a:t>Critical Value – Central Region</a:t>
            </a:r>
          </a:p>
        </p:txBody>
      </p:sp>
      <p:sp>
        <p:nvSpPr>
          <p:cNvPr id="3" name="Content Placeholder 2">
            <a:extLst>
              <a:ext uri="{FF2B5EF4-FFF2-40B4-BE49-F238E27FC236}">
                <a16:creationId xmlns:a16="http://schemas.microsoft.com/office/drawing/2014/main" id="{59AA0552-3EFF-4A21-AFA3-B5BE8265CCA9}"/>
              </a:ext>
            </a:extLst>
          </p:cNvPr>
          <p:cNvSpPr>
            <a:spLocks noGrp="1"/>
          </p:cNvSpPr>
          <p:nvPr>
            <p:ph sz="quarter" idx="1"/>
          </p:nvPr>
        </p:nvSpPr>
        <p:spPr>
          <a:xfrm>
            <a:off x="457200" y="1219200"/>
            <a:ext cx="4042792" cy="4937760"/>
          </a:xfrm>
        </p:spPr>
        <p:txBody>
          <a:bodyPr>
            <a:normAutofit fontScale="92500"/>
          </a:bodyPr>
          <a:lstStyle/>
          <a:p>
            <a:r>
              <a:rPr lang="en-US" dirty="0"/>
              <a:t>The z-score is equal to the number of standard deviations from the mean. </a:t>
            </a:r>
          </a:p>
          <a:p>
            <a:pPr lvl="1"/>
            <a:r>
              <a:rPr lang="en-US" dirty="0"/>
              <a:t>A score of 1.28 indicates that the variable is 1.28 standard deviations from the mean. </a:t>
            </a:r>
          </a:p>
          <a:p>
            <a:pPr lvl="1"/>
            <a:r>
              <a:rPr lang="en-US" dirty="0"/>
              <a:t>If you look in the z-table for a z of 1.28, you’ll find the area is .3997. </a:t>
            </a:r>
          </a:p>
          <a:p>
            <a:pPr lvl="1"/>
            <a:r>
              <a:rPr lang="en-US" dirty="0"/>
              <a:t>This is the region to the right of the mean, so you’ll double it to get the area of the entire central region: .3997*2 = .7994 or about 80 percent.</a:t>
            </a:r>
            <a:endParaRPr lang="en-IE" dirty="0"/>
          </a:p>
        </p:txBody>
      </p:sp>
      <p:pic>
        <p:nvPicPr>
          <p:cNvPr id="4" name="Picture 3">
            <a:extLst>
              <a:ext uri="{FF2B5EF4-FFF2-40B4-BE49-F238E27FC236}">
                <a16:creationId xmlns:a16="http://schemas.microsoft.com/office/drawing/2014/main" id="{EA213A77-016F-4B6A-8D80-7F89330FB53E}"/>
              </a:ext>
            </a:extLst>
          </p:cNvPr>
          <p:cNvPicPr>
            <a:picLocks noChangeAspect="1"/>
          </p:cNvPicPr>
          <p:nvPr/>
        </p:nvPicPr>
        <p:blipFill>
          <a:blip r:embed="rId2"/>
          <a:stretch>
            <a:fillRect/>
          </a:stretch>
        </p:blipFill>
        <p:spPr>
          <a:xfrm>
            <a:off x="4863829" y="2708921"/>
            <a:ext cx="4003280" cy="1728192"/>
          </a:xfrm>
          <a:prstGeom prst="rect">
            <a:avLst/>
          </a:prstGeom>
        </p:spPr>
      </p:pic>
    </p:spTree>
    <p:extLst>
      <p:ext uri="{BB962C8B-B14F-4D97-AF65-F5344CB8AC3E}">
        <p14:creationId xmlns:p14="http://schemas.microsoft.com/office/powerpoint/2010/main" val="3701910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9A1A5-62FD-4852-95DF-778EBF2A7E4E}"/>
              </a:ext>
            </a:extLst>
          </p:cNvPr>
          <p:cNvSpPr>
            <a:spLocks noGrp="1"/>
          </p:cNvSpPr>
          <p:nvPr>
            <p:ph type="title"/>
          </p:nvPr>
        </p:nvSpPr>
        <p:spPr/>
        <p:txBody>
          <a:bodyPr/>
          <a:lstStyle/>
          <a:p>
            <a:r>
              <a:rPr lang="en-IE" dirty="0"/>
              <a:t>Critical Value: Tail Region</a:t>
            </a:r>
          </a:p>
        </p:txBody>
      </p:sp>
      <p:sp>
        <p:nvSpPr>
          <p:cNvPr id="3" name="Content Placeholder 2">
            <a:extLst>
              <a:ext uri="{FF2B5EF4-FFF2-40B4-BE49-F238E27FC236}">
                <a16:creationId xmlns:a16="http://schemas.microsoft.com/office/drawing/2014/main" id="{59AA0552-3EFF-4A21-AFA3-B5BE8265CCA9}"/>
              </a:ext>
            </a:extLst>
          </p:cNvPr>
          <p:cNvSpPr>
            <a:spLocks noGrp="1"/>
          </p:cNvSpPr>
          <p:nvPr>
            <p:ph sz="quarter" idx="1"/>
          </p:nvPr>
        </p:nvSpPr>
        <p:spPr>
          <a:xfrm>
            <a:off x="457200" y="1219200"/>
            <a:ext cx="4042792" cy="4937760"/>
          </a:xfrm>
        </p:spPr>
        <p:txBody>
          <a:bodyPr>
            <a:normAutofit/>
          </a:bodyPr>
          <a:lstStyle/>
          <a:p>
            <a:r>
              <a:rPr lang="en-US" dirty="0"/>
              <a:t>The area of the tails (the red areas) is 1 minus the central region. </a:t>
            </a:r>
          </a:p>
          <a:p>
            <a:r>
              <a:rPr lang="en-US" dirty="0"/>
              <a:t>In this example, 1-.8=.20, or about 20 percent. </a:t>
            </a:r>
          </a:p>
          <a:p>
            <a:r>
              <a:rPr lang="en-US" dirty="0"/>
              <a:t>The tail regions are  calculated when you want to know how many variables would be less than or more than a certain figure.</a:t>
            </a:r>
            <a:endParaRPr lang="en-IE" dirty="0"/>
          </a:p>
        </p:txBody>
      </p:sp>
      <p:pic>
        <p:nvPicPr>
          <p:cNvPr id="4" name="Picture 3">
            <a:extLst>
              <a:ext uri="{FF2B5EF4-FFF2-40B4-BE49-F238E27FC236}">
                <a16:creationId xmlns:a16="http://schemas.microsoft.com/office/drawing/2014/main" id="{EA213A77-016F-4B6A-8D80-7F89330FB53E}"/>
              </a:ext>
            </a:extLst>
          </p:cNvPr>
          <p:cNvPicPr>
            <a:picLocks noChangeAspect="1"/>
          </p:cNvPicPr>
          <p:nvPr/>
        </p:nvPicPr>
        <p:blipFill>
          <a:blip r:embed="rId2"/>
          <a:stretch>
            <a:fillRect/>
          </a:stretch>
        </p:blipFill>
        <p:spPr>
          <a:xfrm>
            <a:off x="4863829" y="2708921"/>
            <a:ext cx="4003280" cy="1728192"/>
          </a:xfrm>
          <a:prstGeom prst="rect">
            <a:avLst/>
          </a:prstGeom>
        </p:spPr>
      </p:pic>
    </p:spTree>
    <p:extLst>
      <p:ext uri="{BB962C8B-B14F-4D97-AF65-F5344CB8AC3E}">
        <p14:creationId xmlns:p14="http://schemas.microsoft.com/office/powerpoint/2010/main" val="4191846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9A1A5-62FD-4852-95DF-778EBF2A7E4E}"/>
              </a:ext>
            </a:extLst>
          </p:cNvPr>
          <p:cNvSpPr>
            <a:spLocks noGrp="1"/>
          </p:cNvSpPr>
          <p:nvPr>
            <p:ph type="title"/>
          </p:nvPr>
        </p:nvSpPr>
        <p:spPr/>
        <p:txBody>
          <a:bodyPr/>
          <a:lstStyle/>
          <a:p>
            <a:r>
              <a:rPr lang="en-IE" dirty="0"/>
              <a:t>Critical Value: Tail Region</a:t>
            </a:r>
          </a:p>
        </p:txBody>
      </p:sp>
      <p:sp>
        <p:nvSpPr>
          <p:cNvPr id="3" name="Content Placeholder 2">
            <a:extLst>
              <a:ext uri="{FF2B5EF4-FFF2-40B4-BE49-F238E27FC236}">
                <a16:creationId xmlns:a16="http://schemas.microsoft.com/office/drawing/2014/main" id="{59AA0552-3EFF-4A21-AFA3-B5BE8265CCA9}"/>
              </a:ext>
            </a:extLst>
          </p:cNvPr>
          <p:cNvSpPr>
            <a:spLocks noGrp="1"/>
          </p:cNvSpPr>
          <p:nvPr>
            <p:ph sz="quarter" idx="1"/>
          </p:nvPr>
        </p:nvSpPr>
        <p:spPr>
          <a:xfrm>
            <a:off x="457200" y="1219200"/>
            <a:ext cx="4042792" cy="4937760"/>
          </a:xfrm>
        </p:spPr>
        <p:txBody>
          <a:bodyPr>
            <a:normAutofit/>
          </a:bodyPr>
          <a:lstStyle/>
          <a:p>
            <a:r>
              <a:rPr lang="en-US" dirty="0"/>
              <a:t>The area of the tails (the red areas) is 1 minus the central region. </a:t>
            </a:r>
          </a:p>
          <a:p>
            <a:r>
              <a:rPr lang="en-US" dirty="0"/>
              <a:t>In this example, 1-.8=.20, or about 20 percent. </a:t>
            </a:r>
          </a:p>
          <a:p>
            <a:r>
              <a:rPr lang="en-US" dirty="0"/>
              <a:t>The tail regions are  calculated when you want to know how many variables would be less than or more than a certain figure.</a:t>
            </a:r>
          </a:p>
          <a:p>
            <a:endParaRPr lang="en-IE" dirty="0"/>
          </a:p>
        </p:txBody>
      </p:sp>
      <p:pic>
        <p:nvPicPr>
          <p:cNvPr id="4" name="Picture 3">
            <a:extLst>
              <a:ext uri="{FF2B5EF4-FFF2-40B4-BE49-F238E27FC236}">
                <a16:creationId xmlns:a16="http://schemas.microsoft.com/office/drawing/2014/main" id="{EA213A77-016F-4B6A-8D80-7F89330FB53E}"/>
              </a:ext>
            </a:extLst>
          </p:cNvPr>
          <p:cNvPicPr>
            <a:picLocks noChangeAspect="1"/>
          </p:cNvPicPr>
          <p:nvPr/>
        </p:nvPicPr>
        <p:blipFill>
          <a:blip r:embed="rId2"/>
          <a:stretch>
            <a:fillRect/>
          </a:stretch>
        </p:blipFill>
        <p:spPr>
          <a:xfrm>
            <a:off x="4863829" y="2708921"/>
            <a:ext cx="4003280" cy="1728192"/>
          </a:xfrm>
          <a:prstGeom prst="rect">
            <a:avLst/>
          </a:prstGeom>
        </p:spPr>
      </p:pic>
    </p:spTree>
    <p:extLst>
      <p:ext uri="{BB962C8B-B14F-4D97-AF65-F5344CB8AC3E}">
        <p14:creationId xmlns:p14="http://schemas.microsoft.com/office/powerpoint/2010/main" val="1707300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53A8C-98C7-4418-8519-37DFCF41B8DA}"/>
              </a:ext>
            </a:extLst>
          </p:cNvPr>
          <p:cNvSpPr>
            <a:spLocks noGrp="1"/>
          </p:cNvSpPr>
          <p:nvPr>
            <p:ph type="title"/>
          </p:nvPr>
        </p:nvSpPr>
        <p:spPr/>
        <p:txBody>
          <a:bodyPr/>
          <a:lstStyle/>
          <a:p>
            <a:r>
              <a:rPr lang="en-IE" dirty="0"/>
              <a:t>Hypothesis testing</a:t>
            </a:r>
          </a:p>
        </p:txBody>
      </p:sp>
      <p:sp>
        <p:nvSpPr>
          <p:cNvPr id="3" name="Content Placeholder 2">
            <a:extLst>
              <a:ext uri="{FF2B5EF4-FFF2-40B4-BE49-F238E27FC236}">
                <a16:creationId xmlns:a16="http://schemas.microsoft.com/office/drawing/2014/main" id="{3A963847-2AF0-4D6D-B2DA-78625BC71C75}"/>
              </a:ext>
            </a:extLst>
          </p:cNvPr>
          <p:cNvSpPr>
            <a:spLocks noGrp="1"/>
          </p:cNvSpPr>
          <p:nvPr>
            <p:ph sz="quarter" idx="1"/>
          </p:nvPr>
        </p:nvSpPr>
        <p:spPr/>
        <p:txBody>
          <a:bodyPr>
            <a:normAutofit/>
          </a:bodyPr>
          <a:lstStyle/>
          <a:p>
            <a:r>
              <a:rPr lang="en-US" dirty="0"/>
              <a:t>In order to decide whether to reject the null hypothesis a </a:t>
            </a:r>
            <a:r>
              <a:rPr lang="en-US" b="1" dirty="0"/>
              <a:t>test statistic</a:t>
            </a:r>
            <a:r>
              <a:rPr lang="en-US" dirty="0"/>
              <a:t> is calculated. </a:t>
            </a:r>
          </a:p>
          <a:p>
            <a:r>
              <a:rPr lang="en-US" dirty="0"/>
              <a:t>The decision is made based on the numerical value of the test statistic and the implications for the probability of achieving this result.</a:t>
            </a:r>
          </a:p>
          <a:p>
            <a:endParaRPr lang="en-US" dirty="0"/>
          </a:p>
        </p:txBody>
      </p:sp>
    </p:spTree>
    <p:extLst>
      <p:ext uri="{BB962C8B-B14F-4D97-AF65-F5344CB8AC3E}">
        <p14:creationId xmlns:p14="http://schemas.microsoft.com/office/powerpoint/2010/main" val="171934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5FFFE-1BD2-48CA-B0CC-B8136D915E6B}"/>
              </a:ext>
            </a:extLst>
          </p:cNvPr>
          <p:cNvSpPr>
            <a:spLocks noGrp="1"/>
          </p:cNvSpPr>
          <p:nvPr>
            <p:ph type="title"/>
          </p:nvPr>
        </p:nvSpPr>
        <p:spPr/>
        <p:txBody>
          <a:bodyPr>
            <a:normAutofit/>
          </a:bodyPr>
          <a:lstStyle/>
          <a:p>
            <a:r>
              <a:rPr lang="en-IE" dirty="0"/>
              <a:t>Hypothesis Testing – Critical Value</a:t>
            </a:r>
          </a:p>
        </p:txBody>
      </p:sp>
      <p:sp>
        <p:nvSpPr>
          <p:cNvPr id="3" name="Content Placeholder 2">
            <a:extLst>
              <a:ext uri="{FF2B5EF4-FFF2-40B4-BE49-F238E27FC236}">
                <a16:creationId xmlns:a16="http://schemas.microsoft.com/office/drawing/2014/main" id="{AEE75B2D-AEBD-4587-A037-BC6EBD289DFA}"/>
              </a:ext>
            </a:extLst>
          </p:cNvPr>
          <p:cNvSpPr>
            <a:spLocks noGrp="1"/>
          </p:cNvSpPr>
          <p:nvPr>
            <p:ph sz="quarter" idx="1"/>
          </p:nvPr>
        </p:nvSpPr>
        <p:spPr/>
        <p:txBody>
          <a:bodyPr>
            <a:normAutofit fontScale="92500" lnSpcReduction="10000"/>
          </a:bodyPr>
          <a:lstStyle/>
          <a:p>
            <a:r>
              <a:rPr lang="en-US" dirty="0"/>
              <a:t>The observed test statistic (calculated from the sample data) is compared to the </a:t>
            </a:r>
            <a:r>
              <a:rPr lang="en-US" b="1" dirty="0"/>
              <a:t>critical value</a:t>
            </a:r>
            <a:r>
              <a:rPr lang="en-US" dirty="0"/>
              <a:t>,  considered a cutoff value.</a:t>
            </a:r>
          </a:p>
          <a:p>
            <a:pPr lvl="1"/>
            <a:r>
              <a:rPr lang="en-US" dirty="0"/>
              <a:t>If the test statistic is more extreme than the critical value, the null hypothesis is rejected.</a:t>
            </a:r>
          </a:p>
          <a:p>
            <a:pPr lvl="1"/>
            <a:r>
              <a:rPr lang="en-US" dirty="0"/>
              <a:t>If the test statistic is not as extreme as the critical value, the null hypothesis is not rejected. </a:t>
            </a:r>
          </a:p>
          <a:p>
            <a:r>
              <a:rPr lang="en-US" dirty="0"/>
              <a:t>The critical value is computed based on the given significance level α and the type of probability distribution of the idealized model.</a:t>
            </a:r>
          </a:p>
          <a:p>
            <a:r>
              <a:rPr lang="en-US" dirty="0"/>
              <a:t>Finding the critical value works the same way as finding the z-score corresponding to any area under the curve.</a:t>
            </a:r>
          </a:p>
          <a:p>
            <a:r>
              <a:rPr lang="en-US" dirty="0"/>
              <a:t>The critical value divides the area under the probability distribution curve in </a:t>
            </a:r>
            <a:r>
              <a:rPr lang="en-US" b="1" dirty="0"/>
              <a:t>rejection region(s) </a:t>
            </a:r>
            <a:r>
              <a:rPr lang="en-US" dirty="0"/>
              <a:t>and in </a:t>
            </a:r>
            <a:r>
              <a:rPr lang="en-US" b="1" dirty="0"/>
              <a:t>non-rejection region.</a:t>
            </a:r>
          </a:p>
          <a:p>
            <a:pPr marL="0" indent="0">
              <a:buNone/>
            </a:pPr>
            <a:endParaRPr lang="en-US" dirty="0"/>
          </a:p>
          <a:p>
            <a:pPr marL="0" indent="0">
              <a:buNone/>
            </a:pPr>
            <a:endParaRPr lang="en-IE" dirty="0"/>
          </a:p>
        </p:txBody>
      </p:sp>
    </p:spTree>
    <p:extLst>
      <p:ext uri="{BB962C8B-B14F-4D97-AF65-F5344CB8AC3E}">
        <p14:creationId xmlns:p14="http://schemas.microsoft.com/office/powerpoint/2010/main" val="894394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56C07-4D8B-43E2-941D-D8A8A5678CA3}"/>
              </a:ext>
            </a:extLst>
          </p:cNvPr>
          <p:cNvSpPr>
            <a:spLocks noGrp="1"/>
          </p:cNvSpPr>
          <p:nvPr>
            <p:ph type="title"/>
          </p:nvPr>
        </p:nvSpPr>
        <p:spPr/>
        <p:txBody>
          <a:bodyPr>
            <a:normAutofit/>
          </a:bodyPr>
          <a:lstStyle/>
          <a:p>
            <a:r>
              <a:rPr lang="en-IE" dirty="0"/>
              <a:t>Probability Frequency Distribution</a:t>
            </a:r>
          </a:p>
        </p:txBody>
      </p:sp>
      <p:sp>
        <p:nvSpPr>
          <p:cNvPr id="3" name="Content Placeholder 2">
            <a:extLst>
              <a:ext uri="{FF2B5EF4-FFF2-40B4-BE49-F238E27FC236}">
                <a16:creationId xmlns:a16="http://schemas.microsoft.com/office/drawing/2014/main" id="{2777754B-9D83-402E-A9D9-41D7ED5F0162}"/>
              </a:ext>
            </a:extLst>
          </p:cNvPr>
          <p:cNvSpPr>
            <a:spLocks noGrp="1"/>
          </p:cNvSpPr>
          <p:nvPr>
            <p:ph sz="quarter" idx="1"/>
          </p:nvPr>
        </p:nvSpPr>
        <p:spPr/>
        <p:txBody>
          <a:bodyPr>
            <a:normAutofit fontScale="77500" lnSpcReduction="20000"/>
          </a:bodyPr>
          <a:lstStyle/>
          <a:p>
            <a:pPr fontAlgn="base"/>
            <a:r>
              <a:rPr lang="en-US" dirty="0"/>
              <a:t>Frequency distribution table:</a:t>
            </a:r>
          </a:p>
          <a:p>
            <a:pPr fontAlgn="base"/>
            <a:endParaRPr lang="en-US" dirty="0"/>
          </a:p>
          <a:p>
            <a:pPr fontAlgn="base"/>
            <a:endParaRPr lang="en-US" dirty="0"/>
          </a:p>
          <a:p>
            <a:pPr fontAlgn="base"/>
            <a:endParaRPr lang="en-US" dirty="0"/>
          </a:p>
          <a:p>
            <a:pPr fontAlgn="base"/>
            <a:endParaRPr lang="en-US" dirty="0"/>
          </a:p>
          <a:p>
            <a:pPr fontAlgn="base"/>
            <a:endParaRPr lang="en-US" dirty="0"/>
          </a:p>
          <a:p>
            <a:endParaRPr lang="en-US" dirty="0"/>
          </a:p>
          <a:p>
            <a:endParaRPr lang="en-US" dirty="0"/>
          </a:p>
          <a:p>
            <a:r>
              <a:rPr lang="en-US" dirty="0"/>
              <a:t>Brown = 15/43 (15 out of 43 students have brown hair).</a:t>
            </a:r>
          </a:p>
          <a:p>
            <a:r>
              <a:rPr lang="en-US" dirty="0"/>
              <a:t>Black = 10/43 (10 out of 43 students have black hair).</a:t>
            </a:r>
          </a:p>
          <a:p>
            <a:endParaRPr lang="en-US" dirty="0"/>
          </a:p>
          <a:p>
            <a:r>
              <a:rPr lang="en-US" dirty="0"/>
              <a:t>Add these together to get the total number of students who have either brown or black hair</a:t>
            </a:r>
          </a:p>
          <a:p>
            <a:pPr lvl="1"/>
            <a:r>
              <a:rPr lang="en-US" dirty="0"/>
              <a:t>15/43 + 10/43 = 25/43 </a:t>
            </a:r>
          </a:p>
          <a:p>
            <a:pPr lvl="2"/>
            <a:r>
              <a:rPr lang="en-US" dirty="0"/>
              <a:t>(25 out of 43 students have either brown or black hair).</a:t>
            </a:r>
            <a:endParaRPr lang="en-IE" dirty="0"/>
          </a:p>
        </p:txBody>
      </p:sp>
      <p:pic>
        <p:nvPicPr>
          <p:cNvPr id="4" name="Picture 3">
            <a:extLst>
              <a:ext uri="{FF2B5EF4-FFF2-40B4-BE49-F238E27FC236}">
                <a16:creationId xmlns:a16="http://schemas.microsoft.com/office/drawing/2014/main" id="{4B4AF64A-054D-4899-B942-D59F7ECEE732}"/>
              </a:ext>
            </a:extLst>
          </p:cNvPr>
          <p:cNvPicPr>
            <a:picLocks noChangeAspect="1"/>
          </p:cNvPicPr>
          <p:nvPr/>
        </p:nvPicPr>
        <p:blipFill>
          <a:blip r:embed="rId2"/>
          <a:stretch>
            <a:fillRect/>
          </a:stretch>
        </p:blipFill>
        <p:spPr>
          <a:xfrm>
            <a:off x="1187624" y="1781953"/>
            <a:ext cx="2952328" cy="1623780"/>
          </a:xfrm>
          <a:prstGeom prst="rect">
            <a:avLst/>
          </a:prstGeom>
        </p:spPr>
      </p:pic>
    </p:spTree>
    <p:extLst>
      <p:ext uri="{BB962C8B-B14F-4D97-AF65-F5344CB8AC3E}">
        <p14:creationId xmlns:p14="http://schemas.microsoft.com/office/powerpoint/2010/main" val="3752146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5FFFE-1BD2-48CA-B0CC-B8136D915E6B}"/>
              </a:ext>
            </a:extLst>
          </p:cNvPr>
          <p:cNvSpPr>
            <a:spLocks noGrp="1"/>
          </p:cNvSpPr>
          <p:nvPr>
            <p:ph type="title"/>
          </p:nvPr>
        </p:nvSpPr>
        <p:spPr/>
        <p:txBody>
          <a:bodyPr>
            <a:normAutofit/>
          </a:bodyPr>
          <a:lstStyle/>
          <a:p>
            <a:r>
              <a:rPr lang="en-IE" dirty="0"/>
              <a:t>Hypothesis Testing – Critical Value</a:t>
            </a:r>
          </a:p>
        </p:txBody>
      </p:sp>
      <p:sp>
        <p:nvSpPr>
          <p:cNvPr id="3" name="Content Placeholder 2">
            <a:extLst>
              <a:ext uri="{FF2B5EF4-FFF2-40B4-BE49-F238E27FC236}">
                <a16:creationId xmlns:a16="http://schemas.microsoft.com/office/drawing/2014/main" id="{AEE75B2D-AEBD-4587-A037-BC6EBD289DFA}"/>
              </a:ext>
            </a:extLst>
          </p:cNvPr>
          <p:cNvSpPr>
            <a:spLocks noGrp="1"/>
          </p:cNvSpPr>
          <p:nvPr>
            <p:ph sz="quarter" idx="1"/>
          </p:nvPr>
        </p:nvSpPr>
        <p:spPr/>
        <p:txBody>
          <a:bodyPr>
            <a:normAutofit/>
          </a:bodyPr>
          <a:lstStyle/>
          <a:p>
            <a:r>
              <a:rPr lang="en-US" dirty="0"/>
              <a:t>In a two-sided test the null hypothesis is rejected if the test statistic is either too small or too large. </a:t>
            </a:r>
          </a:p>
          <a:p>
            <a:r>
              <a:rPr lang="en-US" dirty="0"/>
              <a:t>The rejection region for such a test consists of two parts: one on the left and one on the right.</a:t>
            </a:r>
            <a:endParaRPr lang="en-IE" dirty="0"/>
          </a:p>
        </p:txBody>
      </p:sp>
      <p:pic>
        <p:nvPicPr>
          <p:cNvPr id="4" name="Picture 3">
            <a:extLst>
              <a:ext uri="{FF2B5EF4-FFF2-40B4-BE49-F238E27FC236}">
                <a16:creationId xmlns:a16="http://schemas.microsoft.com/office/drawing/2014/main" id="{A1DDB379-7D4F-4746-975C-D7F767F0C866}"/>
              </a:ext>
            </a:extLst>
          </p:cNvPr>
          <p:cNvPicPr>
            <a:picLocks noChangeAspect="1"/>
          </p:cNvPicPr>
          <p:nvPr/>
        </p:nvPicPr>
        <p:blipFill>
          <a:blip r:embed="rId2"/>
          <a:stretch>
            <a:fillRect/>
          </a:stretch>
        </p:blipFill>
        <p:spPr>
          <a:xfrm>
            <a:off x="304321" y="3140968"/>
            <a:ext cx="4329069" cy="3092192"/>
          </a:xfrm>
          <a:prstGeom prst="rect">
            <a:avLst/>
          </a:prstGeom>
        </p:spPr>
      </p:pic>
      <p:sp>
        <p:nvSpPr>
          <p:cNvPr id="6" name="TextBox 5">
            <a:extLst>
              <a:ext uri="{FF2B5EF4-FFF2-40B4-BE49-F238E27FC236}">
                <a16:creationId xmlns:a16="http://schemas.microsoft.com/office/drawing/2014/main" id="{94385BFE-01D0-4F7F-A770-C6DE46FB8873}"/>
              </a:ext>
            </a:extLst>
          </p:cNvPr>
          <p:cNvSpPr txBox="1"/>
          <p:nvPr/>
        </p:nvSpPr>
        <p:spPr>
          <a:xfrm>
            <a:off x="5580112" y="5157192"/>
            <a:ext cx="2736304" cy="369332"/>
          </a:xfrm>
          <a:prstGeom prst="rect">
            <a:avLst/>
          </a:prstGeom>
          <a:noFill/>
        </p:spPr>
        <p:txBody>
          <a:bodyPr wrap="square" rtlCol="0">
            <a:spAutoFit/>
          </a:bodyPr>
          <a:lstStyle/>
          <a:p>
            <a:r>
              <a:rPr lang="en-US" dirty="0"/>
              <a:t>α </a:t>
            </a:r>
            <a:r>
              <a:rPr lang="en-IE" dirty="0"/>
              <a:t>=significance level</a:t>
            </a:r>
          </a:p>
        </p:txBody>
      </p:sp>
    </p:spTree>
    <p:extLst>
      <p:ext uri="{BB962C8B-B14F-4D97-AF65-F5344CB8AC3E}">
        <p14:creationId xmlns:p14="http://schemas.microsoft.com/office/powerpoint/2010/main" val="957438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5FFFE-1BD2-48CA-B0CC-B8136D915E6B}"/>
              </a:ext>
            </a:extLst>
          </p:cNvPr>
          <p:cNvSpPr>
            <a:spLocks noGrp="1"/>
          </p:cNvSpPr>
          <p:nvPr>
            <p:ph type="title"/>
          </p:nvPr>
        </p:nvSpPr>
        <p:spPr/>
        <p:txBody>
          <a:bodyPr>
            <a:normAutofit fontScale="90000"/>
          </a:bodyPr>
          <a:lstStyle/>
          <a:p>
            <a:r>
              <a:rPr lang="en-IE" dirty="0"/>
              <a:t>Hypothesis Testing – Critical Value approach</a:t>
            </a:r>
          </a:p>
        </p:txBody>
      </p:sp>
      <p:sp>
        <p:nvSpPr>
          <p:cNvPr id="3" name="Content Placeholder 2">
            <a:extLst>
              <a:ext uri="{FF2B5EF4-FFF2-40B4-BE49-F238E27FC236}">
                <a16:creationId xmlns:a16="http://schemas.microsoft.com/office/drawing/2014/main" id="{AEE75B2D-AEBD-4587-A037-BC6EBD289DFA}"/>
              </a:ext>
            </a:extLst>
          </p:cNvPr>
          <p:cNvSpPr>
            <a:spLocks noGrp="1"/>
          </p:cNvSpPr>
          <p:nvPr>
            <p:ph sz="quarter" idx="1"/>
          </p:nvPr>
        </p:nvSpPr>
        <p:spPr/>
        <p:txBody>
          <a:bodyPr>
            <a:normAutofit/>
          </a:bodyPr>
          <a:lstStyle/>
          <a:p>
            <a:r>
              <a:rPr lang="en-US" dirty="0"/>
              <a:t>For a </a:t>
            </a:r>
            <a:r>
              <a:rPr lang="en-US" b="1" dirty="0"/>
              <a:t>left-tailed test</a:t>
            </a:r>
            <a:r>
              <a:rPr lang="en-US" dirty="0"/>
              <a:t>, the null hypothesis is rejected if the test statistic is too small. </a:t>
            </a:r>
          </a:p>
          <a:p>
            <a:r>
              <a:rPr lang="en-US" dirty="0"/>
              <a:t>The rejection region for such a test consists of one part, which is left from the center.</a:t>
            </a:r>
            <a:endParaRPr lang="en-IE" dirty="0"/>
          </a:p>
        </p:txBody>
      </p:sp>
      <p:sp>
        <p:nvSpPr>
          <p:cNvPr id="6" name="TextBox 5">
            <a:extLst>
              <a:ext uri="{FF2B5EF4-FFF2-40B4-BE49-F238E27FC236}">
                <a16:creationId xmlns:a16="http://schemas.microsoft.com/office/drawing/2014/main" id="{94385BFE-01D0-4F7F-A770-C6DE46FB8873}"/>
              </a:ext>
            </a:extLst>
          </p:cNvPr>
          <p:cNvSpPr txBox="1"/>
          <p:nvPr/>
        </p:nvSpPr>
        <p:spPr>
          <a:xfrm>
            <a:off x="5580112" y="5157192"/>
            <a:ext cx="2736304" cy="369332"/>
          </a:xfrm>
          <a:prstGeom prst="rect">
            <a:avLst/>
          </a:prstGeom>
          <a:noFill/>
        </p:spPr>
        <p:txBody>
          <a:bodyPr wrap="square" rtlCol="0">
            <a:spAutoFit/>
          </a:bodyPr>
          <a:lstStyle/>
          <a:p>
            <a:r>
              <a:rPr lang="en-US" dirty="0"/>
              <a:t>α </a:t>
            </a:r>
            <a:r>
              <a:rPr lang="en-IE" dirty="0"/>
              <a:t>=significance level</a:t>
            </a:r>
          </a:p>
        </p:txBody>
      </p:sp>
      <p:pic>
        <p:nvPicPr>
          <p:cNvPr id="1026" name="Picture 2">
            <a:extLst>
              <a:ext uri="{FF2B5EF4-FFF2-40B4-BE49-F238E27FC236}">
                <a16:creationId xmlns:a16="http://schemas.microsoft.com/office/drawing/2014/main" id="{1E1474CF-606F-471A-9D61-77BD065CFB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840" y="3284984"/>
            <a:ext cx="4355976" cy="311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38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5FFFE-1BD2-48CA-B0CC-B8136D915E6B}"/>
              </a:ext>
            </a:extLst>
          </p:cNvPr>
          <p:cNvSpPr>
            <a:spLocks noGrp="1"/>
          </p:cNvSpPr>
          <p:nvPr>
            <p:ph type="title"/>
          </p:nvPr>
        </p:nvSpPr>
        <p:spPr/>
        <p:txBody>
          <a:bodyPr>
            <a:normAutofit fontScale="90000"/>
          </a:bodyPr>
          <a:lstStyle/>
          <a:p>
            <a:r>
              <a:rPr lang="en-IE" dirty="0"/>
              <a:t>Hypothesis Testing – Critical Value approach</a:t>
            </a:r>
          </a:p>
        </p:txBody>
      </p:sp>
      <p:sp>
        <p:nvSpPr>
          <p:cNvPr id="3" name="Content Placeholder 2">
            <a:extLst>
              <a:ext uri="{FF2B5EF4-FFF2-40B4-BE49-F238E27FC236}">
                <a16:creationId xmlns:a16="http://schemas.microsoft.com/office/drawing/2014/main" id="{AEE75B2D-AEBD-4587-A037-BC6EBD289DFA}"/>
              </a:ext>
            </a:extLst>
          </p:cNvPr>
          <p:cNvSpPr>
            <a:spLocks noGrp="1"/>
          </p:cNvSpPr>
          <p:nvPr>
            <p:ph sz="quarter" idx="1"/>
          </p:nvPr>
        </p:nvSpPr>
        <p:spPr/>
        <p:txBody>
          <a:bodyPr>
            <a:normAutofit/>
          </a:bodyPr>
          <a:lstStyle/>
          <a:p>
            <a:r>
              <a:rPr lang="en-US" dirty="0"/>
              <a:t>For a </a:t>
            </a:r>
            <a:r>
              <a:rPr lang="en-US" b="1" dirty="0"/>
              <a:t>right-tailed test</a:t>
            </a:r>
            <a:r>
              <a:rPr lang="en-US" dirty="0"/>
              <a:t>, the null hypothesis is rejected if the test statistic is too large. </a:t>
            </a:r>
          </a:p>
          <a:p>
            <a:r>
              <a:rPr lang="en-US" dirty="0"/>
              <a:t>The rejection region for such a test consists of one part, which is right from the center.</a:t>
            </a:r>
            <a:endParaRPr lang="en-IE" dirty="0"/>
          </a:p>
        </p:txBody>
      </p:sp>
      <p:sp>
        <p:nvSpPr>
          <p:cNvPr id="6" name="TextBox 5">
            <a:extLst>
              <a:ext uri="{FF2B5EF4-FFF2-40B4-BE49-F238E27FC236}">
                <a16:creationId xmlns:a16="http://schemas.microsoft.com/office/drawing/2014/main" id="{94385BFE-01D0-4F7F-A770-C6DE46FB8873}"/>
              </a:ext>
            </a:extLst>
          </p:cNvPr>
          <p:cNvSpPr txBox="1"/>
          <p:nvPr/>
        </p:nvSpPr>
        <p:spPr>
          <a:xfrm>
            <a:off x="5580112" y="5157192"/>
            <a:ext cx="2736304" cy="369332"/>
          </a:xfrm>
          <a:prstGeom prst="rect">
            <a:avLst/>
          </a:prstGeom>
          <a:noFill/>
        </p:spPr>
        <p:txBody>
          <a:bodyPr wrap="square" rtlCol="0">
            <a:spAutoFit/>
          </a:bodyPr>
          <a:lstStyle/>
          <a:p>
            <a:r>
              <a:rPr lang="en-US" dirty="0"/>
              <a:t>α </a:t>
            </a:r>
            <a:r>
              <a:rPr lang="en-IE" dirty="0"/>
              <a:t>=significance level</a:t>
            </a:r>
          </a:p>
        </p:txBody>
      </p:sp>
      <p:pic>
        <p:nvPicPr>
          <p:cNvPr id="2050" name="Picture 2">
            <a:extLst>
              <a:ext uri="{FF2B5EF4-FFF2-40B4-BE49-F238E27FC236}">
                <a16:creationId xmlns:a16="http://schemas.microsoft.com/office/drawing/2014/main" id="{3D383E8C-8A21-4BF7-900A-65628681887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4909" y="3323520"/>
            <a:ext cx="3967091" cy="2833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118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1BD5F-0F89-41F2-A7D9-4576C5ADB4B5}"/>
              </a:ext>
            </a:extLst>
          </p:cNvPr>
          <p:cNvSpPr>
            <a:spLocks noGrp="1"/>
          </p:cNvSpPr>
          <p:nvPr>
            <p:ph type="title"/>
          </p:nvPr>
        </p:nvSpPr>
        <p:spPr/>
        <p:txBody>
          <a:bodyPr/>
          <a:lstStyle/>
          <a:p>
            <a:r>
              <a:rPr lang="en-IE" dirty="0"/>
              <a:t>Hypothesis Testing – p value</a:t>
            </a:r>
          </a:p>
        </p:txBody>
      </p:sp>
      <p:sp>
        <p:nvSpPr>
          <p:cNvPr id="3" name="Content Placeholder 2">
            <a:extLst>
              <a:ext uri="{FF2B5EF4-FFF2-40B4-BE49-F238E27FC236}">
                <a16:creationId xmlns:a16="http://schemas.microsoft.com/office/drawing/2014/main" id="{65C8E793-A262-4E84-A684-209E69800F66}"/>
              </a:ext>
            </a:extLst>
          </p:cNvPr>
          <p:cNvSpPr>
            <a:spLocks noGrp="1"/>
          </p:cNvSpPr>
          <p:nvPr>
            <p:ph sz="quarter" idx="1"/>
          </p:nvPr>
        </p:nvSpPr>
        <p:spPr/>
        <p:txBody>
          <a:bodyPr>
            <a:normAutofit/>
          </a:bodyPr>
          <a:lstStyle/>
          <a:p>
            <a:r>
              <a:rPr lang="en-US" dirty="0"/>
              <a:t>The p-value is the probability of observing sample data at least as extreme as the observed test statistic given that the null hypothesis is true. </a:t>
            </a:r>
          </a:p>
          <a:p>
            <a:r>
              <a:rPr lang="en-US" dirty="0"/>
              <a:t>If the p-value is less than or equal to the specified significance level α, the null hypothesis is rejected; otherwise, the null hypothesis is not rejected. </a:t>
            </a:r>
          </a:p>
          <a:p>
            <a:pPr lvl="1"/>
            <a:r>
              <a:rPr lang="en-US" dirty="0"/>
              <a:t>Small p-values provide evidence against the null hypothesis. </a:t>
            </a:r>
          </a:p>
          <a:p>
            <a:pPr lvl="1"/>
            <a:r>
              <a:rPr lang="en-US" dirty="0"/>
              <a:t>The smaller (closer to 0) the p-value, the stronger is the evidence against the null hypothesis (supporting rejection).</a:t>
            </a:r>
          </a:p>
          <a:p>
            <a:r>
              <a:rPr lang="en-US" dirty="0"/>
              <a:t>In other words, if p≤α, reject H0; otherwise, if p&gt;α do not reject.</a:t>
            </a:r>
            <a:endParaRPr lang="en-IE" dirty="0"/>
          </a:p>
        </p:txBody>
      </p:sp>
    </p:spTree>
    <p:extLst>
      <p:ext uri="{BB962C8B-B14F-4D97-AF65-F5344CB8AC3E}">
        <p14:creationId xmlns:p14="http://schemas.microsoft.com/office/powerpoint/2010/main" val="2351237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7035B-2682-46CA-89D4-FF67FA57F3C7}"/>
              </a:ext>
            </a:extLst>
          </p:cNvPr>
          <p:cNvSpPr>
            <a:spLocks noGrp="1"/>
          </p:cNvSpPr>
          <p:nvPr>
            <p:ph type="title"/>
          </p:nvPr>
        </p:nvSpPr>
        <p:spPr/>
        <p:txBody>
          <a:bodyPr/>
          <a:lstStyle/>
          <a:p>
            <a:r>
              <a:rPr lang="en-IE" dirty="0"/>
              <a:t>Hypothesis Testing - Correlation</a:t>
            </a:r>
          </a:p>
        </p:txBody>
      </p:sp>
      <p:sp>
        <p:nvSpPr>
          <p:cNvPr id="3" name="Content Placeholder 2">
            <a:extLst>
              <a:ext uri="{FF2B5EF4-FFF2-40B4-BE49-F238E27FC236}">
                <a16:creationId xmlns:a16="http://schemas.microsoft.com/office/drawing/2014/main" id="{4FFABDB2-1675-4551-99AE-1AB8AE0231B4}"/>
              </a:ext>
            </a:extLst>
          </p:cNvPr>
          <p:cNvSpPr>
            <a:spLocks noGrp="1"/>
          </p:cNvSpPr>
          <p:nvPr>
            <p:ph sz="quarter" idx="1"/>
          </p:nvPr>
        </p:nvSpPr>
        <p:spPr/>
        <p:txBody>
          <a:bodyPr/>
          <a:lstStyle/>
          <a:p>
            <a:r>
              <a:rPr lang="en-US" dirty="0"/>
              <a:t>The correlation coefficient, r, tells us about the strength and direction of the linear relationship between two concepts of interest represented in our dataset x and y. </a:t>
            </a:r>
          </a:p>
          <a:p>
            <a:r>
              <a:rPr lang="en-US" dirty="0"/>
              <a:t>We perform a hypothesis test of the “</a:t>
            </a:r>
            <a:r>
              <a:rPr lang="en-US" b="1" dirty="0"/>
              <a:t>significance of the correlation coefficient</a:t>
            </a:r>
            <a:r>
              <a:rPr lang="en-US" dirty="0"/>
              <a:t>” to decide whether the linear relationship in the sample data is strong enough to use to model the relationship in the population.</a:t>
            </a:r>
          </a:p>
        </p:txBody>
      </p:sp>
    </p:spTree>
    <p:extLst>
      <p:ext uri="{BB962C8B-B14F-4D97-AF65-F5344CB8AC3E}">
        <p14:creationId xmlns:p14="http://schemas.microsoft.com/office/powerpoint/2010/main" val="29577150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7035B-2682-46CA-89D4-FF67FA57F3C7}"/>
              </a:ext>
            </a:extLst>
          </p:cNvPr>
          <p:cNvSpPr>
            <a:spLocks noGrp="1"/>
          </p:cNvSpPr>
          <p:nvPr>
            <p:ph type="title"/>
          </p:nvPr>
        </p:nvSpPr>
        <p:spPr/>
        <p:txBody>
          <a:bodyPr/>
          <a:lstStyle/>
          <a:p>
            <a:r>
              <a:rPr lang="en-IE" dirty="0"/>
              <a:t>Hypothesis Testing - Correlation</a:t>
            </a:r>
          </a:p>
        </p:txBody>
      </p:sp>
      <p:sp>
        <p:nvSpPr>
          <p:cNvPr id="3" name="Content Placeholder 2">
            <a:extLst>
              <a:ext uri="{FF2B5EF4-FFF2-40B4-BE49-F238E27FC236}">
                <a16:creationId xmlns:a16="http://schemas.microsoft.com/office/drawing/2014/main" id="{4FFABDB2-1675-4551-99AE-1AB8AE0231B4}"/>
              </a:ext>
            </a:extLst>
          </p:cNvPr>
          <p:cNvSpPr>
            <a:spLocks noGrp="1"/>
          </p:cNvSpPr>
          <p:nvPr>
            <p:ph sz="quarter" idx="1"/>
          </p:nvPr>
        </p:nvSpPr>
        <p:spPr/>
        <p:txBody>
          <a:bodyPr>
            <a:normAutofit fontScale="92500" lnSpcReduction="20000"/>
          </a:bodyPr>
          <a:lstStyle/>
          <a:p>
            <a:r>
              <a:rPr lang="en-US" dirty="0"/>
              <a:t>We calculate a correlation co-efficient </a:t>
            </a:r>
            <a:r>
              <a:rPr lang="en-US" b="1" dirty="0"/>
              <a:t>r</a:t>
            </a:r>
            <a:r>
              <a:rPr lang="en-US" dirty="0"/>
              <a:t> from our sample data</a:t>
            </a:r>
          </a:p>
          <a:p>
            <a:r>
              <a:rPr lang="en-US" dirty="0"/>
              <a:t>This is an estimate of the unknown population correlation coefficient</a:t>
            </a:r>
          </a:p>
          <a:p>
            <a:r>
              <a:rPr lang="en-US" dirty="0"/>
              <a:t>We want to decide whether this is a good estimate of population co-efficient</a:t>
            </a:r>
          </a:p>
          <a:p>
            <a:r>
              <a:rPr lang="en-US" dirty="0"/>
              <a:t>For hypothesis testing we are interested in </a:t>
            </a:r>
          </a:p>
          <a:p>
            <a:pPr lvl="1" fontAlgn="base"/>
            <a:r>
              <a:rPr lang="en-US" dirty="0"/>
              <a:t>Null Hypothesis </a:t>
            </a:r>
            <a:r>
              <a:rPr lang="en-US" i="1" dirty="0"/>
              <a:t>H</a:t>
            </a:r>
            <a:r>
              <a:rPr lang="en-US" i="1" baseline="-25000" dirty="0"/>
              <a:t>0</a:t>
            </a:r>
            <a:r>
              <a:rPr lang="en-US" dirty="0"/>
              <a:t>: The population correlation coefficient IS NOT significantly different from zero. </a:t>
            </a:r>
          </a:p>
          <a:p>
            <a:pPr lvl="2" fontAlgn="base"/>
            <a:r>
              <a:rPr lang="en-US" dirty="0"/>
              <a:t>There IS NOT a significant linear relationship(correlation) between </a:t>
            </a:r>
            <a:r>
              <a:rPr lang="en-US" i="1" dirty="0"/>
              <a:t>x</a:t>
            </a:r>
            <a:r>
              <a:rPr lang="en-US" dirty="0"/>
              <a:t> and </a:t>
            </a:r>
            <a:r>
              <a:rPr lang="en-US" i="1" dirty="0"/>
              <a:t>y</a:t>
            </a:r>
            <a:r>
              <a:rPr lang="en-US" dirty="0"/>
              <a:t> in the population.</a:t>
            </a:r>
          </a:p>
          <a:p>
            <a:pPr lvl="1" fontAlgn="base"/>
            <a:r>
              <a:rPr lang="en-US" dirty="0"/>
              <a:t>Alternate Hypothesis </a:t>
            </a:r>
            <a:r>
              <a:rPr lang="en-US" i="1" dirty="0"/>
              <a:t>H</a:t>
            </a:r>
            <a:r>
              <a:rPr lang="en-US" i="1" baseline="-25000" dirty="0"/>
              <a:t>a</a:t>
            </a:r>
            <a:r>
              <a:rPr lang="en-US" dirty="0"/>
              <a:t>: The population correlation coefficient IS significantly DIFFERENT FROM zero. </a:t>
            </a:r>
          </a:p>
          <a:p>
            <a:pPr lvl="2" fontAlgn="base"/>
            <a:r>
              <a:rPr lang="en-US" dirty="0"/>
              <a:t>There IS A SIGNIFICANT LINEAR RELATIONSHIP (correlation) between </a:t>
            </a:r>
            <a:r>
              <a:rPr lang="en-US" i="1" dirty="0"/>
              <a:t>x</a:t>
            </a:r>
            <a:r>
              <a:rPr lang="en-US" dirty="0"/>
              <a:t> and </a:t>
            </a:r>
            <a:r>
              <a:rPr lang="en-US" i="1" dirty="0"/>
              <a:t>y</a:t>
            </a:r>
            <a:r>
              <a:rPr lang="en-US" dirty="0"/>
              <a:t> in the population.</a:t>
            </a:r>
          </a:p>
          <a:p>
            <a:pPr marL="274320" lvl="1" indent="0">
              <a:buNone/>
            </a:pPr>
            <a:br>
              <a:rPr lang="en-US" dirty="0"/>
            </a:br>
            <a:endParaRPr lang="en-IE" dirty="0"/>
          </a:p>
        </p:txBody>
      </p:sp>
    </p:spTree>
    <p:extLst>
      <p:ext uri="{BB962C8B-B14F-4D97-AF65-F5344CB8AC3E}">
        <p14:creationId xmlns:p14="http://schemas.microsoft.com/office/powerpoint/2010/main" val="2808245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1FA6-7EC0-408C-B74F-7D480E7991B4}"/>
              </a:ext>
            </a:extLst>
          </p:cNvPr>
          <p:cNvSpPr>
            <a:spLocks noGrp="1"/>
          </p:cNvSpPr>
          <p:nvPr>
            <p:ph type="title"/>
          </p:nvPr>
        </p:nvSpPr>
        <p:spPr/>
        <p:txBody>
          <a:bodyPr/>
          <a:lstStyle/>
          <a:p>
            <a:r>
              <a:rPr lang="en-IE" dirty="0"/>
              <a:t>Hypothesis Testing</a:t>
            </a:r>
          </a:p>
        </p:txBody>
      </p:sp>
      <p:sp>
        <p:nvSpPr>
          <p:cNvPr id="3" name="Content Placeholder 2">
            <a:extLst>
              <a:ext uri="{FF2B5EF4-FFF2-40B4-BE49-F238E27FC236}">
                <a16:creationId xmlns:a16="http://schemas.microsoft.com/office/drawing/2014/main" id="{C828728F-FA92-4675-AC62-1F53890FF0A3}"/>
              </a:ext>
            </a:extLst>
          </p:cNvPr>
          <p:cNvSpPr>
            <a:spLocks noGrp="1"/>
          </p:cNvSpPr>
          <p:nvPr>
            <p:ph sz="quarter" idx="1"/>
          </p:nvPr>
        </p:nvSpPr>
        <p:spPr/>
        <p:txBody>
          <a:bodyPr/>
          <a:lstStyle/>
          <a:p>
            <a:r>
              <a:rPr lang="en-US" dirty="0"/>
              <a:t>Confidence in a relationship is formally determined not just by the correlation coefficient but also by the number of pairs in your data. </a:t>
            </a:r>
          </a:p>
          <a:p>
            <a:r>
              <a:rPr lang="en-US" dirty="0"/>
              <a:t>If there are very few pairs then the coefficient needs to be very close to 1 or –1 for it to be deemed ‘statistically significant’, but if there are many pairs then a coefficient closer to 0 can still be considered ‘highly significant’. </a:t>
            </a:r>
            <a:endParaRPr lang="en-IE" dirty="0"/>
          </a:p>
        </p:txBody>
      </p:sp>
    </p:spTree>
    <p:extLst>
      <p:ext uri="{BB962C8B-B14F-4D97-AF65-F5344CB8AC3E}">
        <p14:creationId xmlns:p14="http://schemas.microsoft.com/office/powerpoint/2010/main" val="27625438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7035B-2682-46CA-89D4-FF67FA57F3C7}"/>
              </a:ext>
            </a:extLst>
          </p:cNvPr>
          <p:cNvSpPr>
            <a:spLocks noGrp="1"/>
          </p:cNvSpPr>
          <p:nvPr>
            <p:ph type="title"/>
          </p:nvPr>
        </p:nvSpPr>
        <p:spPr/>
        <p:txBody>
          <a:bodyPr/>
          <a:lstStyle/>
          <a:p>
            <a:r>
              <a:rPr lang="en-IE" dirty="0"/>
              <a:t>Hypothesis Testing - Correlation</a:t>
            </a:r>
          </a:p>
        </p:txBody>
      </p:sp>
      <p:sp>
        <p:nvSpPr>
          <p:cNvPr id="3" name="Content Placeholder 2">
            <a:extLst>
              <a:ext uri="{FF2B5EF4-FFF2-40B4-BE49-F238E27FC236}">
                <a16:creationId xmlns:a16="http://schemas.microsoft.com/office/drawing/2014/main" id="{4FFABDB2-1675-4551-99AE-1AB8AE0231B4}"/>
              </a:ext>
            </a:extLst>
          </p:cNvPr>
          <p:cNvSpPr>
            <a:spLocks noGrp="1"/>
          </p:cNvSpPr>
          <p:nvPr>
            <p:ph sz="quarter" idx="1"/>
          </p:nvPr>
        </p:nvSpPr>
        <p:spPr/>
        <p:txBody>
          <a:bodyPr>
            <a:normAutofit/>
          </a:bodyPr>
          <a:lstStyle/>
          <a:p>
            <a:r>
              <a:rPr lang="en-IE" dirty="0"/>
              <a:t>Depending on our level of significance and our sample size n we can use the correlation co-efficient table for your test to identify whether our observed value </a:t>
            </a:r>
            <a:r>
              <a:rPr lang="en-US" dirty="0"/>
              <a:t>is significant or not. </a:t>
            </a:r>
          </a:p>
          <a:p>
            <a:r>
              <a:rPr lang="en-US" dirty="0"/>
              <a:t>Compare the absolute value of </a:t>
            </a:r>
            <a:r>
              <a:rPr lang="en-US" i="1" dirty="0"/>
              <a:t>r</a:t>
            </a:r>
            <a:r>
              <a:rPr lang="en-US" dirty="0"/>
              <a:t> to the appropriate critical value in the table for a sample of equivalent size. </a:t>
            </a:r>
          </a:p>
          <a:p>
            <a:pPr lvl="1"/>
            <a:r>
              <a:rPr lang="en-US" dirty="0"/>
              <a:t>For Pearson (</a:t>
            </a:r>
            <a:r>
              <a:rPr lang="en-US" dirty="0">
                <a:hlinkClick r:id="rId2"/>
              </a:rPr>
              <a:t>https://www.real-statistics.com/statistics-tables/pearsons-correlation-table/</a:t>
            </a:r>
            <a:r>
              <a:rPr lang="en-US" dirty="0"/>
              <a:t>)</a:t>
            </a:r>
          </a:p>
          <a:p>
            <a:pPr lvl="1"/>
            <a:r>
              <a:rPr lang="en-US" dirty="0"/>
              <a:t>For a two-tailed test if our calculated Pearson’s correlation coefficient is greater than the critical value from the table you can reject the null hypothesis</a:t>
            </a:r>
          </a:p>
          <a:p>
            <a:endParaRPr lang="en-US" dirty="0"/>
          </a:p>
        </p:txBody>
      </p:sp>
    </p:spTree>
    <p:extLst>
      <p:ext uri="{BB962C8B-B14F-4D97-AF65-F5344CB8AC3E}">
        <p14:creationId xmlns:p14="http://schemas.microsoft.com/office/powerpoint/2010/main" val="73541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C2AED-19E0-477D-AA41-9CE68330E3D0}"/>
              </a:ext>
            </a:extLst>
          </p:cNvPr>
          <p:cNvSpPr>
            <a:spLocks noGrp="1"/>
          </p:cNvSpPr>
          <p:nvPr>
            <p:ph type="title"/>
          </p:nvPr>
        </p:nvSpPr>
        <p:spPr/>
        <p:txBody>
          <a:bodyPr/>
          <a:lstStyle/>
          <a:p>
            <a:r>
              <a:rPr lang="en-IE" dirty="0"/>
              <a:t>Do we need to look up tables?</a:t>
            </a:r>
          </a:p>
        </p:txBody>
      </p:sp>
      <p:sp>
        <p:nvSpPr>
          <p:cNvPr id="3" name="Content Placeholder 2">
            <a:extLst>
              <a:ext uri="{FF2B5EF4-FFF2-40B4-BE49-F238E27FC236}">
                <a16:creationId xmlns:a16="http://schemas.microsoft.com/office/drawing/2014/main" id="{E9E745DB-4CD1-4FF8-9A75-A309664BABD2}"/>
              </a:ext>
            </a:extLst>
          </p:cNvPr>
          <p:cNvSpPr>
            <a:spLocks noGrp="1"/>
          </p:cNvSpPr>
          <p:nvPr>
            <p:ph sz="quarter" idx="1"/>
          </p:nvPr>
        </p:nvSpPr>
        <p:spPr/>
        <p:txBody>
          <a:bodyPr/>
          <a:lstStyle/>
          <a:p>
            <a:r>
              <a:rPr lang="en-IE" dirty="0"/>
              <a:t>No, your statistical software will do it for you and you can report the p-value with confidence</a:t>
            </a:r>
          </a:p>
          <a:p>
            <a:pPr lvl="1"/>
            <a:r>
              <a:rPr lang="en-IE" dirty="0"/>
              <a:t>Report p &lt; cut-off if result is statistical significant</a:t>
            </a:r>
          </a:p>
          <a:p>
            <a:pPr lvl="1"/>
            <a:r>
              <a:rPr lang="en-IE" dirty="0"/>
              <a:t>Report actual value of p if not statistical significant</a:t>
            </a:r>
          </a:p>
        </p:txBody>
      </p:sp>
    </p:spTree>
    <p:extLst>
      <p:ext uri="{BB962C8B-B14F-4D97-AF65-F5344CB8AC3E}">
        <p14:creationId xmlns:p14="http://schemas.microsoft.com/office/powerpoint/2010/main" val="2641997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A638B-83F3-49B2-9137-1A3D10681D43}"/>
              </a:ext>
            </a:extLst>
          </p:cNvPr>
          <p:cNvSpPr>
            <a:spLocks noGrp="1"/>
          </p:cNvSpPr>
          <p:nvPr>
            <p:ph type="title"/>
          </p:nvPr>
        </p:nvSpPr>
        <p:spPr/>
        <p:txBody>
          <a:bodyPr/>
          <a:lstStyle/>
          <a:p>
            <a:r>
              <a:rPr lang="en-IE" dirty="0"/>
              <a:t>Frequency Distribution to Probability</a:t>
            </a:r>
          </a:p>
        </p:txBody>
      </p:sp>
      <p:sp>
        <p:nvSpPr>
          <p:cNvPr id="3" name="Content Placeholder 2">
            <a:extLst>
              <a:ext uri="{FF2B5EF4-FFF2-40B4-BE49-F238E27FC236}">
                <a16:creationId xmlns:a16="http://schemas.microsoft.com/office/drawing/2014/main" id="{0B1D65AD-F27F-4012-AFC3-1156214744C5}"/>
              </a:ext>
            </a:extLst>
          </p:cNvPr>
          <p:cNvSpPr>
            <a:spLocks noGrp="1"/>
          </p:cNvSpPr>
          <p:nvPr>
            <p:ph sz="quarter" idx="1"/>
          </p:nvPr>
        </p:nvSpPr>
        <p:spPr/>
        <p:txBody>
          <a:bodyPr>
            <a:normAutofit fontScale="92500" lnSpcReduction="20000"/>
          </a:bodyPr>
          <a:lstStyle/>
          <a:p>
            <a:r>
              <a:rPr lang="en-IE" dirty="0"/>
              <a:t>Frequency distribution can be displayed as a histogram -  </a:t>
            </a:r>
            <a:r>
              <a:rPr lang="en-US" dirty="0"/>
              <a:t>gives us an idea about how frequently a given data point occurs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And from this probability can be calculated and using </a:t>
            </a:r>
            <a:r>
              <a:rPr lang="en-IE" b="1" dirty="0"/>
              <a:t>probability density function </a:t>
            </a:r>
            <a:r>
              <a:rPr lang="en-IE" dirty="0"/>
              <a:t>(equation/function) </a:t>
            </a:r>
          </a:p>
          <a:p>
            <a:pPr lvl="1"/>
            <a:r>
              <a:rPr lang="en-IE" dirty="0"/>
              <a:t>And using this you can plot the probability distribution</a:t>
            </a:r>
            <a:endParaRPr lang="en-US" dirty="0"/>
          </a:p>
          <a:p>
            <a:endParaRPr lang="en-US" dirty="0"/>
          </a:p>
        </p:txBody>
      </p:sp>
      <p:pic>
        <p:nvPicPr>
          <p:cNvPr id="6" name="Picture 5">
            <a:extLst>
              <a:ext uri="{FF2B5EF4-FFF2-40B4-BE49-F238E27FC236}">
                <a16:creationId xmlns:a16="http://schemas.microsoft.com/office/drawing/2014/main" id="{370A6B75-E66A-4FF1-89F0-5FD18697585B}"/>
              </a:ext>
            </a:extLst>
          </p:cNvPr>
          <p:cNvPicPr>
            <a:picLocks noChangeAspect="1"/>
          </p:cNvPicPr>
          <p:nvPr/>
        </p:nvPicPr>
        <p:blipFill>
          <a:blip r:embed="rId2"/>
          <a:stretch>
            <a:fillRect/>
          </a:stretch>
        </p:blipFill>
        <p:spPr>
          <a:xfrm>
            <a:off x="2483768" y="1916832"/>
            <a:ext cx="3857625" cy="2638425"/>
          </a:xfrm>
          <a:prstGeom prst="rect">
            <a:avLst/>
          </a:prstGeom>
        </p:spPr>
      </p:pic>
    </p:spTree>
    <p:extLst>
      <p:ext uri="{BB962C8B-B14F-4D97-AF65-F5344CB8AC3E}">
        <p14:creationId xmlns:p14="http://schemas.microsoft.com/office/powerpoint/2010/main" val="873397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7EB56-AAEB-4353-B117-E7B72FF905E3}"/>
              </a:ext>
            </a:extLst>
          </p:cNvPr>
          <p:cNvSpPr>
            <a:spLocks noGrp="1"/>
          </p:cNvSpPr>
          <p:nvPr>
            <p:ph type="title"/>
          </p:nvPr>
        </p:nvSpPr>
        <p:spPr/>
        <p:txBody>
          <a:bodyPr/>
          <a:lstStyle/>
          <a:p>
            <a:r>
              <a:rPr lang="en-IE" dirty="0"/>
              <a:t>Continuous Random Variables</a:t>
            </a:r>
          </a:p>
        </p:txBody>
      </p:sp>
      <p:sp>
        <p:nvSpPr>
          <p:cNvPr id="3" name="Content Placeholder 2">
            <a:extLst>
              <a:ext uri="{FF2B5EF4-FFF2-40B4-BE49-F238E27FC236}">
                <a16:creationId xmlns:a16="http://schemas.microsoft.com/office/drawing/2014/main" id="{08663693-5FA5-4556-B152-D3469F53BA23}"/>
              </a:ext>
            </a:extLst>
          </p:cNvPr>
          <p:cNvSpPr>
            <a:spLocks noGrp="1"/>
          </p:cNvSpPr>
          <p:nvPr>
            <p:ph sz="quarter" idx="1"/>
          </p:nvPr>
        </p:nvSpPr>
        <p:spPr/>
        <p:txBody>
          <a:bodyPr>
            <a:normAutofit/>
          </a:bodyPr>
          <a:lstStyle/>
          <a:p>
            <a:r>
              <a:rPr lang="en-US" dirty="0"/>
              <a:t>Suppose we are trying to calculate the amount of rain that will fall tomorrow.</a:t>
            </a:r>
          </a:p>
          <a:p>
            <a:r>
              <a:rPr lang="en-US" dirty="0"/>
              <a:t>Suppose the rainfall is likely to be around 2 cm. </a:t>
            </a:r>
          </a:p>
          <a:p>
            <a:pPr lvl="1"/>
            <a:r>
              <a:rPr lang="en-US" dirty="0"/>
              <a:t>Will it be exactly 2 cm? </a:t>
            </a:r>
          </a:p>
          <a:p>
            <a:pPr lvl="2"/>
            <a:r>
              <a:rPr lang="en-US" dirty="0"/>
              <a:t>It could be 2.001 or 2.000001 or 2.000000001 and an infinite number of values in between.</a:t>
            </a:r>
          </a:p>
          <a:p>
            <a:pPr lvl="1"/>
            <a:r>
              <a:rPr lang="en-US" dirty="0"/>
              <a:t>We calculate the probability of it being in a range</a:t>
            </a:r>
          </a:p>
          <a:p>
            <a:pPr lvl="1"/>
            <a:r>
              <a:rPr lang="en-US" dirty="0"/>
              <a:t>We calculate the probability of rainfall being in the range of 2 cm to 2.01 cm. </a:t>
            </a:r>
          </a:p>
          <a:p>
            <a:pPr lvl="2"/>
            <a:r>
              <a:rPr lang="en-US" dirty="0"/>
              <a:t>It will be the sum of probabilities for all values between 2 and 2.01. </a:t>
            </a:r>
          </a:p>
        </p:txBody>
      </p:sp>
    </p:spTree>
    <p:extLst>
      <p:ext uri="{BB962C8B-B14F-4D97-AF65-F5344CB8AC3E}">
        <p14:creationId xmlns:p14="http://schemas.microsoft.com/office/powerpoint/2010/main" val="2985147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700B7-B111-40B0-BF5C-FB28E134F858}"/>
              </a:ext>
            </a:extLst>
          </p:cNvPr>
          <p:cNvSpPr>
            <a:spLocks noGrp="1"/>
          </p:cNvSpPr>
          <p:nvPr>
            <p:ph type="title"/>
          </p:nvPr>
        </p:nvSpPr>
        <p:spPr/>
        <p:txBody>
          <a:bodyPr/>
          <a:lstStyle/>
          <a:p>
            <a:r>
              <a:rPr lang="en-IE" dirty="0"/>
              <a:t>Continuous Random Variables</a:t>
            </a:r>
          </a:p>
        </p:txBody>
      </p:sp>
      <p:sp>
        <p:nvSpPr>
          <p:cNvPr id="3" name="Content Placeholder 2">
            <a:extLst>
              <a:ext uri="{FF2B5EF4-FFF2-40B4-BE49-F238E27FC236}">
                <a16:creationId xmlns:a16="http://schemas.microsoft.com/office/drawing/2014/main" id="{B9234302-86FC-4059-AE7B-4FE8605F669E}"/>
              </a:ext>
            </a:extLst>
          </p:cNvPr>
          <p:cNvSpPr>
            <a:spLocks noGrp="1"/>
          </p:cNvSpPr>
          <p:nvPr>
            <p:ph sz="quarter" idx="1"/>
          </p:nvPr>
        </p:nvSpPr>
        <p:spPr/>
        <p:txBody>
          <a:bodyPr/>
          <a:lstStyle/>
          <a:p>
            <a:r>
              <a:rPr lang="en-US" dirty="0"/>
              <a:t>The area under the probability density function within the limits 2 and 2.01 will give us that probability</a:t>
            </a:r>
            <a:endParaRPr lang="en-IE" dirty="0"/>
          </a:p>
          <a:p>
            <a:endParaRPr lang="en-IE" dirty="0"/>
          </a:p>
        </p:txBody>
      </p:sp>
      <p:pic>
        <p:nvPicPr>
          <p:cNvPr id="4" name="Picture 3">
            <a:extLst>
              <a:ext uri="{FF2B5EF4-FFF2-40B4-BE49-F238E27FC236}">
                <a16:creationId xmlns:a16="http://schemas.microsoft.com/office/drawing/2014/main" id="{4C3E167F-3F7B-42EA-BDA3-78BDD220FEAC}"/>
              </a:ext>
            </a:extLst>
          </p:cNvPr>
          <p:cNvPicPr>
            <a:picLocks noChangeAspect="1"/>
          </p:cNvPicPr>
          <p:nvPr/>
        </p:nvPicPr>
        <p:blipFill>
          <a:blip r:embed="rId2"/>
          <a:stretch>
            <a:fillRect/>
          </a:stretch>
        </p:blipFill>
        <p:spPr>
          <a:xfrm>
            <a:off x="1331640" y="2547208"/>
            <a:ext cx="5644593" cy="3609752"/>
          </a:xfrm>
          <a:prstGeom prst="rect">
            <a:avLst/>
          </a:prstGeom>
        </p:spPr>
      </p:pic>
    </p:spTree>
    <p:extLst>
      <p:ext uri="{BB962C8B-B14F-4D97-AF65-F5344CB8AC3E}">
        <p14:creationId xmlns:p14="http://schemas.microsoft.com/office/powerpoint/2010/main" val="1707733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0695-823E-4070-A98B-B3987F60F1B9}"/>
              </a:ext>
            </a:extLst>
          </p:cNvPr>
          <p:cNvSpPr>
            <a:spLocks noGrp="1"/>
          </p:cNvSpPr>
          <p:nvPr>
            <p:ph type="title"/>
          </p:nvPr>
        </p:nvSpPr>
        <p:spPr/>
        <p:txBody>
          <a:bodyPr/>
          <a:lstStyle/>
          <a:p>
            <a:r>
              <a:rPr lang="en-IE" dirty="0"/>
              <a:t>Sampling</a:t>
            </a:r>
          </a:p>
        </p:txBody>
      </p:sp>
      <p:sp>
        <p:nvSpPr>
          <p:cNvPr id="3" name="Content Placeholder 2">
            <a:extLst>
              <a:ext uri="{FF2B5EF4-FFF2-40B4-BE49-F238E27FC236}">
                <a16:creationId xmlns:a16="http://schemas.microsoft.com/office/drawing/2014/main" id="{CFC85286-98D2-4B78-BF91-35CD6D4DF989}"/>
              </a:ext>
            </a:extLst>
          </p:cNvPr>
          <p:cNvSpPr>
            <a:spLocks noGrp="1"/>
          </p:cNvSpPr>
          <p:nvPr>
            <p:ph sz="quarter" idx="1"/>
          </p:nvPr>
        </p:nvSpPr>
        <p:spPr/>
        <p:txBody>
          <a:bodyPr>
            <a:normAutofit/>
          </a:bodyPr>
          <a:lstStyle/>
          <a:p>
            <a:r>
              <a:rPr lang="en-US" dirty="0"/>
              <a:t>When you have huge amount of data, it is difficult to make sense of it (or even collect it).</a:t>
            </a:r>
          </a:p>
          <a:p>
            <a:r>
              <a:rPr lang="en-US" dirty="0"/>
              <a:t>To tackle this problem, what we do is take a small chunk of data and look at it. </a:t>
            </a:r>
          </a:p>
          <a:p>
            <a:r>
              <a:rPr lang="en-US" dirty="0"/>
              <a:t>But we won’t be satisfied with just a single chunk. </a:t>
            </a:r>
          </a:p>
          <a:p>
            <a:r>
              <a:rPr lang="en-US" dirty="0"/>
              <a:t>We’d try to look at multiple chunks to be sure of results.</a:t>
            </a:r>
          </a:p>
          <a:p>
            <a:endParaRPr lang="en-IE" dirty="0"/>
          </a:p>
        </p:txBody>
      </p:sp>
    </p:spTree>
    <p:extLst>
      <p:ext uri="{BB962C8B-B14F-4D97-AF65-F5344CB8AC3E}">
        <p14:creationId xmlns:p14="http://schemas.microsoft.com/office/powerpoint/2010/main" val="3082029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0695-823E-4070-A98B-B3987F60F1B9}"/>
              </a:ext>
            </a:extLst>
          </p:cNvPr>
          <p:cNvSpPr>
            <a:spLocks noGrp="1"/>
          </p:cNvSpPr>
          <p:nvPr>
            <p:ph type="title"/>
          </p:nvPr>
        </p:nvSpPr>
        <p:spPr/>
        <p:txBody>
          <a:bodyPr/>
          <a:lstStyle/>
          <a:p>
            <a:r>
              <a:rPr lang="en-IE" dirty="0"/>
              <a:t>Sampling</a:t>
            </a:r>
          </a:p>
        </p:txBody>
      </p:sp>
      <p:sp>
        <p:nvSpPr>
          <p:cNvPr id="3" name="Content Placeholder 2">
            <a:extLst>
              <a:ext uri="{FF2B5EF4-FFF2-40B4-BE49-F238E27FC236}">
                <a16:creationId xmlns:a16="http://schemas.microsoft.com/office/drawing/2014/main" id="{CFC85286-98D2-4B78-BF91-35CD6D4DF989}"/>
              </a:ext>
            </a:extLst>
          </p:cNvPr>
          <p:cNvSpPr>
            <a:spLocks noGrp="1"/>
          </p:cNvSpPr>
          <p:nvPr>
            <p:ph sz="quarter" idx="1"/>
          </p:nvPr>
        </p:nvSpPr>
        <p:spPr/>
        <p:txBody>
          <a:bodyPr>
            <a:normAutofit fontScale="92500" lnSpcReduction="10000"/>
          </a:bodyPr>
          <a:lstStyle/>
          <a:p>
            <a:r>
              <a:rPr lang="en-US" dirty="0"/>
              <a:t>Let’s say we have the cholesterol levels of all the people in a country</a:t>
            </a:r>
          </a:p>
          <a:p>
            <a:r>
              <a:rPr lang="en-US" dirty="0"/>
              <a:t>We can look at the mean, median and mode of the data. </a:t>
            </a:r>
          </a:p>
          <a:p>
            <a:r>
              <a:rPr lang="en-IE" dirty="0"/>
              <a:t>Suppose we plot the data, and it looks like this.</a:t>
            </a:r>
          </a:p>
          <a:p>
            <a:endParaRPr lang="en-IE" dirty="0"/>
          </a:p>
          <a:p>
            <a:endParaRPr lang="en-IE" dirty="0"/>
          </a:p>
          <a:p>
            <a:endParaRPr lang="en-IE" dirty="0"/>
          </a:p>
          <a:p>
            <a:endParaRPr lang="en-IE" dirty="0"/>
          </a:p>
          <a:p>
            <a:endParaRPr lang="en-IE" dirty="0"/>
          </a:p>
          <a:p>
            <a:endParaRPr lang="en-IE" dirty="0"/>
          </a:p>
          <a:p>
            <a:endParaRPr lang="en-IE" dirty="0"/>
          </a:p>
          <a:p>
            <a:r>
              <a:rPr lang="en-IE" dirty="0"/>
              <a:t>We calculate the mean is 153.2</a:t>
            </a:r>
          </a:p>
        </p:txBody>
      </p:sp>
      <p:pic>
        <p:nvPicPr>
          <p:cNvPr id="4" name="Picture 3">
            <a:extLst>
              <a:ext uri="{FF2B5EF4-FFF2-40B4-BE49-F238E27FC236}">
                <a16:creationId xmlns:a16="http://schemas.microsoft.com/office/drawing/2014/main" id="{C41D9F88-B4B1-4281-8845-19F3F7FD212F}"/>
              </a:ext>
            </a:extLst>
          </p:cNvPr>
          <p:cNvPicPr>
            <a:picLocks noChangeAspect="1"/>
          </p:cNvPicPr>
          <p:nvPr/>
        </p:nvPicPr>
        <p:blipFill>
          <a:blip r:embed="rId2"/>
          <a:stretch>
            <a:fillRect/>
          </a:stretch>
        </p:blipFill>
        <p:spPr>
          <a:xfrm>
            <a:off x="2699792" y="2780928"/>
            <a:ext cx="4558483" cy="2641848"/>
          </a:xfrm>
          <a:prstGeom prst="rect">
            <a:avLst/>
          </a:prstGeom>
        </p:spPr>
      </p:pic>
    </p:spTree>
    <p:extLst>
      <p:ext uri="{BB962C8B-B14F-4D97-AF65-F5344CB8AC3E}">
        <p14:creationId xmlns:p14="http://schemas.microsoft.com/office/powerpoint/2010/main" val="3212210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0695-823E-4070-A98B-B3987F60F1B9}"/>
              </a:ext>
            </a:extLst>
          </p:cNvPr>
          <p:cNvSpPr>
            <a:spLocks noGrp="1"/>
          </p:cNvSpPr>
          <p:nvPr>
            <p:ph type="title"/>
          </p:nvPr>
        </p:nvSpPr>
        <p:spPr/>
        <p:txBody>
          <a:bodyPr/>
          <a:lstStyle/>
          <a:p>
            <a:r>
              <a:rPr lang="en-IE" dirty="0"/>
              <a:t>Sampling</a:t>
            </a:r>
          </a:p>
        </p:txBody>
      </p:sp>
      <p:sp>
        <p:nvSpPr>
          <p:cNvPr id="3" name="Content Placeholder 2">
            <a:extLst>
              <a:ext uri="{FF2B5EF4-FFF2-40B4-BE49-F238E27FC236}">
                <a16:creationId xmlns:a16="http://schemas.microsoft.com/office/drawing/2014/main" id="{CFC85286-98D2-4B78-BF91-35CD6D4DF989}"/>
              </a:ext>
            </a:extLst>
          </p:cNvPr>
          <p:cNvSpPr>
            <a:spLocks noGrp="1"/>
          </p:cNvSpPr>
          <p:nvPr>
            <p:ph sz="quarter" idx="1"/>
          </p:nvPr>
        </p:nvSpPr>
        <p:spPr/>
        <p:txBody>
          <a:bodyPr>
            <a:normAutofit/>
          </a:bodyPr>
          <a:lstStyle/>
          <a:p>
            <a:r>
              <a:rPr lang="en-US" dirty="0"/>
              <a:t>But it is difficult to process this large amount of data.</a:t>
            </a:r>
          </a:p>
          <a:p>
            <a:r>
              <a:rPr lang="en-US" dirty="0"/>
              <a:t>So we take the data of some 50 people and calculate their mean.</a:t>
            </a:r>
          </a:p>
          <a:p>
            <a:r>
              <a:rPr lang="en-US" dirty="0"/>
              <a:t>We then take a  new sample of 50 people and calculate the mean. </a:t>
            </a:r>
          </a:p>
          <a:p>
            <a:r>
              <a:rPr lang="en-US" dirty="0"/>
              <a:t>We keep doing that to collect a quantity of samples.</a:t>
            </a:r>
          </a:p>
          <a:p>
            <a:endParaRPr lang="en-IE" dirty="0"/>
          </a:p>
        </p:txBody>
      </p:sp>
    </p:spTree>
    <p:extLst>
      <p:ext uri="{BB962C8B-B14F-4D97-AF65-F5344CB8AC3E}">
        <p14:creationId xmlns:p14="http://schemas.microsoft.com/office/powerpoint/2010/main" val="620533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noFill/>
        <a:ln w="3810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2264</TotalTime>
  <Words>2418</Words>
  <Application>Microsoft Office PowerPoint</Application>
  <PresentationFormat>On-screen Show (4:3)</PresentationFormat>
  <Paragraphs>205</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Bookman Old Style</vt:lpstr>
      <vt:lpstr>Calibri</vt:lpstr>
      <vt:lpstr>Gill Sans MT</vt:lpstr>
      <vt:lpstr>Wingdings</vt:lpstr>
      <vt:lpstr>Wingdings 3</vt:lpstr>
      <vt:lpstr>Origin</vt:lpstr>
      <vt:lpstr>Probability and Statistical Inference</vt:lpstr>
      <vt:lpstr>Probability Frequency Distribution</vt:lpstr>
      <vt:lpstr>Probability Frequency Distribution</vt:lpstr>
      <vt:lpstr>Frequency Distribution to Probability</vt:lpstr>
      <vt:lpstr>Continuous Random Variables</vt:lpstr>
      <vt:lpstr>Continuous Random Variables</vt:lpstr>
      <vt:lpstr>Sampling</vt:lpstr>
      <vt:lpstr>Sampling</vt:lpstr>
      <vt:lpstr>Sampling</vt:lpstr>
      <vt:lpstr>Sampling</vt:lpstr>
      <vt:lpstr>Sampling – Frequency to probability</vt:lpstr>
      <vt:lpstr>Sampling – Frequency to probability</vt:lpstr>
      <vt:lpstr>Normal Distribution</vt:lpstr>
      <vt:lpstr>Normal distribution</vt:lpstr>
      <vt:lpstr>Normal distribution</vt:lpstr>
      <vt:lpstr>Normal distribution</vt:lpstr>
      <vt:lpstr>Normal distribution</vt:lpstr>
      <vt:lpstr>The Standard Normal</vt:lpstr>
      <vt:lpstr>Z Scores</vt:lpstr>
      <vt:lpstr>Z Scores</vt:lpstr>
      <vt:lpstr>Z Scores</vt:lpstr>
      <vt:lpstr>Z Scores</vt:lpstr>
      <vt:lpstr>Critical Value of Z</vt:lpstr>
      <vt:lpstr>Critical Value of Z</vt:lpstr>
      <vt:lpstr>Critical Value – Central Region</vt:lpstr>
      <vt:lpstr>Critical Value: Tail Region</vt:lpstr>
      <vt:lpstr>Critical Value: Tail Region</vt:lpstr>
      <vt:lpstr>Hypothesis testing</vt:lpstr>
      <vt:lpstr>Hypothesis Testing – Critical Value</vt:lpstr>
      <vt:lpstr>Hypothesis Testing – Critical Value</vt:lpstr>
      <vt:lpstr>Hypothesis Testing – Critical Value approach</vt:lpstr>
      <vt:lpstr>Hypothesis Testing – Critical Value approach</vt:lpstr>
      <vt:lpstr>Hypothesis Testing – p value</vt:lpstr>
      <vt:lpstr>Hypothesis Testing - Correlation</vt:lpstr>
      <vt:lpstr>Hypothesis Testing - Correlation</vt:lpstr>
      <vt:lpstr>Hypothesis Testing</vt:lpstr>
      <vt:lpstr>Hypothesis Testing - Correlation</vt:lpstr>
      <vt:lpstr>Do we need to look up tables?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Statistical Inference</dc:title>
  <dc:creator>DIT</dc:creator>
  <cp:lastModifiedBy>Deirdre Lawless</cp:lastModifiedBy>
  <cp:revision>454</cp:revision>
  <dcterms:created xsi:type="dcterms:W3CDTF">2015-10-13T15:34:37Z</dcterms:created>
  <dcterms:modified xsi:type="dcterms:W3CDTF">2020-10-12T15:40:13Z</dcterms:modified>
</cp:coreProperties>
</file>