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8" r:id="rId4"/>
    <p:sldId id="259" r:id="rId5"/>
    <p:sldId id="260" r:id="rId6"/>
    <p:sldId id="261" r:id="rId7"/>
    <p:sldId id="262" r:id="rId8"/>
    <p:sldId id="257"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11/27/2021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11/27/2021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11/27/2021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11/27/2021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78A4-3FAC-4BAE-A4E7-20AB8C219824}"/>
              </a:ext>
            </a:extLst>
          </p:cNvPr>
          <p:cNvSpPr>
            <a:spLocks noGrp="1"/>
          </p:cNvSpPr>
          <p:nvPr>
            <p:ph type="ctrTitle"/>
          </p:nvPr>
        </p:nvSpPr>
        <p:spPr>
          <a:xfrm>
            <a:off x="1051560" y="834188"/>
            <a:ext cx="9966960" cy="3994485"/>
          </a:xfrm>
        </p:spPr>
        <p:txBody>
          <a:bodyPr/>
          <a:lstStyle/>
          <a:p>
            <a:pPr algn="ctr"/>
            <a:r>
              <a:rPr lang="en-US" sz="6600" dirty="0">
                <a:latin typeface="Times New Roman" panose="02020603050405020304" pitchFamily="18" charset="0"/>
                <a:cs typeface="Times New Roman" panose="02020603050405020304" pitchFamily="18" charset="0"/>
              </a:rPr>
              <a:t>Research Question, Hypothesis and preliminary design</a:t>
            </a:r>
            <a:endParaRPr lang="en-GB"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829317-F82C-4DFD-AC5A-72CBEEB5B085}"/>
              </a:ext>
            </a:extLst>
          </p:cNvPr>
          <p:cNvSpPr>
            <a:spLocks noGrp="1"/>
          </p:cNvSpPr>
          <p:nvPr>
            <p:ph type="subTitle" idx="1"/>
          </p:nvPr>
        </p:nvSpPr>
        <p:spPr>
          <a:xfrm>
            <a:off x="1912826" y="4828673"/>
            <a:ext cx="7891272" cy="990937"/>
          </a:xfrm>
        </p:spPr>
        <p:txBody>
          <a:bodyPr>
            <a:normAutofit/>
          </a:bodyPr>
          <a:lstStyle/>
          <a:p>
            <a:pPr algn="ctr"/>
            <a:r>
              <a:rPr lang="en-US" dirty="0">
                <a:latin typeface="Times New Roman" panose="02020603050405020304" pitchFamily="18" charset="0"/>
                <a:cs typeface="Times New Roman" panose="02020603050405020304" pitchFamily="18" charset="0"/>
              </a:rPr>
              <a:t>Maks Drzezdzon | C15311966</a:t>
            </a:r>
          </a:p>
          <a:p>
            <a:pPr algn="ctr"/>
            <a:r>
              <a:rPr lang="en-US" dirty="0">
                <a:latin typeface="Times New Roman" panose="02020603050405020304" pitchFamily="18" charset="0"/>
                <a:cs typeface="Times New Roman" panose="02020603050405020304" pitchFamily="18" charset="0"/>
              </a:rPr>
              <a:t>TU060/2 | Data Science</a:t>
            </a:r>
          </a:p>
          <a:p>
            <a:pPr algn="ct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3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FB40-6826-44FB-B9A3-6BADC308EF25}"/>
              </a:ext>
            </a:extLst>
          </p:cNvPr>
          <p:cNvSpPr>
            <a:spLocks noGrp="1"/>
          </p:cNvSpPr>
          <p:nvPr>
            <p:ph type="title"/>
          </p:nvPr>
        </p:nvSpPr>
        <p:spPr>
          <a:xfrm>
            <a:off x="-1" y="0"/>
            <a:ext cx="12191999" cy="57800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Domain and scope – ACM 2012 </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D093F7-BF63-46FA-8E74-390525D72F90}"/>
              </a:ext>
            </a:extLst>
          </p:cNvPr>
          <p:cNvSpPr>
            <a:spLocks noGrp="1"/>
          </p:cNvSpPr>
          <p:nvPr>
            <p:ph idx="1"/>
          </p:nvPr>
        </p:nvSpPr>
        <p:spPr>
          <a:xfrm>
            <a:off x="0" y="578004"/>
            <a:ext cx="12192000" cy="6279996"/>
          </a:xfrm>
        </p:spPr>
        <p:txBody>
          <a:bodyPr>
            <a:normAutofit fontScale="92500" lnSpcReduction="10000"/>
          </a:bodyPr>
          <a:lstStyle/>
          <a:p>
            <a:r>
              <a:rPr lang="en-US" dirty="0">
                <a:latin typeface="Calibri" panose="020F0502020204030204" pitchFamily="34" charset="0"/>
                <a:cs typeface="Calibri" panose="020F0502020204030204" pitchFamily="34" charset="0"/>
              </a:rPr>
              <a:t>Computing Methodologies =&gt; Machine Leaning =&gt; Machine Learning Approaches = &gt; Learning Linear Models</a:t>
            </a:r>
          </a:p>
          <a:p>
            <a:r>
              <a:rPr lang="en-US" dirty="0">
                <a:latin typeface="Calibri" panose="020F0502020204030204" pitchFamily="34" charset="0"/>
                <a:cs typeface="Calibri" panose="020F0502020204030204" pitchFamily="34" charset="0"/>
              </a:rPr>
              <a:t>Computing methodologies =&gt; Machine Leaning =&gt; Machine Learning Approaches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Methodologies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Verification and Validation</a:t>
            </a:r>
          </a:p>
          <a:p>
            <a:r>
              <a:rPr lang="en-US" dirty="0">
                <a:latin typeface="Calibri" panose="020F0502020204030204" pitchFamily="34" charset="0"/>
                <a:cs typeface="Calibri" panose="020F0502020204030204" pitchFamily="34" charset="0"/>
              </a:rPr>
              <a:t>Computing Methodologies =&gt; Machine Leaning =&gt; Machine Learning Algorithms = &gt; Feature Selection</a:t>
            </a:r>
          </a:p>
          <a:p>
            <a:pPr algn="l"/>
            <a:r>
              <a:rPr lang="en-US" b="1" dirty="0">
                <a:latin typeface="Calibri" panose="020F0502020204030204" pitchFamily="34" charset="0"/>
                <a:cs typeface="Calibri" panose="020F0502020204030204" pitchFamily="34" charset="0"/>
              </a:rPr>
              <a:t>SCOPE </a:t>
            </a:r>
            <a:r>
              <a:rPr lang="en-US" dirty="0">
                <a:latin typeface="Calibri" panose="020F0502020204030204" pitchFamily="34" charset="0"/>
                <a:cs typeface="Calibri" panose="020F0502020204030204" pitchFamily="34" charset="0"/>
              </a:rPr>
              <a:t>is limited to examining classification techniques such as SVM, DWD and their implementations </a:t>
            </a:r>
            <a:r>
              <a:rPr lang="en-US" sz="2000" dirty="0">
                <a:latin typeface="Calibri" panose="020F0502020204030204" pitchFamily="34" charset="0"/>
                <a:cs typeface="Calibri" panose="020F0502020204030204" pitchFamily="34" charset="0"/>
              </a:rPr>
              <a:t>over a period of ~13 weeks </a:t>
            </a:r>
            <a:r>
              <a:rPr lang="en-US" dirty="0">
                <a:latin typeface="Calibri" panose="020F0502020204030204" pitchFamily="34" charset="0"/>
                <a:cs typeface="Calibri" panose="020F0502020204030204" pitchFamily="34" charset="0"/>
              </a:rPr>
              <a:t>applied to FNC/SBM correlation values gathered from HDLSS data from the </a:t>
            </a:r>
            <a:r>
              <a:rPr lang="en-GB" sz="2000" b="0" i="0" u="none" strike="noStrike" baseline="0" dirty="0">
                <a:latin typeface="Calibri" panose="020F0502020204030204" pitchFamily="34" charset="0"/>
                <a:cs typeface="Calibri" panose="020F0502020204030204" pitchFamily="34" charset="0"/>
              </a:rPr>
              <a:t>Mind Research Network’s Schizophrenia Dataset consisting of </a:t>
            </a:r>
            <a:r>
              <a:rPr lang="en-US" sz="2000" dirty="0">
                <a:latin typeface="Calibri" panose="020F0502020204030204" pitchFamily="34" charset="0"/>
                <a:cs typeface="Calibri" panose="020F0502020204030204" pitchFamily="34" charset="0"/>
              </a:rPr>
              <a:t>35,432 observations gathered from 162 patients and 169 healthy controls. The Aim of this study is to derive differences  between implementations and their classification accuracy via the F1 score.</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ASSUMPTION </a:t>
            </a:r>
            <a:r>
              <a:rPr lang="en-US" dirty="0">
                <a:latin typeface="Calibri" panose="020F0502020204030204" pitchFamily="34" charset="0"/>
                <a:cs typeface="Calibri" panose="020F0502020204030204" pitchFamily="34" charset="0"/>
              </a:rPr>
              <a:t>is that the data from Mind Research Network was properly prepared and filtered when extracted from MRI images as it was overseen by now a distinguished professor in his discipline among other experts. </a:t>
            </a:r>
          </a:p>
          <a:p>
            <a:r>
              <a:rPr lang="en-US" b="1" dirty="0">
                <a:latin typeface="Calibri" panose="020F0502020204030204" pitchFamily="34" charset="0"/>
                <a:cs typeface="Calibri" panose="020F0502020204030204" pitchFamily="34" charset="0"/>
              </a:rPr>
              <a:t>LIMITATIONS </a:t>
            </a:r>
            <a:r>
              <a:rPr lang="en-US" dirty="0">
                <a:latin typeface="Calibri" panose="020F0502020204030204" pitchFamily="34" charset="0"/>
                <a:cs typeface="Calibri" panose="020F0502020204030204" pitchFamily="34" charset="0"/>
              </a:rPr>
              <a:t>are lack of data and getting access to existing data from </a:t>
            </a:r>
            <a:r>
              <a:rPr lang="en-US" dirty="0" err="1">
                <a:latin typeface="Calibri" panose="020F0502020204030204" pitchFamily="34" charset="0"/>
                <a:cs typeface="Calibri" panose="020F0502020204030204" pitchFamily="34" charset="0"/>
              </a:rPr>
              <a:t>schizconnect</a:t>
            </a:r>
            <a:r>
              <a:rPr lang="en-US" dirty="0">
                <a:latin typeface="Calibri" panose="020F0502020204030204" pitchFamily="34" charset="0"/>
                <a:cs typeface="Calibri" panose="020F0502020204030204" pitchFamily="34" charset="0"/>
              </a:rPr>
              <a:t> a collection of HDLSS schizophrenia datasets, no information about the stage, age or severity of schizophrenia of patients which this data was gathered from, this is a limitation because models trained on HDLSS data tend to overfit such as deep learning models acquiring a 0.9 AUC but drop to 0.6 or 0.7 when younger cohorts or vice versa are introduced for testing </a:t>
            </a:r>
            <a:endParaRPr lang="en-US" dirty="0">
              <a:solidFill>
                <a:srgbClr val="FF0000"/>
              </a:solidFill>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DELIMITATIONS: </a:t>
            </a:r>
            <a:r>
              <a:rPr lang="en-US" dirty="0">
                <a:latin typeface="Calibri" panose="020F0502020204030204" pitchFamily="34" charset="0"/>
                <a:cs typeface="Calibri" panose="020F0502020204030204" pitchFamily="34" charset="0"/>
              </a:rPr>
              <a:t>SVM and DWD were chosen over other techniques such as deep learning or regression because DWD and its implementations are state of the art, DWD was designed to address short comings of SVMs and regardless of other limitations DWD has when classifying HDLSS data its still currently state of the art which is why it was picked for examination in this study</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36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7D3A-E5B0-4CBD-9071-C7828BD61D92}"/>
              </a:ext>
            </a:extLst>
          </p:cNvPr>
          <p:cNvSpPr>
            <a:spLocks noGrp="1"/>
          </p:cNvSpPr>
          <p:nvPr>
            <p:ph type="title"/>
          </p:nvPr>
        </p:nvSpPr>
        <p:spPr>
          <a:xfrm>
            <a:off x="0" y="1"/>
            <a:ext cx="12192000" cy="620202"/>
          </a:xfrm>
        </p:spPr>
        <p:txBody>
          <a:bodyPr>
            <a:normAutofit/>
          </a:bodyPr>
          <a:lstStyle/>
          <a:p>
            <a:pPr algn="ctr"/>
            <a:r>
              <a:rPr lang="en-US" sz="3200" dirty="0">
                <a:solidFill>
                  <a:schemeClr val="tx1"/>
                </a:solidFill>
                <a:latin typeface="Times New Roman" panose="02020603050405020304" pitchFamily="18" charset="0"/>
                <a:cs typeface="Times New Roman" panose="02020603050405020304" pitchFamily="18" charset="0"/>
              </a:rPr>
              <a:t>Gaps in the literature review and research question</a:t>
            </a:r>
            <a:endParaRPr lang="en-GB"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7426C8-B1C9-4D8D-8B5F-E6A6D889ED11}"/>
              </a:ext>
            </a:extLst>
          </p:cNvPr>
          <p:cNvSpPr>
            <a:spLocks noGrp="1"/>
          </p:cNvSpPr>
          <p:nvPr>
            <p:ph idx="1"/>
          </p:nvPr>
        </p:nvSpPr>
        <p:spPr>
          <a:xfrm>
            <a:off x="0" y="556592"/>
            <a:ext cx="12192000" cy="6301408"/>
          </a:xfrm>
        </p:spPr>
        <p:txBody>
          <a:bodyPr>
            <a:normAutofit/>
          </a:bodyPr>
          <a:lstStyle/>
          <a:p>
            <a:r>
              <a:rPr lang="en-US" dirty="0">
                <a:latin typeface="Calibri" panose="020F0502020204030204" pitchFamily="34" charset="0"/>
                <a:cs typeface="Calibri" panose="020F0502020204030204" pitchFamily="34" charset="0"/>
              </a:rPr>
              <a:t>There is an application and methodological gap. This is because the state of the art relies on SVM and DWD. DWD was designed to address SVMs limitations when working with HDLSS data, SVMs shortcomings stem from data-pilling where t</a:t>
            </a:r>
            <a:r>
              <a:rPr lang="en-GB" i="0" dirty="0">
                <a:effectLst/>
                <a:latin typeface="Calibri" panose="020F0502020204030204" pitchFamily="34" charset="0"/>
                <a:cs typeface="Calibri" panose="020F0502020204030204" pitchFamily="34" charset="0"/>
              </a:rPr>
              <a:t>raining data vectors from each class project to a single point for classification</a:t>
            </a:r>
            <a:r>
              <a:rPr lang="en-US" dirty="0">
                <a:latin typeface="Calibri" panose="020F0502020204030204" pitchFamily="34" charset="0"/>
                <a:cs typeface="Calibri" panose="020F0502020204030204" pitchFamily="34" charset="0"/>
              </a:rPr>
              <a:t> which causes it to overfit where as DWD is sensitive to the sample size ratio between classes denoted by the intercept term </a:t>
            </a:r>
            <a:r>
              <a:rPr lang="el-GR" dirty="0">
                <a:latin typeface="Calibri" panose="020F0502020204030204" pitchFamily="34" charset="0"/>
                <a:cs typeface="Calibri" panose="020F0502020204030204" pitchFamily="34" charset="0"/>
              </a:rPr>
              <a:t>β</a:t>
            </a:r>
            <a:r>
              <a:rPr lang="en-US" dirty="0">
                <a:latin typeface="Calibri" panose="020F0502020204030204" pitchFamily="34" charset="0"/>
                <a:cs typeface="Calibri" panose="020F0502020204030204" pitchFamily="34" charset="0"/>
              </a:rPr>
              <a:t>, this is a problem because when taking into consideration the differences between cohorts age, stage of schizophrenia, type of schizophrenia among other intricacies that make it hard to diagnose and distinguish between, once accounted for, this can cause/causes a class imbalance. In order to better understand the methodological gap an investigation between both methods and their subsequent implementations that follow will be undergone. Most techniques used for HDLSS datasets are in microbiology where researchers work on gene micro-arrays. </a:t>
            </a:r>
            <a:r>
              <a:rPr lang="en-GB" sz="2000" dirty="0">
                <a:effectLst/>
                <a:latin typeface="Calibri" panose="020F0502020204030204" pitchFamily="34" charset="0"/>
                <a:cs typeface="Calibri" panose="020F0502020204030204" pitchFamily="34" charset="0"/>
              </a:rPr>
              <a:t>There is very little variability in methods used at the top end. </a:t>
            </a:r>
            <a:r>
              <a:rPr lang="en-GB" dirty="0">
                <a:latin typeface="Calibri" panose="020F0502020204030204" pitchFamily="34" charset="0"/>
                <a:cs typeface="Calibri" panose="020F0502020204030204" pitchFamily="34" charset="0"/>
              </a:rPr>
              <a:t>T</a:t>
            </a:r>
            <a:r>
              <a:rPr lang="en-GB" sz="2000" dirty="0">
                <a:effectLst/>
                <a:latin typeface="Calibri" panose="020F0502020204030204" pitchFamily="34" charset="0"/>
                <a:cs typeface="Calibri" panose="020F0502020204030204" pitchFamily="34" charset="0"/>
              </a:rPr>
              <a:t>hey range from different implementations of SVM and DWD, meaning research is still being conducted on how to tackle limitations of both methods when used for classifying HDLSS data and their target class. </a:t>
            </a:r>
            <a:r>
              <a:rPr lang="en-US" i="1" dirty="0">
                <a:latin typeface="Calibri" panose="020F0502020204030204" pitchFamily="34" charset="0"/>
                <a:cs typeface="Calibri" panose="020F0502020204030204" pitchFamily="34" charset="0"/>
              </a:rPr>
              <a:t>(</a:t>
            </a:r>
            <a:r>
              <a:rPr lang="en-GB" sz="2000" i="1" dirty="0">
                <a:effectLst/>
                <a:latin typeface="Calibri" panose="020F0502020204030204" pitchFamily="34" charset="0"/>
                <a:cs typeface="Calibri" panose="020F0502020204030204" pitchFamily="34" charset="0"/>
              </a:rPr>
              <a:t>Sadeghi, D et al. 2021; Cortes-Briones, J. A. et al. 2021</a:t>
            </a:r>
            <a:r>
              <a:rPr lang="en-US" sz="2000" i="1" dirty="0">
                <a:effectLst/>
                <a:latin typeface="Calibri" panose="020F0502020204030204" pitchFamily="34" charset="0"/>
                <a:cs typeface="Calibri" panose="020F0502020204030204" pitchFamily="34" charset="0"/>
              </a:rPr>
              <a:t>; </a:t>
            </a:r>
            <a:r>
              <a:rPr lang="en-GB" sz="2000" i="1" dirty="0">
                <a:effectLst/>
                <a:latin typeface="Calibri" panose="020F0502020204030204" pitchFamily="34" charset="0"/>
                <a:cs typeface="Calibri" panose="020F0502020204030204" pitchFamily="34" charset="0"/>
              </a:rPr>
              <a:t>Oh, J. et al. 2020; UYSAL, L et al. 1999; Lee, K.-Y et al. 2017; Singh Suri et al. 2021; Sadeghi, D et al. 2021; </a:t>
            </a:r>
            <a:r>
              <a:rPr lang="en-GB" sz="2000" i="1" dirty="0" err="1">
                <a:effectLst/>
                <a:latin typeface="Calibri" panose="020F0502020204030204" pitchFamily="34" charset="0"/>
                <a:cs typeface="Calibri" panose="020F0502020204030204" pitchFamily="34" charset="0"/>
              </a:rPr>
              <a:t>Castanon</a:t>
            </a:r>
            <a:r>
              <a:rPr lang="en-GB" sz="2000" i="1" dirty="0">
                <a:effectLst/>
                <a:latin typeface="Calibri" panose="020F0502020204030204" pitchFamily="34" charset="0"/>
                <a:cs typeface="Calibri" panose="020F0502020204030204" pitchFamily="34" charset="0"/>
              </a:rPr>
              <a:t>, J. 2019, March 19; Lin E et al. 2021; Wang, H et al. 2013; </a:t>
            </a:r>
            <a:r>
              <a:rPr lang="en-GB" sz="2000" i="1" dirty="0" err="1">
                <a:effectLst/>
                <a:latin typeface="Calibri" panose="020F0502020204030204" pitchFamily="34" charset="0"/>
                <a:cs typeface="Calibri" panose="020F0502020204030204" pitchFamily="34" charset="0"/>
              </a:rPr>
              <a:t>Colyer</a:t>
            </a:r>
            <a:r>
              <a:rPr lang="en-GB" sz="2000" i="1" dirty="0">
                <a:effectLst/>
                <a:latin typeface="Calibri" panose="020F0502020204030204" pitchFamily="34" charset="0"/>
                <a:cs typeface="Calibri" panose="020F0502020204030204" pitchFamily="34" charset="0"/>
              </a:rPr>
              <a:t>, A. 2019, June 5; </a:t>
            </a:r>
            <a:r>
              <a:rPr lang="en-GB" sz="2000" i="1" dirty="0" err="1">
                <a:effectLst/>
                <a:latin typeface="Calibri" panose="020F0502020204030204" pitchFamily="34" charset="0"/>
                <a:cs typeface="Calibri" panose="020F0502020204030204" pitchFamily="34" charset="0"/>
              </a:rPr>
              <a:t>Vadavalasa</a:t>
            </a:r>
            <a:r>
              <a:rPr lang="en-GB" sz="2000" i="1" dirty="0">
                <a:effectLst/>
                <a:latin typeface="Calibri" panose="020F0502020204030204" pitchFamily="34" charset="0"/>
                <a:cs typeface="Calibri" panose="020F0502020204030204" pitchFamily="34" charset="0"/>
              </a:rPr>
              <a:t>, </a:t>
            </a:r>
            <a:r>
              <a:rPr lang="en-GB" sz="2000" i="1" dirty="0" err="1">
                <a:effectLst/>
                <a:latin typeface="Calibri" panose="020F0502020204030204" pitchFamily="34" charset="0"/>
                <a:cs typeface="Calibri" panose="020F0502020204030204" pitchFamily="34" charset="0"/>
              </a:rPr>
              <a:t>Rammohan</a:t>
            </a:r>
            <a:r>
              <a:rPr lang="en-GB" sz="2000" i="1" dirty="0">
                <a:effectLst/>
                <a:latin typeface="Calibri" panose="020F0502020204030204" pitchFamily="34" charset="0"/>
                <a:cs typeface="Calibri" panose="020F0502020204030204" pitchFamily="34" charset="0"/>
              </a:rPr>
              <a:t> et al. 2021; Chen, R. 2020, July 23; Hasan, M. A et al. 2015; Miao, J et al. 2016; </a:t>
            </a:r>
            <a:r>
              <a:rPr lang="en-GB" sz="2000" i="1" dirty="0">
                <a:effectLst/>
                <a:latin typeface="Calibri" panose="020F0502020204030204" pitchFamily="34" charset="0"/>
              </a:rPr>
              <a:t>Marron, J. S </a:t>
            </a:r>
            <a:r>
              <a:rPr lang="en-GB" sz="2000" i="1" dirty="0">
                <a:effectLst/>
                <a:latin typeface="Calibri" panose="020F0502020204030204" pitchFamily="34" charset="0"/>
                <a:cs typeface="Calibri" panose="020F0502020204030204" pitchFamily="34" charset="0"/>
              </a:rPr>
              <a:t>et al. 2007; </a:t>
            </a:r>
            <a:r>
              <a:rPr lang="es-ES" sz="2000" i="1" dirty="0" err="1">
                <a:effectLst/>
                <a:latin typeface="Calibri" panose="020F0502020204030204" pitchFamily="34" charset="0"/>
                <a:cs typeface="Calibri" panose="020F0502020204030204" pitchFamily="34" charset="0"/>
              </a:rPr>
              <a:t>Qiao</a:t>
            </a:r>
            <a:r>
              <a:rPr lang="es-ES" sz="2000" i="1" dirty="0">
                <a:effectLst/>
                <a:latin typeface="Calibri" panose="020F0502020204030204" pitchFamily="34" charset="0"/>
                <a:cs typeface="Calibri" panose="020F0502020204030204" pitchFamily="34" charset="0"/>
              </a:rPr>
              <a:t>, X et al. 2015; Liu, Y et al. 2011; Randall, H et al. 2020; </a:t>
            </a:r>
            <a:r>
              <a:rPr lang="fr-FR" sz="2000" i="1" dirty="0">
                <a:effectLst/>
                <a:latin typeface="Calibri" panose="020F0502020204030204" pitchFamily="34" charset="0"/>
                <a:cs typeface="Calibri" panose="020F0502020204030204" pitchFamily="34" charset="0"/>
              </a:rPr>
              <a:t>Marron, J. et al. 2007; Lui, Y. et al. 2011; Randall, H et al. 2020; </a:t>
            </a:r>
            <a:r>
              <a:rPr lang="en-GB" sz="2000" b="0" i="1" dirty="0">
                <a:effectLst/>
                <a:latin typeface="Calibri" panose="020F0502020204030204" pitchFamily="34" charset="0"/>
                <a:cs typeface="Calibri" panose="020F0502020204030204" pitchFamily="34" charset="0"/>
              </a:rPr>
              <a:t>Wang, B. et al. 2016</a:t>
            </a:r>
            <a:r>
              <a:rPr lang="en-GB" i="1" dirty="0">
                <a:latin typeface="Calibri" panose="020F0502020204030204" pitchFamily="34" charset="0"/>
                <a:cs typeface="Calibri" panose="020F0502020204030204" pitchFamily="34" charset="0"/>
              </a:rPr>
              <a:t>; </a:t>
            </a:r>
            <a:r>
              <a:rPr lang="en-GB" sz="2000" b="0" i="1" dirty="0">
                <a:effectLst/>
                <a:latin typeface="Calibri" panose="020F0502020204030204" pitchFamily="34" charset="0"/>
                <a:cs typeface="Calibri" panose="020F0502020204030204" pitchFamily="34" charset="0"/>
              </a:rPr>
              <a:t>Wang, B. et al. 2017; </a:t>
            </a:r>
            <a:r>
              <a:rPr lang="en-GB" sz="2000" i="1" dirty="0" err="1">
                <a:effectLst/>
                <a:latin typeface="Calibri" panose="020F0502020204030204" pitchFamily="34" charset="0"/>
                <a:cs typeface="Calibri" panose="020F0502020204030204" pitchFamily="34" charset="0"/>
              </a:rPr>
              <a:t>Ahn</a:t>
            </a:r>
            <a:r>
              <a:rPr lang="en-GB" sz="2000" i="1" dirty="0">
                <a:effectLst/>
                <a:latin typeface="Calibri" panose="020F0502020204030204" pitchFamily="34" charset="0"/>
                <a:cs typeface="Calibri" panose="020F0502020204030204" pitchFamily="34" charset="0"/>
              </a:rPr>
              <a:t>, J. et al. 2015</a:t>
            </a:r>
            <a:r>
              <a:rPr lang="en-US" sz="2000" i="1" dirty="0">
                <a:effectLst/>
                <a:latin typeface="Calibri" panose="020F0502020204030204" pitchFamily="34" charset="0"/>
                <a:cs typeface="Calibri" panose="020F0502020204030204" pitchFamily="34" charset="0"/>
              </a:rPr>
              <a:t>; </a:t>
            </a:r>
            <a:r>
              <a:rPr lang="en-GB" sz="2000" i="1" dirty="0">
                <a:effectLst/>
                <a:latin typeface="Calibri" panose="020F0502020204030204" pitchFamily="34" charset="0"/>
                <a:cs typeface="Calibri" panose="020F0502020204030204" pitchFamily="34" charset="0"/>
              </a:rPr>
              <a:t>Zahoor, J. et al. 2020) </a:t>
            </a:r>
            <a:r>
              <a:rPr lang="en-US" dirty="0">
                <a:latin typeface="Calibri" panose="020F0502020204030204" pitchFamily="34" charset="0"/>
                <a:cs typeface="Calibri" panose="020F0502020204030204" pitchFamily="34" charset="0"/>
              </a:rPr>
              <a:t>			</a:t>
            </a:r>
          </a:p>
          <a:p>
            <a:pPr marL="0" indent="0" algn="ctr">
              <a:buNone/>
            </a:pPr>
            <a:r>
              <a:rPr lang="en-US" b="1" dirty="0">
                <a:latin typeface="Calibri" panose="020F0502020204030204" pitchFamily="34" charset="0"/>
                <a:cs typeface="Calibri" panose="020F0502020204030204" pitchFamily="34" charset="0"/>
              </a:rPr>
              <a:t>Research Question</a:t>
            </a:r>
            <a:endParaRPr lang="en-US" b="1" dirty="0">
              <a:solidFill>
                <a:srgbClr val="FF0000"/>
              </a:solidFill>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What are the differences between implementations of SVM and DWD and their performance when classifying Schizophrenia using HDLSS data through </a:t>
            </a:r>
            <a:r>
              <a:rPr lang="en-US" sz="2000" dirty="0">
                <a:latin typeface="Calibri" panose="020F0502020204030204" pitchFamily="34" charset="0"/>
                <a:cs typeface="Calibri" panose="020F0502020204030204" pitchFamily="34" charset="0"/>
              </a:rPr>
              <a:t>fMRI/FNC features and sMRI/SBM loadings</a:t>
            </a:r>
            <a:r>
              <a:rPr lang="en-GB"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3215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645F-A987-425B-A310-636364DAEFB7}"/>
              </a:ext>
            </a:extLst>
          </p:cNvPr>
          <p:cNvSpPr>
            <a:spLocks noGrp="1"/>
          </p:cNvSpPr>
          <p:nvPr>
            <p:ph type="title"/>
          </p:nvPr>
        </p:nvSpPr>
        <p:spPr>
          <a:xfrm>
            <a:off x="0" y="0"/>
            <a:ext cx="12192000" cy="65200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hypothesis + research methods</a:t>
            </a:r>
            <a:endParaRPr lang="en-GB"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384339-0A6A-41F8-9C13-B1C6C262F4CD}"/>
              </a:ext>
            </a:extLst>
          </p:cNvPr>
          <p:cNvSpPr>
            <a:spLocks noGrp="1"/>
          </p:cNvSpPr>
          <p:nvPr>
            <p:ph idx="1"/>
          </p:nvPr>
        </p:nvSpPr>
        <p:spPr>
          <a:xfrm>
            <a:off x="0" y="652008"/>
            <a:ext cx="12192000" cy="6205992"/>
          </a:xfrm>
        </p:spPr>
        <p:txBody>
          <a:bodyPr>
            <a:normAutofit lnSpcReduction="10000"/>
          </a:bodyPr>
          <a:lstStyle/>
          <a:p>
            <a:pPr marL="0" indent="0" algn="ctr">
              <a:buNone/>
            </a:pPr>
            <a:r>
              <a:rPr lang="en-US" sz="1800" b="1" dirty="0">
                <a:latin typeface="Calibri" panose="020F0502020204030204" pitchFamily="34" charset="0"/>
                <a:cs typeface="Calibri" panose="020F0502020204030204" pitchFamily="34" charset="0"/>
              </a:rPr>
              <a:t>Null Hypothesis</a:t>
            </a:r>
            <a:endParaRPr lang="en-US" sz="1800" b="1" dirty="0">
              <a:solidFill>
                <a:srgbClr val="FF0000"/>
              </a:solidFill>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There is no statistically significant difference in F1 score, Log Loss, Categorical Cross entropy or AUC when classifying the class of schizophrenic patients vs healthy controls using fMRI/FNC features (correlation values that summarize connection between brain maps over time) and sMRI/SBM loadings (weights of brain maps derived from gray matter concentration of all subjects) with Support Vector Machine compared to Distance Weighted Discrimination.</a:t>
            </a:r>
          </a:p>
          <a:p>
            <a:pPr marL="0" indent="0" algn="ctr">
              <a:buNone/>
            </a:pPr>
            <a:r>
              <a:rPr lang="en-US" sz="1800" b="1" dirty="0">
                <a:latin typeface="Calibri" panose="020F0502020204030204" pitchFamily="34" charset="0"/>
                <a:cs typeface="Calibri" panose="020F0502020204030204" pitchFamily="34" charset="0"/>
              </a:rPr>
              <a:t>Alternate Hypothesis</a:t>
            </a:r>
          </a:p>
          <a:p>
            <a:r>
              <a:rPr lang="en-US" sz="1800" dirty="0">
                <a:latin typeface="Calibri" panose="020F0502020204030204" pitchFamily="34" charset="0"/>
                <a:cs typeface="Calibri" panose="020F0502020204030204" pitchFamily="34" charset="0"/>
              </a:rPr>
              <a:t>If DWD is used to classify the class a patient belongs to using fMRI/FNC features and sMRI/SBM loadings, then on average a lower statistically significant F1 score, Log Loss, Categorical Cross entropy or AUC is expected compared to Support Vector Machine	</a:t>
            </a:r>
          </a:p>
          <a:p>
            <a:pPr marL="0" indent="0" algn="ctr">
              <a:buNone/>
            </a:pPr>
            <a:r>
              <a:rPr lang="en-US" sz="1800" b="1" dirty="0">
                <a:latin typeface="Calibri" panose="020F0502020204030204" pitchFamily="34" charset="0"/>
                <a:cs typeface="Calibri" panose="020F0502020204030204" pitchFamily="34" charset="0"/>
              </a:rPr>
              <a:t>Testing Hypothesis </a:t>
            </a:r>
          </a:p>
          <a:p>
            <a:r>
              <a:rPr lang="en-US" sz="1800" b="1" dirty="0">
                <a:latin typeface="Calibri" panose="020F0502020204030204" pitchFamily="34" charset="0"/>
                <a:cs typeface="Calibri" panose="020F0502020204030204" pitchFamily="34" charset="0"/>
              </a:rPr>
              <a:t>Type</a:t>
            </a:r>
            <a:r>
              <a:rPr lang="en-US" sz="1800" dirty="0">
                <a:latin typeface="Calibri" panose="020F0502020204030204" pitchFamily="34" charset="0"/>
                <a:cs typeface="Calibri" panose="020F0502020204030204" pitchFamily="34" charset="0"/>
              </a:rPr>
              <a:t>: Secondary research, using Mind Research Networks dataset supported by a systematic review of existing research on SVM use cases for mental illness classification along with state of the art HDLSS data analysis methodologies such as DWD to create a statistical model to compare performance among other differences between SVM and DWD when examining HDLSS data</a:t>
            </a:r>
          </a:p>
          <a:p>
            <a:r>
              <a:rPr lang="en-US" sz="1800" b="1" dirty="0">
                <a:latin typeface="Calibri" panose="020F0502020204030204" pitchFamily="34" charset="0"/>
                <a:cs typeface="Calibri" panose="020F0502020204030204" pitchFamily="34" charset="0"/>
              </a:rPr>
              <a:t>Objective</a:t>
            </a:r>
            <a:r>
              <a:rPr lang="en-US" sz="1800" dirty="0">
                <a:latin typeface="Calibri" panose="020F0502020204030204" pitchFamily="34" charset="0"/>
                <a:cs typeface="Calibri" panose="020F0502020204030204" pitchFamily="34" charset="0"/>
              </a:rPr>
              <a:t>: Quantitative research, via the development of classification models evaluated by F1 score, Log Loss, Categorical Cross entropy or AUC on top of investigating the causation of differences in accuracy between a specialized method such as DWD </a:t>
            </a:r>
          </a:p>
          <a:p>
            <a:r>
              <a:rPr lang="en-US" sz="1800" b="1" dirty="0">
                <a:latin typeface="Calibri" panose="020F0502020204030204" pitchFamily="34" charset="0"/>
                <a:cs typeface="Calibri" panose="020F0502020204030204" pitchFamily="34" charset="0"/>
              </a:rPr>
              <a:t>Form</a:t>
            </a:r>
            <a:r>
              <a:rPr lang="en-US" sz="1800" dirty="0">
                <a:latin typeface="Calibri" panose="020F0502020204030204" pitchFamily="34" charset="0"/>
                <a:cs typeface="Calibri" panose="020F0502020204030204" pitchFamily="34" charset="0"/>
              </a:rPr>
              <a:t>: Empirical research, accept or reject the null hypothesis based on results gathered from model evaluation once the experiment is concluded and evaluate the differences between a method that is more suited for HDLSS data</a:t>
            </a:r>
          </a:p>
          <a:p>
            <a:r>
              <a:rPr lang="en-US" sz="1800" b="1" dirty="0">
                <a:latin typeface="Calibri" panose="020F0502020204030204" pitchFamily="34" charset="0"/>
                <a:cs typeface="Calibri" panose="020F0502020204030204" pitchFamily="34" charset="0"/>
              </a:rPr>
              <a:t>Reasoning</a:t>
            </a:r>
            <a:r>
              <a:rPr lang="en-US" sz="1800" dirty="0">
                <a:latin typeface="Calibri" panose="020F0502020204030204" pitchFamily="34" charset="0"/>
                <a:cs typeface="Calibri" panose="020F0502020204030204" pitchFamily="34" charset="0"/>
              </a:rPr>
              <a:t>: Deductive approach, comparing SVM with DWD to form a hypothesis that will lead to an experiment from which metrics can be gathered that will either confirm or refute the null hypothesis</a:t>
            </a:r>
          </a:p>
        </p:txBody>
      </p:sp>
    </p:spTree>
    <p:extLst>
      <p:ext uri="{BB962C8B-B14F-4D97-AF65-F5344CB8AC3E}">
        <p14:creationId xmlns:p14="http://schemas.microsoft.com/office/powerpoint/2010/main" val="48853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2AEA-D1ED-40CB-86E8-E7A0DD2EBE6F}"/>
              </a:ext>
            </a:extLst>
          </p:cNvPr>
          <p:cNvSpPr>
            <a:spLocks noGrp="1"/>
          </p:cNvSpPr>
          <p:nvPr>
            <p:ph type="title"/>
          </p:nvPr>
        </p:nvSpPr>
        <p:spPr>
          <a:xfrm>
            <a:off x="0" y="0"/>
            <a:ext cx="12192000" cy="1121134"/>
          </a:xfrm>
        </p:spPr>
        <p:txBody>
          <a:bodyPr>
            <a:normAutofit fontScale="90000"/>
          </a:bodyPr>
          <a:lstStyle/>
          <a:p>
            <a:pPr algn="ctr"/>
            <a:r>
              <a:rPr lang="en-GB" sz="3200" dirty="0">
                <a:latin typeface="Times New Roman" panose="02020603050405020304" pitchFamily="18" charset="0"/>
                <a:cs typeface="Times New Roman" panose="02020603050405020304" pitchFamily="18" charset="0"/>
              </a:rPr>
              <a:t>General and specific research objectives for experimental purposes towards hypothesis testing using statistical tools</a:t>
            </a:r>
          </a:p>
        </p:txBody>
      </p:sp>
      <p:sp>
        <p:nvSpPr>
          <p:cNvPr id="3" name="Content Placeholder 2">
            <a:extLst>
              <a:ext uri="{FF2B5EF4-FFF2-40B4-BE49-F238E27FC236}">
                <a16:creationId xmlns:a16="http://schemas.microsoft.com/office/drawing/2014/main" id="{0BE66944-D7F4-419A-B9BD-19941343A8D8}"/>
              </a:ext>
            </a:extLst>
          </p:cNvPr>
          <p:cNvSpPr>
            <a:spLocks noGrp="1"/>
          </p:cNvSpPr>
          <p:nvPr>
            <p:ph idx="1"/>
          </p:nvPr>
        </p:nvSpPr>
        <p:spPr>
          <a:xfrm>
            <a:off x="0" y="1217146"/>
            <a:ext cx="12192000" cy="5640854"/>
          </a:xfrm>
        </p:spPr>
        <p:txBody>
          <a:bodyPr>
            <a:normAutofit fontScale="62500" lnSpcReduction="20000"/>
          </a:bodyPr>
          <a:lstStyle/>
          <a:p>
            <a:pPr marL="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AIM: </a:t>
            </a:r>
            <a:r>
              <a:rPr lang="en-US" sz="2400" u="sng" dirty="0">
                <a:latin typeface="Calibri" panose="020F0502020204030204" pitchFamily="34" charset="0"/>
                <a:cs typeface="Calibri" panose="020F0502020204030204" pitchFamily="34" charset="0"/>
              </a:rPr>
              <a:t>Derive the differences in classification performance and examine the differences between SVM and DWD implementations</a:t>
            </a:r>
          </a:p>
          <a:p>
            <a:r>
              <a:rPr lang="en-US" sz="2400" b="1" dirty="0">
                <a:latin typeface="Calibri" panose="020F0502020204030204" pitchFamily="34" charset="0"/>
                <a:cs typeface="Calibri" panose="020F0502020204030204" pitchFamily="34" charset="0"/>
              </a:rPr>
              <a:t>O1</a:t>
            </a:r>
            <a:r>
              <a:rPr lang="en-US" sz="2400" dirty="0">
                <a:latin typeface="Calibri" panose="020F0502020204030204" pitchFamily="34" charset="0"/>
                <a:cs typeface="Calibri" panose="020F0502020204030204" pitchFamily="34" charset="0"/>
              </a:rPr>
              <a:t>: Review gathered materials such as “support scripts” appended to the Mind Research Networks dataset, literature on SVM &amp; DWD</a:t>
            </a:r>
          </a:p>
          <a:p>
            <a:r>
              <a:rPr lang="en-US" sz="2400" b="1" dirty="0">
                <a:latin typeface="Calibri" panose="020F0502020204030204" pitchFamily="34" charset="0"/>
                <a:cs typeface="Calibri" panose="020F0502020204030204" pitchFamily="34" charset="0"/>
              </a:rPr>
              <a:t>O2</a:t>
            </a:r>
            <a:r>
              <a:rPr lang="en-US" sz="2400" dirty="0">
                <a:latin typeface="Calibri" panose="020F0502020204030204" pitchFamily="34" charset="0"/>
                <a:cs typeface="Calibri" panose="020F0502020204030204" pitchFamily="34" charset="0"/>
              </a:rPr>
              <a:t>: Box time for each method of SVM and DWD and their subsequent implementations, ~4 weeks each ~8 in total leaving ~4 weeks for documentation and write up </a:t>
            </a:r>
          </a:p>
          <a:p>
            <a:r>
              <a:rPr lang="en-US" sz="2400" b="1" dirty="0">
                <a:latin typeface="Calibri" panose="020F0502020204030204" pitchFamily="34" charset="0"/>
                <a:cs typeface="Calibri" panose="020F0502020204030204" pitchFamily="34" charset="0"/>
              </a:rPr>
              <a:t>O3</a:t>
            </a:r>
            <a:r>
              <a:rPr lang="en-US" sz="2400" dirty="0">
                <a:latin typeface="Calibri" panose="020F0502020204030204" pitchFamily="34" charset="0"/>
                <a:cs typeface="Calibri" panose="020F0502020204030204" pitchFamily="34" charset="0"/>
              </a:rPr>
              <a:t>: Given the allocated time, develop a basic prototype of SVM and DWD with default out of the box params to act as benchmark rerun experiment x times to gather a sample of performance metrics</a:t>
            </a:r>
          </a:p>
          <a:p>
            <a:r>
              <a:rPr lang="en-US" sz="2400" b="1" dirty="0">
                <a:latin typeface="Calibri" panose="020F0502020204030204" pitchFamily="34" charset="0"/>
                <a:cs typeface="Calibri" panose="020F0502020204030204" pitchFamily="34" charset="0"/>
              </a:rPr>
              <a:t>O4</a:t>
            </a:r>
            <a:r>
              <a:rPr lang="en-US" sz="2400" dirty="0">
                <a:latin typeface="Calibri" panose="020F0502020204030204" pitchFamily="34" charset="0"/>
                <a:cs typeface="Calibri" panose="020F0502020204030204" pitchFamily="34" charset="0"/>
              </a:rPr>
              <a:t>: Repeat </a:t>
            </a:r>
            <a:r>
              <a:rPr lang="en-US" sz="2400" b="1" dirty="0">
                <a:latin typeface="Calibri" panose="020F0502020204030204" pitchFamily="34" charset="0"/>
                <a:cs typeface="Calibri" panose="020F0502020204030204" pitchFamily="34" charset="0"/>
              </a:rPr>
              <a:t>O3</a:t>
            </a:r>
            <a:r>
              <a:rPr lang="en-US" sz="2400" dirty="0">
                <a:latin typeface="Calibri" panose="020F0502020204030204" pitchFamily="34" charset="0"/>
                <a:cs typeface="Calibri" panose="020F0502020204030204" pitchFamily="34" charset="0"/>
              </a:rPr>
              <a:t> for each implementation of SVM or DWD (list here ? Do I have space?) record each result set in a table</a:t>
            </a:r>
          </a:p>
          <a:p>
            <a:r>
              <a:rPr lang="en-US" sz="2400" b="1" dirty="0">
                <a:latin typeface="Calibri" panose="020F0502020204030204" pitchFamily="34" charset="0"/>
                <a:cs typeface="Calibri" panose="020F0502020204030204" pitchFamily="34" charset="0"/>
              </a:rPr>
              <a:t>O5</a:t>
            </a:r>
            <a:r>
              <a:rPr lang="en-US" sz="2400" dirty="0">
                <a:latin typeface="Calibri" panose="020F0502020204030204" pitchFamily="34" charset="0"/>
                <a:cs typeface="Calibri" panose="020F0502020204030204" pitchFamily="34" charset="0"/>
              </a:rPr>
              <a:t>: : Prepare data to best suit SVM using feature selection and </a:t>
            </a:r>
            <a:r>
              <a:rPr lang="en-US" sz="2400" dirty="0">
                <a:solidFill>
                  <a:srgbClr val="FF0000"/>
                </a:solidFill>
                <a:latin typeface="Calibri" panose="020F0502020204030204" pitchFamily="34" charset="0"/>
                <a:cs typeface="Calibri" panose="020F0502020204030204" pitchFamily="34" charset="0"/>
              </a:rPr>
              <a:t>idk</a:t>
            </a:r>
            <a:r>
              <a:rPr lang="en-US" sz="2400" dirty="0">
                <a:latin typeface="Calibri" panose="020F0502020204030204" pitchFamily="34" charset="0"/>
                <a:cs typeface="Calibri" panose="020F0502020204030204" pitchFamily="34" charset="0"/>
              </a:rPr>
              <a:t>, document steps taken then using notes from </a:t>
            </a:r>
            <a:r>
              <a:rPr lang="en-US" sz="2400" b="1" dirty="0">
                <a:latin typeface="Calibri" panose="020F0502020204030204" pitchFamily="34" charset="0"/>
                <a:cs typeface="Calibri" panose="020F0502020204030204" pitchFamily="34" charset="0"/>
              </a:rPr>
              <a:t>O1</a:t>
            </a:r>
          </a:p>
          <a:p>
            <a:r>
              <a:rPr lang="en-US" sz="2400" b="1" dirty="0">
                <a:latin typeface="Calibri" panose="020F0502020204030204" pitchFamily="34" charset="0"/>
                <a:cs typeface="Calibri" panose="020F0502020204030204" pitchFamily="34" charset="0"/>
              </a:rPr>
              <a:t>O6</a:t>
            </a:r>
            <a:r>
              <a:rPr lang="en-US" sz="2400" dirty="0">
                <a:latin typeface="Calibri" panose="020F0502020204030204" pitchFamily="34" charset="0"/>
                <a:cs typeface="Calibri" panose="020F0502020204030204" pitchFamily="34" charset="0"/>
              </a:rPr>
              <a:t>: Build SVM model/s, tune hyperparameters and record evaluation metrics (F1 score, Log Loss, Categorical Cross entropy and AUC ) repeat x times to gather a sample refer to </a:t>
            </a:r>
            <a:r>
              <a:rPr lang="en-US" sz="2400" b="1" dirty="0">
                <a:latin typeface="Calibri" panose="020F0502020204030204" pitchFamily="34" charset="0"/>
                <a:cs typeface="Calibri" panose="020F0502020204030204" pitchFamily="34" charset="0"/>
              </a:rPr>
              <a:t>O3 </a:t>
            </a:r>
            <a:r>
              <a:rPr lang="en-US" sz="2400" dirty="0">
                <a:latin typeface="Calibri" panose="020F0502020204030204" pitchFamily="34" charset="0"/>
                <a:cs typeface="Calibri" panose="020F0502020204030204" pitchFamily="34" charset="0"/>
              </a:rPr>
              <a:t>– format into tables</a:t>
            </a:r>
          </a:p>
          <a:p>
            <a:r>
              <a:rPr lang="en-US" sz="2400" b="1" dirty="0">
                <a:latin typeface="Calibri" panose="020F0502020204030204" pitchFamily="34" charset="0"/>
                <a:cs typeface="Calibri" panose="020F0502020204030204" pitchFamily="34" charset="0"/>
              </a:rPr>
              <a:t>O7</a:t>
            </a:r>
            <a:r>
              <a:rPr lang="en-US" sz="2400" dirty="0">
                <a:latin typeface="Calibri" panose="020F0502020204030204" pitchFamily="34" charset="0"/>
                <a:cs typeface="Calibri" panose="020F0502020204030204" pitchFamily="34" charset="0"/>
              </a:rPr>
              <a:t>: Repeat </a:t>
            </a:r>
            <a:r>
              <a:rPr lang="en-US" sz="2400" b="1" dirty="0">
                <a:latin typeface="Calibri" panose="020F0502020204030204" pitchFamily="34" charset="0"/>
                <a:cs typeface="Calibri" panose="020F0502020204030204" pitchFamily="34" charset="0"/>
              </a:rPr>
              <a:t>O3</a:t>
            </a:r>
            <a:r>
              <a:rPr lang="en-US" sz="2400" dirty="0">
                <a:latin typeface="Calibri" panose="020F0502020204030204" pitchFamily="34" charset="0"/>
                <a:cs typeface="Calibri" panose="020F0502020204030204" pitchFamily="34" charset="0"/>
              </a:rPr>
              <a:t> followed by </a:t>
            </a:r>
            <a:r>
              <a:rPr lang="en-US" sz="2400" b="1" dirty="0">
                <a:latin typeface="Calibri" panose="020F0502020204030204" pitchFamily="34" charset="0"/>
                <a:cs typeface="Calibri" panose="020F0502020204030204" pitchFamily="34" charset="0"/>
              </a:rPr>
              <a:t>O4</a:t>
            </a:r>
            <a:r>
              <a:rPr lang="en-US" sz="2400" dirty="0">
                <a:latin typeface="Calibri" panose="020F0502020204030204" pitchFamily="34" charset="0"/>
                <a:cs typeface="Calibri" panose="020F0502020204030204" pitchFamily="34" charset="0"/>
              </a:rPr>
              <a:t> and </a:t>
            </a:r>
            <a:r>
              <a:rPr lang="en-US" sz="2400" b="1" dirty="0">
                <a:latin typeface="Calibri" panose="020F0502020204030204" pitchFamily="34" charset="0"/>
                <a:cs typeface="Calibri" panose="020F0502020204030204" pitchFamily="34" charset="0"/>
              </a:rPr>
              <a:t>O6</a:t>
            </a:r>
            <a:r>
              <a:rPr lang="en-US" sz="2400" dirty="0">
                <a:latin typeface="Calibri" panose="020F0502020204030204" pitchFamily="34" charset="0"/>
                <a:cs typeface="Calibri" panose="020F0502020204030204" pitchFamily="34" charset="0"/>
              </a:rPr>
              <a:t> for DWD, after gathering x samples of metrics in </a:t>
            </a:r>
            <a:r>
              <a:rPr lang="en-US" sz="2400" b="1" dirty="0">
                <a:latin typeface="Calibri" panose="020F0502020204030204" pitchFamily="34" charset="0"/>
                <a:cs typeface="Calibri" panose="020F0502020204030204" pitchFamily="34" charset="0"/>
              </a:rPr>
              <a:t>O6</a:t>
            </a:r>
          </a:p>
          <a:p>
            <a:r>
              <a:rPr lang="en-US" sz="2400" b="1" dirty="0">
                <a:latin typeface="Calibri" panose="020F0502020204030204" pitchFamily="34" charset="0"/>
                <a:cs typeface="Calibri" panose="020F0502020204030204" pitchFamily="34" charset="0"/>
              </a:rPr>
              <a:t>O8</a:t>
            </a:r>
            <a:r>
              <a:rPr lang="en-US" sz="2400" dirty="0">
                <a:latin typeface="Calibri" panose="020F0502020204030204" pitchFamily="34" charset="0"/>
                <a:cs typeface="Calibri" panose="020F0502020204030204" pitchFamily="34" charset="0"/>
              </a:rPr>
              <a:t>: After models have been built and metrics have been gathered into samples of x size, run summary statistics to better understand distributions, using these descriptive statistics assess the distribution of each metric to pick the correct statistical test of significance, further support findings with adequate visualizations such as box plot and histograms of metrics for a given algorithm implementation – save data into .csv format</a:t>
            </a:r>
          </a:p>
          <a:p>
            <a:r>
              <a:rPr lang="en-US" sz="2400" b="1" dirty="0">
                <a:latin typeface="Calibri" panose="020F0502020204030204" pitchFamily="34" charset="0"/>
                <a:cs typeface="Calibri" panose="020F0502020204030204" pitchFamily="34" charset="0"/>
              </a:rPr>
              <a:t>O9: </a:t>
            </a:r>
            <a:r>
              <a:rPr lang="en-US" sz="2400" dirty="0">
                <a:latin typeface="Calibri" panose="020F0502020204030204" pitchFamily="34" charset="0"/>
                <a:cs typeface="Calibri" panose="020F0502020204030204" pitchFamily="34" charset="0"/>
              </a:rPr>
              <a:t>Load data from </a:t>
            </a:r>
            <a:r>
              <a:rPr lang="en-US" sz="2400" b="1" dirty="0">
                <a:latin typeface="Calibri" panose="020F0502020204030204" pitchFamily="34" charset="0"/>
                <a:cs typeface="Calibri" panose="020F0502020204030204" pitchFamily="34" charset="0"/>
              </a:rPr>
              <a:t>O8</a:t>
            </a:r>
            <a:r>
              <a:rPr lang="en-US" sz="2400" dirty="0">
                <a:latin typeface="Calibri" panose="020F0502020204030204" pitchFamily="34" charset="0"/>
                <a:cs typeface="Calibri" panose="020F0502020204030204" pitchFamily="34" charset="0"/>
              </a:rPr>
              <a:t> using R and lib x, y and z to test for normality as mentioned in </a:t>
            </a:r>
            <a:r>
              <a:rPr lang="en-US" sz="2400" b="1" dirty="0">
                <a:latin typeface="Calibri" panose="020F0502020204030204" pitchFamily="34" charset="0"/>
                <a:cs typeface="Calibri" panose="020F0502020204030204" pitchFamily="34" charset="0"/>
              </a:rPr>
              <a:t>O8 </a:t>
            </a:r>
            <a:r>
              <a:rPr lang="en-US" sz="2400" dirty="0">
                <a:latin typeface="Calibri" panose="020F0502020204030204" pitchFamily="34" charset="0"/>
                <a:cs typeface="Calibri" panose="020F0502020204030204" pitchFamily="34" charset="0"/>
              </a:rPr>
              <a:t>– following this pick </a:t>
            </a:r>
            <a:endParaRPr lang="en-US" sz="2400" b="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O10</a:t>
            </a:r>
            <a:r>
              <a:rPr lang="en-US" sz="2400" dirty="0">
                <a:latin typeface="Calibri" panose="020F0502020204030204" pitchFamily="34" charset="0"/>
                <a:cs typeface="Calibri" panose="020F0502020204030204" pitchFamily="34" charset="0"/>
              </a:rPr>
              <a:t>: -</a:t>
            </a:r>
          </a:p>
          <a:p>
            <a:r>
              <a:rPr lang="en-US" sz="2400" b="1" dirty="0">
                <a:latin typeface="Calibri" panose="020F0502020204030204" pitchFamily="34" charset="0"/>
                <a:cs typeface="Calibri" panose="020F0502020204030204" pitchFamily="34" charset="0"/>
              </a:rPr>
              <a:t>O11</a:t>
            </a:r>
            <a:r>
              <a:rPr lang="en-US" sz="2400" dirty="0">
                <a:latin typeface="Calibri" panose="020F0502020204030204" pitchFamily="34" charset="0"/>
                <a:cs typeface="Calibri" panose="020F0502020204030204" pitchFamily="34" charset="0"/>
              </a:rPr>
              <a:t>: -</a:t>
            </a:r>
            <a:endParaRPr lang="en-US" sz="2400" b="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O12</a:t>
            </a:r>
            <a:r>
              <a:rPr lang="en-US" sz="2400" dirty="0">
                <a:latin typeface="Calibri" panose="020F0502020204030204" pitchFamily="34" charset="0"/>
                <a:cs typeface="Calibri" panose="020F0502020204030204" pitchFamily="34" charset="0"/>
              </a:rPr>
              <a:t>: Review material from </a:t>
            </a:r>
            <a:r>
              <a:rPr lang="en-US" sz="2400" b="1" dirty="0">
                <a:latin typeface="Calibri" panose="020F0502020204030204" pitchFamily="34" charset="0"/>
                <a:cs typeface="Calibri" panose="020F0502020204030204" pitchFamily="34" charset="0"/>
              </a:rPr>
              <a:t>O2</a:t>
            </a:r>
            <a:r>
              <a:rPr lang="en-US" sz="2400" dirty="0">
                <a:latin typeface="Calibri" panose="020F0502020204030204" pitchFamily="34" charset="0"/>
                <a:cs typeface="Calibri" panose="020F0502020204030204" pitchFamily="34" charset="0"/>
              </a:rPr>
              <a:t> and </a:t>
            </a:r>
            <a:r>
              <a:rPr lang="en-US" sz="2400" b="1" dirty="0">
                <a:latin typeface="Calibri" panose="020F0502020204030204" pitchFamily="34" charset="0"/>
                <a:cs typeface="Calibri" panose="020F0502020204030204" pitchFamily="34" charset="0"/>
              </a:rPr>
              <a:t>O3</a:t>
            </a:r>
            <a:r>
              <a:rPr lang="en-US" sz="2400" dirty="0">
                <a:latin typeface="Calibri" panose="020F0502020204030204" pitchFamily="34" charset="0"/>
                <a:cs typeface="Calibri" panose="020F0502020204030204" pitchFamily="34" charset="0"/>
              </a:rPr>
              <a:t> to support the differences and potentially identify more material to do so</a:t>
            </a:r>
          </a:p>
          <a:p>
            <a:r>
              <a:rPr lang="en-US" sz="2400" b="1" dirty="0">
                <a:latin typeface="Calibri" panose="020F0502020204030204" pitchFamily="34" charset="0"/>
                <a:cs typeface="Calibri" panose="020F0502020204030204" pitchFamily="34" charset="0"/>
              </a:rPr>
              <a:t>O13</a:t>
            </a:r>
            <a:r>
              <a:rPr lang="en-US" sz="2400" dirty="0">
                <a:latin typeface="Calibri" panose="020F0502020204030204" pitchFamily="34" charset="0"/>
                <a:cs typeface="Calibri" panose="020F0502020204030204" pitchFamily="34" charset="0"/>
              </a:rPr>
              <a:t>: Repeat </a:t>
            </a:r>
            <a:r>
              <a:rPr lang="en-US" sz="2400" b="1" dirty="0">
                <a:latin typeface="Calibri" panose="020F0502020204030204" pitchFamily="34" charset="0"/>
                <a:cs typeface="Calibri" panose="020F0502020204030204" pitchFamily="34" charset="0"/>
              </a:rPr>
              <a:t>O3</a:t>
            </a:r>
            <a:r>
              <a:rPr lang="en-US" sz="2400" dirty="0">
                <a:latin typeface="Calibri" panose="020F0502020204030204" pitchFamily="34" charset="0"/>
                <a:cs typeface="Calibri" panose="020F0502020204030204" pitchFamily="34" charset="0"/>
              </a:rPr>
              <a:t> for each implementation of SVM or DWD (list here ? Do I have space?) record each result set in a table</a:t>
            </a:r>
          </a:p>
        </p:txBody>
      </p:sp>
    </p:spTree>
    <p:extLst>
      <p:ext uri="{BB962C8B-B14F-4D97-AF65-F5344CB8AC3E}">
        <p14:creationId xmlns:p14="http://schemas.microsoft.com/office/powerpoint/2010/main" val="1924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82CF-722F-4CA2-B19F-965DCD7FD539}"/>
              </a:ext>
            </a:extLst>
          </p:cNvPr>
          <p:cNvSpPr>
            <a:spLocks noGrp="1"/>
          </p:cNvSpPr>
          <p:nvPr>
            <p:ph type="title"/>
          </p:nvPr>
        </p:nvSpPr>
        <p:spPr>
          <a:xfrm>
            <a:off x="0" y="0"/>
            <a:ext cx="12192000" cy="5078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415C27-3220-4082-A4B0-C48814547C39}"/>
              </a:ext>
            </a:extLst>
          </p:cNvPr>
          <p:cNvSpPr>
            <a:spLocks noGrp="1"/>
          </p:cNvSpPr>
          <p:nvPr>
            <p:ph idx="1"/>
          </p:nvPr>
        </p:nvSpPr>
        <p:spPr>
          <a:xfrm>
            <a:off x="0" y="572494"/>
            <a:ext cx="12192000" cy="6285506"/>
          </a:xfrm>
        </p:spPr>
        <p:txBody>
          <a:bodyPr>
            <a:noAutofit/>
          </a:bodyPr>
          <a:lstStyle/>
          <a:p>
            <a:pPr marL="457200" indent="-457200">
              <a:lnSpc>
                <a:spcPct val="200000"/>
              </a:lnSpc>
            </a:pPr>
            <a:r>
              <a:rPr lang="en-GB" sz="1050" dirty="0">
                <a:effectLst/>
                <a:latin typeface="Calibri" panose="020F0502020204030204" pitchFamily="34" charset="0"/>
                <a:cs typeface="Calibri" panose="020F0502020204030204" pitchFamily="34" charset="0"/>
              </a:rPr>
              <a:t>Sadeghi, D., </a:t>
            </a:r>
            <a:r>
              <a:rPr lang="en-GB" sz="1050" dirty="0" err="1">
                <a:effectLst/>
                <a:latin typeface="Calibri" panose="020F0502020204030204" pitchFamily="34" charset="0"/>
                <a:cs typeface="Calibri" panose="020F0502020204030204" pitchFamily="34" charset="0"/>
              </a:rPr>
              <a:t>Shoeibi</a:t>
            </a:r>
            <a:r>
              <a:rPr lang="en-GB" sz="1050" dirty="0">
                <a:effectLst/>
                <a:latin typeface="Calibri" panose="020F0502020204030204" pitchFamily="34" charset="0"/>
                <a:cs typeface="Calibri" panose="020F0502020204030204" pitchFamily="34" charset="0"/>
              </a:rPr>
              <a:t>, A., </a:t>
            </a:r>
            <a:r>
              <a:rPr lang="en-GB" sz="1050" dirty="0" err="1">
                <a:effectLst/>
                <a:latin typeface="Calibri" panose="020F0502020204030204" pitchFamily="34" charset="0"/>
                <a:cs typeface="Calibri" panose="020F0502020204030204" pitchFamily="34" charset="0"/>
              </a:rPr>
              <a:t>Ghassemi</a:t>
            </a:r>
            <a:r>
              <a:rPr lang="en-GB" sz="1050" dirty="0">
                <a:effectLst/>
                <a:latin typeface="Calibri" panose="020F0502020204030204" pitchFamily="34" charset="0"/>
                <a:cs typeface="Calibri" panose="020F0502020204030204" pitchFamily="34" charset="0"/>
              </a:rPr>
              <a:t>, N., </a:t>
            </a:r>
            <a:r>
              <a:rPr lang="en-GB" sz="1050" dirty="0" err="1">
                <a:effectLst/>
                <a:latin typeface="Calibri" panose="020F0502020204030204" pitchFamily="34" charset="0"/>
                <a:cs typeface="Calibri" panose="020F0502020204030204" pitchFamily="34" charset="0"/>
              </a:rPr>
              <a:t>Moridian</a:t>
            </a:r>
            <a:r>
              <a:rPr lang="en-GB" sz="1050" dirty="0">
                <a:effectLst/>
                <a:latin typeface="Calibri" panose="020F0502020204030204" pitchFamily="34" charset="0"/>
                <a:cs typeface="Calibri" panose="020F0502020204030204" pitchFamily="34" charset="0"/>
              </a:rPr>
              <a:t>, P., </a:t>
            </a:r>
            <a:r>
              <a:rPr lang="en-GB" sz="1050" dirty="0" err="1">
                <a:effectLst/>
                <a:latin typeface="Calibri" panose="020F0502020204030204" pitchFamily="34" charset="0"/>
                <a:cs typeface="Calibri" panose="020F0502020204030204" pitchFamily="34" charset="0"/>
              </a:rPr>
              <a:t>Khadem</a:t>
            </a:r>
            <a:r>
              <a:rPr lang="en-GB" sz="1050" dirty="0">
                <a:effectLst/>
                <a:latin typeface="Calibri" panose="020F0502020204030204" pitchFamily="34" charset="0"/>
                <a:cs typeface="Calibri" panose="020F0502020204030204" pitchFamily="34" charset="0"/>
              </a:rPr>
              <a:t>, A., </a:t>
            </a:r>
            <a:r>
              <a:rPr lang="en-GB" sz="1050" dirty="0" err="1">
                <a:effectLst/>
                <a:latin typeface="Calibri" panose="020F0502020204030204" pitchFamily="34" charset="0"/>
                <a:cs typeface="Calibri" panose="020F0502020204030204" pitchFamily="34" charset="0"/>
              </a:rPr>
              <a:t>Alizadehsani</a:t>
            </a:r>
            <a:r>
              <a:rPr lang="en-GB" sz="1050" dirty="0">
                <a:effectLst/>
                <a:latin typeface="Calibri" panose="020F0502020204030204" pitchFamily="34" charset="0"/>
                <a:cs typeface="Calibri" panose="020F0502020204030204" pitchFamily="34" charset="0"/>
              </a:rPr>
              <a:t>, R., </a:t>
            </a:r>
            <a:r>
              <a:rPr lang="en-GB" sz="1050" dirty="0" err="1">
                <a:effectLst/>
                <a:latin typeface="Calibri" panose="020F0502020204030204" pitchFamily="34" charset="0"/>
                <a:cs typeface="Calibri" panose="020F0502020204030204" pitchFamily="34" charset="0"/>
              </a:rPr>
              <a:t>Teshnehlab</a:t>
            </a:r>
            <a:r>
              <a:rPr lang="en-GB" sz="1050" dirty="0">
                <a:effectLst/>
                <a:latin typeface="Calibri" panose="020F0502020204030204" pitchFamily="34" charset="0"/>
                <a:cs typeface="Calibri" panose="020F0502020204030204" pitchFamily="34" charset="0"/>
              </a:rPr>
              <a:t>, M., </a:t>
            </a:r>
            <a:r>
              <a:rPr lang="en-GB" sz="1050" dirty="0" err="1">
                <a:effectLst/>
                <a:latin typeface="Calibri" panose="020F0502020204030204" pitchFamily="34" charset="0"/>
                <a:cs typeface="Calibri" panose="020F0502020204030204" pitchFamily="34" charset="0"/>
              </a:rPr>
              <a:t>Gorriz</a:t>
            </a:r>
            <a:r>
              <a:rPr lang="en-GB" sz="1050" dirty="0">
                <a:effectLst/>
                <a:latin typeface="Calibri" panose="020F0502020204030204" pitchFamily="34" charset="0"/>
                <a:cs typeface="Calibri" panose="020F0502020204030204" pitchFamily="34" charset="0"/>
              </a:rPr>
              <a:t>, J. M., &amp; </a:t>
            </a:r>
            <a:r>
              <a:rPr lang="en-GB" sz="1050" dirty="0" err="1">
                <a:effectLst/>
                <a:latin typeface="Calibri" panose="020F0502020204030204" pitchFamily="34" charset="0"/>
                <a:cs typeface="Calibri" panose="020F0502020204030204" pitchFamily="34" charset="0"/>
              </a:rPr>
              <a:t>Nahavandi</a:t>
            </a:r>
            <a:r>
              <a:rPr lang="en-GB" sz="1050" dirty="0">
                <a:effectLst/>
                <a:latin typeface="Calibri" panose="020F0502020204030204" pitchFamily="34" charset="0"/>
                <a:cs typeface="Calibri" panose="020F0502020204030204" pitchFamily="34" charset="0"/>
              </a:rPr>
              <a:t>, S. (2021). An Overview on Artificial Intelligence Techniques for Diagnosis of Schizophrenia Based on Magnetic Resonance Imaging Modalities: Methods, Challenges, and Future Works. </a:t>
            </a:r>
            <a:r>
              <a:rPr lang="en-GB" sz="1050" i="1" dirty="0">
                <a:effectLst/>
                <a:latin typeface="Calibri" panose="020F0502020204030204" pitchFamily="34" charset="0"/>
                <a:cs typeface="Calibri" panose="020F0502020204030204" pitchFamily="34" charset="0"/>
              </a:rPr>
              <a:t>Advanced Researches In Biomedical Engineering Lab.</a:t>
            </a:r>
            <a:r>
              <a:rPr lang="en-GB" sz="1050" dirty="0">
                <a:effectLst/>
                <a:latin typeface="Calibri" panose="020F0502020204030204" pitchFamily="34" charset="0"/>
                <a:cs typeface="Calibri" panose="020F0502020204030204" pitchFamily="34" charset="0"/>
              </a:rPr>
              <a:t> Published. https://arxiv.org/abs/2103.03081</a:t>
            </a:r>
          </a:p>
          <a:p>
            <a:pPr marL="457200" indent="-457200">
              <a:lnSpc>
                <a:spcPct val="200000"/>
              </a:lnSpc>
            </a:pPr>
            <a:r>
              <a:rPr lang="en-GB" sz="1050" dirty="0" err="1">
                <a:effectLst/>
                <a:latin typeface="Calibri" panose="020F0502020204030204" pitchFamily="34" charset="0"/>
                <a:cs typeface="Calibri" panose="020F0502020204030204" pitchFamily="34" charset="0"/>
              </a:rPr>
              <a:t>Castanon</a:t>
            </a:r>
            <a:r>
              <a:rPr lang="en-GB" sz="1050" dirty="0">
                <a:effectLst/>
                <a:latin typeface="Calibri" panose="020F0502020204030204" pitchFamily="34" charset="0"/>
                <a:cs typeface="Calibri" panose="020F0502020204030204" pitchFamily="34" charset="0"/>
              </a:rPr>
              <a:t>, J. (2019, March 19). </a:t>
            </a:r>
            <a:r>
              <a:rPr lang="en-GB" sz="1050" i="1" dirty="0">
                <a:effectLst/>
                <a:latin typeface="Calibri" panose="020F0502020204030204" pitchFamily="34" charset="0"/>
                <a:cs typeface="Calibri" panose="020F0502020204030204" pitchFamily="34" charset="0"/>
              </a:rPr>
              <a:t>10 Machine Learning Methods that Every Data Scientist Should Know</a:t>
            </a:r>
            <a:r>
              <a:rPr lang="en-GB" sz="1050" dirty="0">
                <a:effectLst/>
                <a:latin typeface="Calibri" panose="020F0502020204030204" pitchFamily="34" charset="0"/>
                <a:cs typeface="Calibri" panose="020F0502020204030204" pitchFamily="34" charset="0"/>
              </a:rPr>
              <a:t>. </a:t>
            </a:r>
            <a:r>
              <a:rPr lang="en-GB" sz="1050" dirty="0" err="1">
                <a:effectLst/>
                <a:latin typeface="Calibri" panose="020F0502020204030204" pitchFamily="34" charset="0"/>
                <a:cs typeface="Calibri" panose="020F0502020204030204" pitchFamily="34" charset="0"/>
              </a:rPr>
              <a:t>Towardsdatascience.Com</a:t>
            </a:r>
            <a:r>
              <a:rPr lang="en-GB" sz="1050" dirty="0">
                <a:effectLst/>
                <a:latin typeface="Calibri" panose="020F0502020204030204" pitchFamily="34" charset="0"/>
                <a:cs typeface="Calibri" panose="020F0502020204030204" pitchFamily="34" charset="0"/>
              </a:rPr>
              <a:t>. Retrieved October 28, 2021, from https://towardsdatascience.com/10-machine-learning-methods-that-every-data-scientist-should-know-3cc96e0eeee9</a:t>
            </a:r>
          </a:p>
          <a:p>
            <a:pPr marL="457200" indent="-457200">
              <a:lnSpc>
                <a:spcPct val="200000"/>
              </a:lnSpc>
            </a:pPr>
            <a:r>
              <a:rPr lang="en-GB" sz="1050" dirty="0">
                <a:effectLst/>
                <a:latin typeface="Calibri" panose="020F0502020204030204" pitchFamily="34" charset="0"/>
                <a:cs typeface="Calibri" panose="020F0502020204030204" pitchFamily="34" charset="0"/>
              </a:rPr>
              <a:t>Wang, H., &amp; Zheng, H. (2013). Model Validation, Machine Learning. </a:t>
            </a:r>
            <a:r>
              <a:rPr lang="en-GB" sz="1050" i="1" dirty="0" err="1">
                <a:effectLst/>
                <a:latin typeface="Calibri" panose="020F0502020204030204" pitchFamily="34" charset="0"/>
                <a:cs typeface="Calibri" panose="020F0502020204030204" pitchFamily="34" charset="0"/>
              </a:rPr>
              <a:t>Encyclopedia</a:t>
            </a:r>
            <a:r>
              <a:rPr lang="en-GB" sz="1050" i="1" dirty="0">
                <a:effectLst/>
                <a:latin typeface="Calibri" panose="020F0502020204030204" pitchFamily="34" charset="0"/>
                <a:cs typeface="Calibri" panose="020F0502020204030204" pitchFamily="34" charset="0"/>
              </a:rPr>
              <a:t> of Systems Biology</a:t>
            </a:r>
            <a:r>
              <a:rPr lang="en-GB" sz="1050" dirty="0">
                <a:effectLst/>
                <a:latin typeface="Calibri" panose="020F0502020204030204" pitchFamily="34" charset="0"/>
                <a:cs typeface="Calibri" panose="020F0502020204030204" pitchFamily="34" charset="0"/>
              </a:rPr>
              <a:t>, 1406–1407. https://doi.org/10.1007/978-1-4419-9863-7_233</a:t>
            </a:r>
          </a:p>
          <a:p>
            <a:pPr marL="457200" indent="-457200">
              <a:lnSpc>
                <a:spcPct val="200000"/>
              </a:lnSpc>
            </a:pPr>
            <a:r>
              <a:rPr lang="en-GB" sz="1050" dirty="0">
                <a:effectLst/>
                <a:latin typeface="Calibri" panose="020F0502020204030204" pitchFamily="34" charset="0"/>
                <a:cs typeface="Calibri" panose="020F0502020204030204" pitchFamily="34" charset="0"/>
              </a:rPr>
              <a:t>Riccio, V. (2020, September 15). </a:t>
            </a:r>
            <a:r>
              <a:rPr lang="en-GB" sz="1050" i="1" dirty="0">
                <a:effectLst/>
                <a:latin typeface="Calibri" panose="020F0502020204030204" pitchFamily="34" charset="0"/>
                <a:cs typeface="Calibri" panose="020F0502020204030204" pitchFamily="34" charset="0"/>
              </a:rPr>
              <a:t>Testing machine learning based systems: a. . .</a:t>
            </a:r>
            <a:r>
              <a:rPr lang="en-GB" sz="1050" dirty="0">
                <a:effectLst/>
                <a:latin typeface="Calibri" panose="020F0502020204030204" pitchFamily="34" charset="0"/>
                <a:cs typeface="Calibri" panose="020F0502020204030204" pitchFamily="34" charset="0"/>
              </a:rPr>
              <a:t> Empirical Software Engineering. Retrieved October 28, 2021, from </a:t>
            </a:r>
            <a:r>
              <a:rPr lang="en-GB" sz="1050" dirty="0">
                <a:latin typeface="Calibri" panose="020F0502020204030204" pitchFamily="34" charset="0"/>
                <a:cs typeface="Calibri" panose="020F0502020204030204" pitchFamily="34" charset="0"/>
              </a:rPr>
              <a:t>https://link.springer.com/article/10.1007/s10664-020-09881-0?error=cookies_not_supported&amp;code=a9b11f32-dc9a-4091-8237-a8c50e2637c3</a:t>
            </a:r>
            <a:endParaRPr lang="en-GB" sz="1050" dirty="0">
              <a:effectLst/>
              <a:latin typeface="Calibri" panose="020F0502020204030204" pitchFamily="34" charset="0"/>
              <a:cs typeface="Calibri" panose="020F0502020204030204" pitchFamily="34" charset="0"/>
            </a:endParaRPr>
          </a:p>
          <a:p>
            <a:pPr marL="457200" indent="-457200">
              <a:lnSpc>
                <a:spcPct val="200000"/>
              </a:lnSpc>
            </a:pPr>
            <a:r>
              <a:rPr lang="en-GB" sz="1050" dirty="0" err="1">
                <a:effectLst/>
                <a:latin typeface="Calibri" panose="020F0502020204030204" pitchFamily="34" charset="0"/>
                <a:cs typeface="Calibri" panose="020F0502020204030204" pitchFamily="34" charset="0"/>
              </a:rPr>
              <a:t>Colyer</a:t>
            </a:r>
            <a:r>
              <a:rPr lang="en-GB" sz="1050" dirty="0">
                <a:effectLst/>
                <a:latin typeface="Calibri" panose="020F0502020204030204" pitchFamily="34" charset="0"/>
                <a:cs typeface="Calibri" panose="020F0502020204030204" pitchFamily="34" charset="0"/>
              </a:rPr>
              <a:t>, A. (2019, June 5). </a:t>
            </a:r>
            <a:r>
              <a:rPr lang="en-GB" sz="1050" i="1" dirty="0">
                <a:effectLst/>
                <a:latin typeface="Calibri" panose="020F0502020204030204" pitchFamily="34" charset="0"/>
                <a:cs typeface="Calibri" panose="020F0502020204030204" pitchFamily="34" charset="0"/>
              </a:rPr>
              <a:t>Data validation for machine learning | the morning paper</a:t>
            </a:r>
            <a:r>
              <a:rPr lang="en-GB" sz="1050" dirty="0">
                <a:effectLst/>
                <a:latin typeface="Calibri" panose="020F0502020204030204" pitchFamily="34" charset="0"/>
                <a:cs typeface="Calibri" panose="020F0502020204030204" pitchFamily="34" charset="0"/>
              </a:rPr>
              <a:t>. </a:t>
            </a:r>
            <a:r>
              <a:rPr lang="en-GB" sz="1050" dirty="0" err="1">
                <a:effectLst/>
                <a:latin typeface="Calibri" panose="020F0502020204030204" pitchFamily="34" charset="0"/>
                <a:cs typeface="Calibri" panose="020F0502020204030204" pitchFamily="34" charset="0"/>
              </a:rPr>
              <a:t>Blog.Acolyer.Org</a:t>
            </a:r>
            <a:r>
              <a:rPr lang="en-GB" sz="1050" dirty="0">
                <a:effectLst/>
                <a:latin typeface="Calibri" panose="020F0502020204030204" pitchFamily="34" charset="0"/>
                <a:cs typeface="Calibri" panose="020F0502020204030204" pitchFamily="34" charset="0"/>
              </a:rPr>
              <a:t>. Retrieved October 28, 2021, from https://blog.acolyer.org/2019/06/05/data-validation-for-machine-learning/</a:t>
            </a:r>
            <a:endParaRPr lang="en-GB" sz="1050" dirty="0">
              <a:latin typeface="Calibri" panose="020F0502020204030204" pitchFamily="34" charset="0"/>
              <a:cs typeface="Calibri" panose="020F0502020204030204" pitchFamily="34" charset="0"/>
            </a:endParaRPr>
          </a:p>
          <a:p>
            <a:pPr marL="457200" indent="-457200">
              <a:lnSpc>
                <a:spcPct val="200000"/>
              </a:lnSpc>
            </a:pPr>
            <a:r>
              <a:rPr lang="en-GB" sz="1050" dirty="0" err="1">
                <a:effectLst/>
                <a:latin typeface="Calibri" panose="020F0502020204030204" pitchFamily="34" charset="0"/>
                <a:cs typeface="Calibri" panose="020F0502020204030204" pitchFamily="34" charset="0"/>
              </a:rPr>
              <a:t>Vadavalasa</a:t>
            </a:r>
            <a:r>
              <a:rPr lang="en-GB" sz="1050" dirty="0">
                <a:effectLst/>
                <a:latin typeface="Calibri" panose="020F0502020204030204" pitchFamily="34" charset="0"/>
                <a:cs typeface="Calibri" panose="020F0502020204030204" pitchFamily="34" charset="0"/>
              </a:rPr>
              <a:t>, </a:t>
            </a:r>
            <a:r>
              <a:rPr lang="en-GB" sz="1050" dirty="0" err="1">
                <a:effectLst/>
                <a:latin typeface="Calibri" panose="020F0502020204030204" pitchFamily="34" charset="0"/>
                <a:cs typeface="Calibri" panose="020F0502020204030204" pitchFamily="34" charset="0"/>
              </a:rPr>
              <a:t>Rammohan</a:t>
            </a:r>
            <a:r>
              <a:rPr lang="en-GB" sz="1050" dirty="0">
                <a:effectLst/>
                <a:latin typeface="Calibri" panose="020F0502020204030204" pitchFamily="34" charset="0"/>
                <a:cs typeface="Calibri" panose="020F0502020204030204" pitchFamily="34" charset="0"/>
              </a:rPr>
              <a:t>. (2021). Data Validation Process in Machine Learning Pipeline. </a:t>
            </a:r>
            <a:r>
              <a:rPr lang="en-GB" sz="1050" dirty="0">
                <a:latin typeface="Calibri" panose="020F0502020204030204" pitchFamily="34" charset="0"/>
                <a:cs typeface="Calibri" panose="020F0502020204030204" pitchFamily="34" charset="0"/>
              </a:rPr>
              <a:t>https://www.researchgate.net/publication/351022721_Data_Validation_Process_in_Machine_Learning_Pipeline</a:t>
            </a:r>
            <a:endParaRPr lang="en-GB" sz="1050" dirty="0">
              <a:effectLst/>
              <a:latin typeface="Calibri" panose="020F0502020204030204" pitchFamily="34" charset="0"/>
              <a:cs typeface="Calibri" panose="020F0502020204030204" pitchFamily="34" charset="0"/>
            </a:endParaRPr>
          </a:p>
          <a:p>
            <a:pPr marL="457200" indent="-457200">
              <a:lnSpc>
                <a:spcPct val="200000"/>
              </a:lnSpc>
            </a:pPr>
            <a:r>
              <a:rPr lang="en-GB" sz="1050" dirty="0">
                <a:effectLst/>
                <a:latin typeface="Calibri" panose="020F0502020204030204" pitchFamily="34" charset="0"/>
                <a:cs typeface="Calibri" panose="020F0502020204030204" pitchFamily="34" charset="0"/>
              </a:rPr>
              <a:t>Oh, J., Oh, B. L., Lee, K. U., Chae, J. H., &amp; Yun, K. (2020). Identifying Schizophrenia Using Structural MRI With a Deep Learning Algorithm. </a:t>
            </a:r>
            <a:r>
              <a:rPr lang="en-GB" sz="1050" i="1" dirty="0">
                <a:effectLst/>
                <a:latin typeface="Calibri" panose="020F0502020204030204" pitchFamily="34" charset="0"/>
                <a:cs typeface="Calibri" panose="020F0502020204030204" pitchFamily="34" charset="0"/>
              </a:rPr>
              <a:t>Frontiers in Psychiatry</a:t>
            </a:r>
            <a:r>
              <a:rPr lang="en-GB" sz="1050" dirty="0">
                <a:effectLst/>
                <a:latin typeface="Calibri" panose="020F0502020204030204" pitchFamily="34" charset="0"/>
                <a:cs typeface="Calibri" panose="020F0502020204030204" pitchFamily="34" charset="0"/>
              </a:rPr>
              <a:t>, </a:t>
            </a:r>
            <a:r>
              <a:rPr lang="en-GB" sz="1050" i="1" dirty="0">
                <a:effectLst/>
                <a:latin typeface="Calibri" panose="020F0502020204030204" pitchFamily="34" charset="0"/>
                <a:cs typeface="Calibri" panose="020F0502020204030204" pitchFamily="34" charset="0"/>
              </a:rPr>
              <a:t>11</a:t>
            </a:r>
            <a:r>
              <a:rPr lang="en-GB" sz="1050" dirty="0">
                <a:effectLst/>
                <a:latin typeface="Calibri" panose="020F0502020204030204" pitchFamily="34" charset="0"/>
                <a:cs typeface="Calibri" panose="020F0502020204030204" pitchFamily="34" charset="0"/>
              </a:rPr>
              <a:t>. </a:t>
            </a:r>
            <a:r>
              <a:rPr lang="en-GB" sz="1050" dirty="0">
                <a:latin typeface="Calibri" panose="020F0502020204030204" pitchFamily="34" charset="0"/>
                <a:cs typeface="Calibri" panose="020F0502020204030204" pitchFamily="34" charset="0"/>
              </a:rPr>
              <a:t>https://doi.org/10.3389/fpsyt.2020.00016</a:t>
            </a:r>
          </a:p>
          <a:p>
            <a:pPr marL="457200" indent="-457200">
              <a:lnSpc>
                <a:spcPct val="200000"/>
              </a:lnSpc>
            </a:pPr>
            <a:r>
              <a:rPr lang="en-GB" sz="1050" dirty="0">
                <a:effectLst/>
                <a:latin typeface="Calibri" panose="020F0502020204030204" pitchFamily="34" charset="0"/>
                <a:cs typeface="Calibri" panose="020F0502020204030204" pitchFamily="34" charset="0"/>
              </a:rPr>
              <a:t>Marron, J. S., Todd, M. J., &amp; </a:t>
            </a:r>
            <a:r>
              <a:rPr lang="en-GB" sz="1050" dirty="0" err="1">
                <a:effectLst/>
                <a:latin typeface="Calibri" panose="020F0502020204030204" pitchFamily="34" charset="0"/>
                <a:cs typeface="Calibri" panose="020F0502020204030204" pitchFamily="34" charset="0"/>
              </a:rPr>
              <a:t>Ahn</a:t>
            </a:r>
            <a:r>
              <a:rPr lang="en-GB" sz="1050" dirty="0">
                <a:effectLst/>
                <a:latin typeface="Calibri" panose="020F0502020204030204" pitchFamily="34" charset="0"/>
                <a:cs typeface="Calibri" panose="020F0502020204030204" pitchFamily="34" charset="0"/>
              </a:rPr>
              <a:t>, J. (2007). Distance-Weighted Discrimination. </a:t>
            </a:r>
            <a:r>
              <a:rPr lang="en-GB" sz="1050" i="1" dirty="0">
                <a:effectLst/>
                <a:latin typeface="Calibri" panose="020F0502020204030204" pitchFamily="34" charset="0"/>
                <a:cs typeface="Calibri" panose="020F0502020204030204" pitchFamily="34" charset="0"/>
              </a:rPr>
              <a:t>Journal of the American Statistical Association</a:t>
            </a:r>
            <a:r>
              <a:rPr lang="en-GB" sz="1050" dirty="0">
                <a:effectLst/>
                <a:latin typeface="Calibri" panose="020F0502020204030204" pitchFamily="34" charset="0"/>
                <a:cs typeface="Calibri" panose="020F0502020204030204" pitchFamily="34" charset="0"/>
              </a:rPr>
              <a:t>, </a:t>
            </a:r>
            <a:r>
              <a:rPr lang="en-GB" sz="1050" i="1" dirty="0">
                <a:effectLst/>
                <a:latin typeface="Calibri" panose="020F0502020204030204" pitchFamily="34" charset="0"/>
                <a:cs typeface="Calibri" panose="020F0502020204030204" pitchFamily="34" charset="0"/>
              </a:rPr>
              <a:t>102</a:t>
            </a:r>
            <a:r>
              <a:rPr lang="en-GB" sz="1050" dirty="0">
                <a:effectLst/>
                <a:latin typeface="Calibri" panose="020F0502020204030204" pitchFamily="34" charset="0"/>
                <a:cs typeface="Calibri" panose="020F0502020204030204" pitchFamily="34" charset="0"/>
              </a:rPr>
              <a:t>(480), 1267–1271. </a:t>
            </a:r>
            <a:r>
              <a:rPr lang="en-GB" sz="1050" dirty="0">
                <a:latin typeface="Calibri" panose="020F0502020204030204" pitchFamily="34" charset="0"/>
                <a:cs typeface="Calibri" panose="020F0502020204030204" pitchFamily="34" charset="0"/>
              </a:rPr>
              <a:t>https://doi.org/10.1198/016214507000001120</a:t>
            </a:r>
            <a:endParaRPr lang="en-GB" sz="1050" dirty="0">
              <a:effectLst/>
              <a:latin typeface="Calibri" panose="020F0502020204030204" pitchFamily="34" charset="0"/>
              <a:cs typeface="Calibri" panose="020F0502020204030204" pitchFamily="34" charset="0"/>
            </a:endParaRPr>
          </a:p>
          <a:p>
            <a:pPr marL="457200" indent="-457200">
              <a:lnSpc>
                <a:spcPct val="200000"/>
              </a:lnSpc>
            </a:pPr>
            <a:r>
              <a:rPr lang="en-GB" sz="1050" b="0" i="0" dirty="0" err="1">
                <a:solidFill>
                  <a:srgbClr val="222222"/>
                </a:solidFill>
                <a:effectLst/>
                <a:latin typeface="Calibri" panose="020F0502020204030204" pitchFamily="34" charset="0"/>
                <a:cs typeface="Calibri" panose="020F0502020204030204" pitchFamily="34" charset="0"/>
              </a:rPr>
              <a:t>Qiao</a:t>
            </a:r>
            <a:r>
              <a:rPr lang="en-GB" sz="1050" b="0" i="0" dirty="0">
                <a:solidFill>
                  <a:srgbClr val="222222"/>
                </a:solidFill>
                <a:effectLst/>
                <a:latin typeface="Calibri" panose="020F0502020204030204" pitchFamily="34" charset="0"/>
                <a:cs typeface="Calibri" panose="020F0502020204030204" pitchFamily="34" charset="0"/>
              </a:rPr>
              <a:t>, X., &amp; Zhang, L. (2015). Flexible high-dimensional classification machines and their asymptotic properties. </a:t>
            </a:r>
            <a:r>
              <a:rPr lang="en-GB" sz="1050" b="0" i="1" dirty="0">
                <a:solidFill>
                  <a:srgbClr val="222222"/>
                </a:solidFill>
                <a:effectLst/>
                <a:latin typeface="Calibri" panose="020F0502020204030204" pitchFamily="34" charset="0"/>
                <a:cs typeface="Calibri" panose="020F0502020204030204" pitchFamily="34" charset="0"/>
              </a:rPr>
              <a:t>The Journal of Machine Learning Research</a:t>
            </a:r>
            <a:r>
              <a:rPr lang="en-GB" sz="1050" b="0" i="0" dirty="0">
                <a:solidFill>
                  <a:srgbClr val="222222"/>
                </a:solidFill>
                <a:effectLst/>
                <a:latin typeface="Calibri" panose="020F0502020204030204" pitchFamily="34" charset="0"/>
                <a:cs typeface="Calibri" panose="020F0502020204030204" pitchFamily="34" charset="0"/>
              </a:rPr>
              <a:t>, </a:t>
            </a:r>
            <a:r>
              <a:rPr lang="en-GB" sz="1050" b="0" i="1" dirty="0">
                <a:solidFill>
                  <a:srgbClr val="222222"/>
                </a:solidFill>
                <a:effectLst/>
                <a:latin typeface="Calibri" panose="020F0502020204030204" pitchFamily="34" charset="0"/>
                <a:cs typeface="Calibri" panose="020F0502020204030204" pitchFamily="34" charset="0"/>
              </a:rPr>
              <a:t>16</a:t>
            </a:r>
            <a:r>
              <a:rPr lang="en-GB" sz="1050" b="0" i="0" dirty="0">
                <a:solidFill>
                  <a:srgbClr val="222222"/>
                </a:solidFill>
                <a:effectLst/>
                <a:latin typeface="Calibri" panose="020F0502020204030204" pitchFamily="34" charset="0"/>
                <a:cs typeface="Calibri" panose="020F0502020204030204" pitchFamily="34" charset="0"/>
              </a:rPr>
              <a:t>(1), 1547-1572.</a:t>
            </a:r>
            <a:r>
              <a:rPr lang="en-GB" sz="1050" b="0" i="0" dirty="0">
                <a:solidFill>
                  <a:srgbClr val="222222"/>
                </a:solidFill>
                <a:latin typeface="Calibri" panose="020F0502020204030204" pitchFamily="34" charset="0"/>
                <a:cs typeface="Calibri" panose="020F0502020204030204" pitchFamily="34" charset="0"/>
              </a:rPr>
              <a:t> </a:t>
            </a:r>
            <a:endParaRPr lang="en-GB" sz="1050" dirty="0">
              <a:effectLst/>
              <a:latin typeface="Calibri" panose="020F0502020204030204" pitchFamily="34" charset="0"/>
              <a:cs typeface="Calibri" panose="020F0502020204030204" pitchFamily="34" charset="0"/>
            </a:endParaRPr>
          </a:p>
          <a:p>
            <a:pPr marL="457200" indent="-457200">
              <a:lnSpc>
                <a:spcPct val="200000"/>
              </a:lnSpc>
            </a:pPr>
            <a:r>
              <a:rPr lang="en-GB" sz="1050" i="1" dirty="0">
                <a:effectLst/>
                <a:latin typeface="Calibri" panose="020F0502020204030204" pitchFamily="34" charset="0"/>
                <a:cs typeface="Calibri" panose="020F0502020204030204" pitchFamily="34" charset="0"/>
              </a:rPr>
              <a:t>Liu, Y., Zhang, H. H., &amp; Wu, Y. (2011). Hard or Soft Classification? Large-Margin Unified Machines. Journal of the American Statistical Association, 106(493), 166–177. https://doi.org/10.1198/jasa.2011.tm10319</a:t>
            </a:r>
          </a:p>
          <a:p>
            <a:pPr marL="457200" indent="-457200">
              <a:lnSpc>
                <a:spcPct val="200000"/>
              </a:lnSpc>
            </a:pPr>
            <a:r>
              <a:rPr lang="en-GB" sz="1050" dirty="0">
                <a:effectLst/>
                <a:latin typeface="Calibri" panose="020F0502020204030204" pitchFamily="34" charset="0"/>
                <a:cs typeface="Calibri" panose="020F0502020204030204" pitchFamily="34" charset="0"/>
              </a:rPr>
              <a:t>Randall, H., </a:t>
            </a:r>
            <a:r>
              <a:rPr lang="en-GB" sz="1050" dirty="0" err="1">
                <a:effectLst/>
                <a:latin typeface="Calibri" panose="020F0502020204030204" pitchFamily="34" charset="0"/>
                <a:cs typeface="Calibri" panose="020F0502020204030204" pitchFamily="34" charset="0"/>
              </a:rPr>
              <a:t>Artemiou</a:t>
            </a:r>
            <a:r>
              <a:rPr lang="en-GB" sz="1050" dirty="0">
                <a:effectLst/>
                <a:latin typeface="Calibri" panose="020F0502020204030204" pitchFamily="34" charset="0"/>
                <a:cs typeface="Calibri" panose="020F0502020204030204" pitchFamily="34" charset="0"/>
              </a:rPr>
              <a:t>, A., &amp; </a:t>
            </a:r>
            <a:r>
              <a:rPr lang="en-GB" sz="1050" dirty="0" err="1">
                <a:effectLst/>
                <a:latin typeface="Calibri" panose="020F0502020204030204" pitchFamily="34" charset="0"/>
                <a:cs typeface="Calibri" panose="020F0502020204030204" pitchFamily="34" charset="0"/>
              </a:rPr>
              <a:t>Qiao</a:t>
            </a:r>
            <a:r>
              <a:rPr lang="en-GB" sz="1050" dirty="0">
                <a:effectLst/>
                <a:latin typeface="Calibri" panose="020F0502020204030204" pitchFamily="34" charset="0"/>
                <a:cs typeface="Calibri" panose="020F0502020204030204" pitchFamily="34" charset="0"/>
              </a:rPr>
              <a:t>, X. (2020). Sufficient dimension reduction based on distance‐weighted discrimination. </a:t>
            </a:r>
            <a:r>
              <a:rPr lang="en-GB" sz="1050" i="1" dirty="0">
                <a:effectLst/>
                <a:latin typeface="Calibri" panose="020F0502020204030204" pitchFamily="34" charset="0"/>
                <a:cs typeface="Calibri" panose="020F0502020204030204" pitchFamily="34" charset="0"/>
              </a:rPr>
              <a:t>Scandinavian Journal of Statistics</a:t>
            </a:r>
            <a:r>
              <a:rPr lang="en-GB" sz="1050" dirty="0">
                <a:effectLst/>
                <a:latin typeface="Calibri" panose="020F0502020204030204" pitchFamily="34" charset="0"/>
                <a:cs typeface="Calibri" panose="020F0502020204030204" pitchFamily="34" charset="0"/>
              </a:rPr>
              <a:t>, </a:t>
            </a:r>
            <a:r>
              <a:rPr lang="en-GB" sz="1050" i="1" dirty="0">
                <a:effectLst/>
                <a:latin typeface="Calibri" panose="020F0502020204030204" pitchFamily="34" charset="0"/>
                <a:cs typeface="Calibri" panose="020F0502020204030204" pitchFamily="34" charset="0"/>
              </a:rPr>
              <a:t>48</a:t>
            </a:r>
            <a:r>
              <a:rPr lang="en-GB" sz="1050" dirty="0">
                <a:effectLst/>
                <a:latin typeface="Calibri" panose="020F0502020204030204" pitchFamily="34" charset="0"/>
                <a:cs typeface="Calibri" panose="020F0502020204030204" pitchFamily="34" charset="0"/>
              </a:rPr>
              <a:t>(4), 1186–1211. https://doi.org/10.1111/sjos.12484</a:t>
            </a:r>
          </a:p>
          <a:p>
            <a:pPr marL="457200" indent="-457200">
              <a:lnSpc>
                <a:spcPct val="200000"/>
              </a:lnSpc>
            </a:pPr>
            <a:endParaRPr lang="en-GB" sz="1050" dirty="0">
              <a:effectLst/>
              <a:latin typeface="Calibri" panose="020F0502020204030204" pitchFamily="34" charset="0"/>
              <a:cs typeface="Calibri" panose="020F0502020204030204" pitchFamily="34" charset="0"/>
            </a:endParaRPr>
          </a:p>
          <a:p>
            <a:pPr marL="457200" indent="-457200">
              <a:lnSpc>
                <a:spcPct val="200000"/>
              </a:lnSpc>
            </a:pPr>
            <a:endParaRPr lang="en-GB" sz="1050" dirty="0">
              <a:effectLst/>
              <a:latin typeface="Calibri" panose="020F0502020204030204" pitchFamily="34" charset="0"/>
              <a:cs typeface="Calibri" panose="020F0502020204030204" pitchFamily="34" charset="0"/>
            </a:endParaRPr>
          </a:p>
          <a:p>
            <a:pPr marL="457200" indent="-457200">
              <a:lnSpc>
                <a:spcPct val="200000"/>
              </a:lnSpc>
            </a:pPr>
            <a:endParaRPr lang="en-GB" sz="1050" dirty="0">
              <a:effectLst/>
              <a:latin typeface="Calibri" panose="020F0502020204030204" pitchFamily="34" charset="0"/>
              <a:cs typeface="Calibri" panose="020F0502020204030204" pitchFamily="34" charset="0"/>
            </a:endParaRPr>
          </a:p>
          <a:p>
            <a:pPr marL="457200" indent="-457200">
              <a:lnSpc>
                <a:spcPct val="200000"/>
              </a:lnSpc>
            </a:pPr>
            <a:endParaRPr lang="en-GB" sz="1050" dirty="0">
              <a:effectLst/>
              <a:latin typeface="Calibri" panose="020F0502020204030204" pitchFamily="34" charset="0"/>
              <a:cs typeface="Calibri" panose="020F0502020204030204" pitchFamily="34" charset="0"/>
            </a:endParaRPr>
          </a:p>
          <a:p>
            <a:pPr marL="0" indent="0">
              <a:buNone/>
            </a:pPr>
            <a:endParaRPr lang="en-GB" sz="105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42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F9CA-4ADA-47DA-B242-6FE36CA6A77F}"/>
              </a:ext>
            </a:extLst>
          </p:cNvPr>
          <p:cNvSpPr>
            <a:spLocks noGrp="1"/>
          </p:cNvSpPr>
          <p:nvPr>
            <p:ph type="title"/>
          </p:nvPr>
        </p:nvSpPr>
        <p:spPr>
          <a:xfrm>
            <a:off x="0" y="0"/>
            <a:ext cx="12192000" cy="5410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247B1-3043-4099-A794-ED45D6738A3C}"/>
              </a:ext>
            </a:extLst>
          </p:cNvPr>
          <p:cNvSpPr>
            <a:spLocks noGrp="1"/>
          </p:cNvSpPr>
          <p:nvPr>
            <p:ph idx="1"/>
          </p:nvPr>
        </p:nvSpPr>
        <p:spPr>
          <a:xfrm>
            <a:off x="0" y="541086"/>
            <a:ext cx="12191999" cy="6316914"/>
          </a:xfrm>
        </p:spPr>
        <p:txBody>
          <a:bodyPr>
            <a:noAutofit/>
          </a:bodyPr>
          <a:lstStyle/>
          <a:p>
            <a:pPr>
              <a:lnSpc>
                <a:spcPct val="200000"/>
              </a:lnSpc>
            </a:pPr>
            <a:r>
              <a:rPr lang="en-GB" sz="800" dirty="0">
                <a:effectLst/>
                <a:latin typeface="Calibri" panose="020F0502020204030204" pitchFamily="34" charset="0"/>
                <a:cs typeface="Calibri" panose="020F0502020204030204" pitchFamily="34" charset="0"/>
              </a:rPr>
              <a:t>Chen, R. (2020, July 23). </a:t>
            </a:r>
            <a:r>
              <a:rPr lang="en-GB" sz="800" i="1" dirty="0">
                <a:effectLst/>
                <a:latin typeface="Calibri" panose="020F0502020204030204" pitchFamily="34" charset="0"/>
                <a:cs typeface="Calibri" panose="020F0502020204030204" pitchFamily="34" charset="0"/>
              </a:rPr>
              <a:t>Selecting critical features for data classification based on machine learning methods</a:t>
            </a:r>
            <a:r>
              <a:rPr lang="en-GB" sz="800" dirty="0">
                <a:effectLst/>
                <a:latin typeface="Calibri" panose="020F0502020204030204" pitchFamily="34" charset="0"/>
                <a:cs typeface="Calibri" panose="020F0502020204030204" pitchFamily="34" charset="0"/>
              </a:rPr>
              <a:t>. Journal of Big Data. Retrieved October 28, 2021, from </a:t>
            </a:r>
            <a:r>
              <a:rPr lang="en-GB" sz="800" dirty="0">
                <a:latin typeface="Calibri" panose="020F0502020204030204" pitchFamily="34" charset="0"/>
                <a:cs typeface="Calibri" panose="020F0502020204030204" pitchFamily="34" charset="0"/>
              </a:rPr>
              <a:t>https://journalofbigdata.springeropen.com/articles/10.1186/s40537-020-00327-4</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Hasan, M. A., Hasan, M. K., &amp; </a:t>
            </a:r>
            <a:r>
              <a:rPr lang="en-GB" sz="800" dirty="0" err="1">
                <a:effectLst/>
                <a:latin typeface="Calibri" panose="020F0502020204030204" pitchFamily="34" charset="0"/>
                <a:cs typeface="Calibri" panose="020F0502020204030204" pitchFamily="34" charset="0"/>
              </a:rPr>
              <a:t>Mottalib</a:t>
            </a:r>
            <a:r>
              <a:rPr lang="en-GB" sz="800" dirty="0">
                <a:effectLst/>
                <a:latin typeface="Calibri" panose="020F0502020204030204" pitchFamily="34" charset="0"/>
                <a:cs typeface="Calibri" panose="020F0502020204030204" pitchFamily="34" charset="0"/>
              </a:rPr>
              <a:t>, M. A. (2015). Linear regression-based feature selection for microarray data classification. </a:t>
            </a:r>
            <a:r>
              <a:rPr lang="en-GB" sz="800" i="1" dirty="0">
                <a:effectLst/>
                <a:latin typeface="Calibri" panose="020F0502020204030204" pitchFamily="34" charset="0"/>
                <a:cs typeface="Calibri" panose="020F0502020204030204" pitchFamily="34" charset="0"/>
              </a:rPr>
              <a:t>International Journal of Data Mining and Bioinformatics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11</a:t>
            </a:r>
            <a:r>
              <a:rPr lang="en-GB" sz="800" dirty="0">
                <a:effectLst/>
                <a:latin typeface="Calibri" panose="020F0502020204030204" pitchFamily="34" charset="0"/>
                <a:cs typeface="Calibri" panose="020F0502020204030204" pitchFamily="34" charset="0"/>
              </a:rPr>
              <a:t>(2), 167. </a:t>
            </a:r>
            <a:r>
              <a:rPr lang="en-GB" sz="800" dirty="0">
                <a:latin typeface="Calibri" panose="020F0502020204030204" pitchFamily="34" charset="0"/>
                <a:cs typeface="Calibri" panose="020F0502020204030204" pitchFamily="34" charset="0"/>
              </a:rPr>
              <a:t>https://doi.org/10.1504/ijdmb.2015.066776</a:t>
            </a:r>
          </a:p>
          <a:p>
            <a:pPr>
              <a:lnSpc>
                <a:spcPct val="200000"/>
              </a:lnSpc>
            </a:pPr>
            <a:r>
              <a:rPr lang="en-GB" sz="800" dirty="0">
                <a:effectLst/>
                <a:latin typeface="Calibri" panose="020F0502020204030204" pitchFamily="34" charset="0"/>
                <a:cs typeface="Calibri" panose="020F0502020204030204" pitchFamily="34" charset="0"/>
              </a:rPr>
              <a:t>Miao, J., &amp; </a:t>
            </a:r>
            <a:r>
              <a:rPr lang="en-GB" sz="800" dirty="0" err="1">
                <a:effectLst/>
                <a:latin typeface="Calibri" panose="020F0502020204030204" pitchFamily="34" charset="0"/>
                <a:cs typeface="Calibri" panose="020F0502020204030204" pitchFamily="34" charset="0"/>
              </a:rPr>
              <a:t>Niu</a:t>
            </a:r>
            <a:r>
              <a:rPr lang="en-GB" sz="800" dirty="0">
                <a:effectLst/>
                <a:latin typeface="Calibri" panose="020F0502020204030204" pitchFamily="34" charset="0"/>
                <a:cs typeface="Calibri" panose="020F0502020204030204" pitchFamily="34" charset="0"/>
              </a:rPr>
              <a:t>, L. (2016). A Survey on Feature Selection. </a:t>
            </a:r>
            <a:r>
              <a:rPr lang="en-GB" sz="800" i="1" dirty="0">
                <a:effectLst/>
                <a:latin typeface="Calibri" panose="020F0502020204030204" pitchFamily="34" charset="0"/>
                <a:cs typeface="Calibri" panose="020F0502020204030204" pitchFamily="34" charset="0"/>
              </a:rPr>
              <a:t>Procedia Computer Science</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91</a:t>
            </a:r>
            <a:r>
              <a:rPr lang="en-GB" sz="800" dirty="0">
                <a:effectLst/>
                <a:latin typeface="Calibri" panose="020F0502020204030204" pitchFamily="34" charset="0"/>
                <a:cs typeface="Calibri" panose="020F0502020204030204" pitchFamily="34" charset="0"/>
              </a:rPr>
              <a:t>, 919–926. </a:t>
            </a:r>
            <a:r>
              <a:rPr lang="en-GB" sz="800" dirty="0">
                <a:latin typeface="Calibri" panose="020F0502020204030204" pitchFamily="34" charset="0"/>
                <a:cs typeface="Calibri" panose="020F0502020204030204" pitchFamily="34" charset="0"/>
              </a:rPr>
              <a:t>https://doi.org/10.1016/j.procs.2016.07.111</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UYSAL, L., &amp; GÜVENIR, H. A. (1999). An overview of regression techniques for knowledge discovery. </a:t>
            </a:r>
            <a:r>
              <a:rPr lang="en-GB" sz="800" i="1" dirty="0">
                <a:effectLst/>
                <a:latin typeface="Calibri" panose="020F0502020204030204" pitchFamily="34" charset="0"/>
                <a:cs typeface="Calibri" panose="020F0502020204030204" pitchFamily="34" charset="0"/>
              </a:rPr>
              <a:t>The Knowledge Engineering Review</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14</a:t>
            </a:r>
            <a:r>
              <a:rPr lang="en-GB" sz="800" dirty="0">
                <a:effectLst/>
                <a:latin typeface="Calibri" panose="020F0502020204030204" pitchFamily="34" charset="0"/>
                <a:cs typeface="Calibri" panose="020F0502020204030204" pitchFamily="34" charset="0"/>
              </a:rPr>
              <a:t>(4), 319–340. </a:t>
            </a:r>
            <a:r>
              <a:rPr lang="en-GB" sz="800" dirty="0">
                <a:latin typeface="Calibri" panose="020F0502020204030204" pitchFamily="34" charset="0"/>
                <a:cs typeface="Calibri" panose="020F0502020204030204" pitchFamily="34" charset="0"/>
              </a:rPr>
              <a:t>https://doi.org/10.1017/s026988899900404x</a:t>
            </a:r>
          </a:p>
          <a:p>
            <a:pPr>
              <a:lnSpc>
                <a:spcPct val="200000"/>
              </a:lnSpc>
            </a:pPr>
            <a:r>
              <a:rPr lang="en-GB" sz="800" dirty="0">
                <a:effectLst/>
                <a:latin typeface="Calibri" panose="020F0502020204030204" pitchFamily="34" charset="0"/>
                <a:cs typeface="Calibri" panose="020F0502020204030204" pitchFamily="34" charset="0"/>
              </a:rPr>
              <a:t>Lee, K.-Y &amp; Kim, K.-H &amp; Kang, J.-J &amp; Choi, S.-J &amp; </a:t>
            </a:r>
            <a:r>
              <a:rPr lang="en-GB" sz="800" dirty="0" err="1">
                <a:effectLst/>
                <a:latin typeface="Calibri" panose="020F0502020204030204" pitchFamily="34" charset="0"/>
                <a:cs typeface="Calibri" panose="020F0502020204030204" pitchFamily="34" charset="0"/>
              </a:rPr>
              <a:t>Im</a:t>
            </a:r>
            <a:r>
              <a:rPr lang="en-GB" sz="800" dirty="0">
                <a:effectLst/>
                <a:latin typeface="Calibri" panose="020F0502020204030204" pitchFamily="34" charset="0"/>
                <a:cs typeface="Calibri" panose="020F0502020204030204" pitchFamily="34" charset="0"/>
              </a:rPr>
              <a:t>, Y.-S &amp; Lee, Y.-D &amp; Lim, Y.-S. (2017). Comparison and analysis of linear regression &amp; artificial neural network. International Journal of Applied Engineering Research. 12. 9820-9825.</a:t>
            </a:r>
            <a:r>
              <a:rPr lang="en-GB" sz="800" dirty="0">
                <a:latin typeface="Calibri" panose="020F0502020204030204" pitchFamily="34" charset="0"/>
                <a:cs typeface="Calibri" panose="020F0502020204030204" pitchFamily="34" charset="0"/>
              </a:rPr>
              <a:t> https://www.researchgate.net/publication/328827642_Comparison_and_analysis_of_linear_regression_artificial_neural_network</a:t>
            </a:r>
          </a:p>
          <a:p>
            <a:pPr>
              <a:lnSpc>
                <a:spcPct val="200000"/>
              </a:lnSpc>
            </a:pPr>
            <a:r>
              <a:rPr lang="en-GB" sz="800" dirty="0">
                <a:effectLst/>
                <a:latin typeface="Calibri" panose="020F0502020204030204" pitchFamily="34" charset="0"/>
                <a:cs typeface="Calibri" panose="020F0502020204030204" pitchFamily="34" charset="0"/>
              </a:rPr>
              <a:t>Singh Suri, G., Kaur, G., &amp; </a:t>
            </a:r>
            <a:r>
              <a:rPr lang="en-GB" sz="800" dirty="0" err="1">
                <a:effectLst/>
                <a:latin typeface="Calibri" panose="020F0502020204030204" pitchFamily="34" charset="0"/>
                <a:cs typeface="Calibri" panose="020F0502020204030204" pitchFamily="34" charset="0"/>
              </a:rPr>
              <a:t>Moein</a:t>
            </a:r>
            <a:r>
              <a:rPr lang="en-GB" sz="800" dirty="0">
                <a:effectLst/>
                <a:latin typeface="Calibri" panose="020F0502020204030204" pitchFamily="34" charset="0"/>
                <a:cs typeface="Calibri" panose="020F0502020204030204" pitchFamily="34" charset="0"/>
              </a:rPr>
              <a:t>, S. (2021). Machine Learning in Detecting Schizophrenia: An Overview. </a:t>
            </a:r>
            <a:r>
              <a:rPr lang="en-GB" sz="800" i="1" dirty="0">
                <a:effectLst/>
                <a:latin typeface="Calibri" panose="020F0502020204030204" pitchFamily="34" charset="0"/>
                <a:cs typeface="Calibri" panose="020F0502020204030204" pitchFamily="34" charset="0"/>
              </a:rPr>
              <a:t>Intelligent Automation &amp; Soft Computing</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27</a:t>
            </a:r>
            <a:r>
              <a:rPr lang="en-GB" sz="800" dirty="0">
                <a:effectLst/>
                <a:latin typeface="Calibri" panose="020F0502020204030204" pitchFamily="34" charset="0"/>
                <a:cs typeface="Calibri" panose="020F0502020204030204" pitchFamily="34" charset="0"/>
              </a:rPr>
              <a:t>(3), 723–735. </a:t>
            </a:r>
            <a:r>
              <a:rPr lang="en-GB" sz="800" dirty="0">
                <a:latin typeface="Calibri" panose="020F0502020204030204" pitchFamily="34" charset="0"/>
                <a:cs typeface="Calibri" panose="020F0502020204030204" pitchFamily="34" charset="0"/>
              </a:rPr>
              <a:t>https://doi.org/10.32604/iasc.2021.015049</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Lin, E., Lin, C. H., &amp; Lane, H. Y. (2021). Prediction of functional outcomes of schizophrenia with genetic biomarkers using a bagging ensemble machine learning method with feature selection. </a:t>
            </a:r>
            <a:r>
              <a:rPr lang="en-GB" sz="800" i="1" dirty="0">
                <a:effectLst/>
                <a:latin typeface="Calibri" panose="020F0502020204030204" pitchFamily="34" charset="0"/>
                <a:cs typeface="Calibri" panose="020F0502020204030204" pitchFamily="34" charset="0"/>
              </a:rPr>
              <a:t>Scientific Reports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11</a:t>
            </a:r>
            <a:r>
              <a:rPr lang="en-GB" sz="800" dirty="0">
                <a:effectLst/>
                <a:latin typeface="Calibri" panose="020F0502020204030204" pitchFamily="34" charset="0"/>
                <a:cs typeface="Calibri" panose="020F0502020204030204" pitchFamily="34" charset="0"/>
              </a:rPr>
              <a:t>(1). https://doi.org/10.1038/s41598-021-89540-6</a:t>
            </a:r>
          </a:p>
          <a:p>
            <a:pPr>
              <a:lnSpc>
                <a:spcPct val="200000"/>
              </a:lnSpc>
            </a:pPr>
            <a:r>
              <a:rPr lang="en-GB" sz="800" dirty="0">
                <a:effectLst/>
                <a:latin typeface="Calibri" panose="020F0502020204030204" pitchFamily="34" charset="0"/>
                <a:cs typeface="Calibri" panose="020F0502020204030204" pitchFamily="34" charset="0"/>
              </a:rPr>
              <a:t>Cortes-Briones, J. A., Tapia-Rivas, N. I., D’Souza, D. C., &amp; Estevez, P. A. (2021). Going deep into schizophrenia with artificial intelligence. </a:t>
            </a:r>
            <a:r>
              <a:rPr lang="en-GB" sz="800" i="1" dirty="0">
                <a:effectLst/>
                <a:latin typeface="Calibri" panose="020F0502020204030204" pitchFamily="34" charset="0"/>
                <a:cs typeface="Calibri" panose="020F0502020204030204" pitchFamily="34" charset="0"/>
              </a:rPr>
              <a:t>Schizophrenia Research</a:t>
            </a:r>
            <a:r>
              <a:rPr lang="en-GB" sz="800" dirty="0">
                <a:effectLst/>
                <a:latin typeface="Calibri" panose="020F0502020204030204" pitchFamily="34" charset="0"/>
                <a:cs typeface="Calibri" panose="020F0502020204030204" pitchFamily="34" charset="0"/>
              </a:rPr>
              <a:t>. Published. https://doi.org/10.1016/j.schres.2021.05.018</a:t>
            </a:r>
          </a:p>
          <a:p>
            <a:pPr>
              <a:lnSpc>
                <a:spcPct val="200000"/>
              </a:lnSpc>
            </a:pPr>
            <a:r>
              <a:rPr lang="en-GB" sz="800" i="0" dirty="0">
                <a:solidFill>
                  <a:srgbClr val="000000"/>
                </a:solidFill>
                <a:effectLst/>
                <a:latin typeface="Calibri" panose="020F0502020204030204" pitchFamily="34" charset="0"/>
                <a:cs typeface="Calibri" panose="020F0502020204030204" pitchFamily="34" charset="0"/>
              </a:rPr>
              <a:t>J. S. Marron, Michael J. Todd and </a:t>
            </a:r>
            <a:r>
              <a:rPr lang="en-GB" sz="800" i="0" dirty="0" err="1">
                <a:solidFill>
                  <a:srgbClr val="000000"/>
                </a:solidFill>
                <a:effectLst/>
                <a:latin typeface="Calibri" panose="020F0502020204030204" pitchFamily="34" charset="0"/>
                <a:cs typeface="Calibri" panose="020F0502020204030204" pitchFamily="34" charset="0"/>
              </a:rPr>
              <a:t>Jeongyoun</a:t>
            </a:r>
            <a:r>
              <a:rPr lang="en-GB" sz="800" i="0" dirty="0">
                <a:solidFill>
                  <a:srgbClr val="000000"/>
                </a:solidFill>
                <a:effectLst/>
                <a:latin typeface="Calibri" panose="020F0502020204030204" pitchFamily="34" charset="0"/>
                <a:cs typeface="Calibri" panose="020F0502020204030204" pitchFamily="34" charset="0"/>
              </a:rPr>
              <a:t> </a:t>
            </a:r>
            <a:r>
              <a:rPr lang="en-GB" sz="800" i="0" dirty="0" err="1">
                <a:solidFill>
                  <a:srgbClr val="000000"/>
                </a:solidFill>
                <a:effectLst/>
                <a:latin typeface="Calibri" panose="020F0502020204030204" pitchFamily="34" charset="0"/>
                <a:cs typeface="Calibri" panose="020F0502020204030204" pitchFamily="34" charset="0"/>
              </a:rPr>
              <a:t>Ahn</a:t>
            </a:r>
            <a:r>
              <a:rPr lang="en-GB" sz="800" dirty="0">
                <a:latin typeface="Calibri" panose="020F0502020204030204" pitchFamily="34" charset="0"/>
                <a:cs typeface="Calibri" panose="020F0502020204030204" pitchFamily="34" charset="0"/>
              </a:rPr>
              <a:t>. (2004) Distance Weighted Discrimination.</a:t>
            </a:r>
            <a:r>
              <a:rPr lang="en-GB" sz="800" b="0" i="0" dirty="0">
                <a:solidFill>
                  <a:srgbClr val="1C1E21"/>
                </a:solidFill>
                <a:effectLst/>
                <a:latin typeface="Calibri" panose="020F0502020204030204" pitchFamily="34" charset="0"/>
                <a:cs typeface="Calibri" panose="020F0502020204030204" pitchFamily="34" charset="0"/>
              </a:rPr>
              <a:t> Journal of the American Statistical Association,</a:t>
            </a:r>
            <a:r>
              <a:rPr lang="en-GB" sz="800" dirty="0">
                <a:solidFill>
                  <a:srgbClr val="343332"/>
                </a:solidFill>
                <a:latin typeface="Calibri" panose="020F0502020204030204" pitchFamily="34" charset="0"/>
                <a:cs typeface="Calibri" panose="020F0502020204030204" pitchFamily="34" charset="0"/>
              </a:rPr>
              <a:t> (no page number). http://www.optimization-online.org/DB_FILE/2002/07/513.pdf?fbclid=IwAR19LvTVhXEcSXK0hyO1JwoXaZN0_OS0GIwiAIFq2c3z5XMROUGud--QTPo</a:t>
            </a:r>
          </a:p>
          <a:p>
            <a:pPr>
              <a:lnSpc>
                <a:spcPct val="200000"/>
              </a:lnSpc>
            </a:pPr>
            <a:r>
              <a:rPr lang="en-GB" sz="800" b="0" i="0" dirty="0" err="1">
                <a:solidFill>
                  <a:srgbClr val="212121"/>
                </a:solidFill>
                <a:effectLst/>
                <a:latin typeface="Calibri" panose="020F0502020204030204" pitchFamily="34" charset="0"/>
                <a:cs typeface="Calibri" panose="020F0502020204030204" pitchFamily="34" charset="0"/>
              </a:rPr>
              <a:t>Qiao</a:t>
            </a:r>
            <a:r>
              <a:rPr lang="en-GB" sz="800" b="0" i="0" dirty="0">
                <a:solidFill>
                  <a:srgbClr val="212121"/>
                </a:solidFill>
                <a:effectLst/>
                <a:latin typeface="Calibri" panose="020F0502020204030204" pitchFamily="34" charset="0"/>
                <a:cs typeface="Calibri" panose="020F0502020204030204" pitchFamily="34" charset="0"/>
              </a:rPr>
              <a:t>, X., Zhang, H. H., Liu, Y., Todd, M. J., &amp; Marron, J. S. (2010). Weighted Distance Weighted Discrimination and Its Asymptotic Properties. </a:t>
            </a:r>
            <a:r>
              <a:rPr lang="en-GB" sz="800" b="0" i="1" dirty="0">
                <a:solidFill>
                  <a:srgbClr val="212121"/>
                </a:solidFill>
                <a:effectLst/>
                <a:latin typeface="Calibri" panose="020F0502020204030204" pitchFamily="34" charset="0"/>
                <a:cs typeface="Calibri" panose="020F0502020204030204" pitchFamily="34" charset="0"/>
              </a:rPr>
              <a:t>Journal of the American Statistical Association</a:t>
            </a:r>
            <a:r>
              <a:rPr lang="en-GB" sz="800" b="0" i="0" dirty="0">
                <a:solidFill>
                  <a:srgbClr val="212121"/>
                </a:solidFill>
                <a:effectLst/>
                <a:latin typeface="Calibri" panose="020F0502020204030204" pitchFamily="34" charset="0"/>
                <a:cs typeface="Calibri" panose="020F0502020204030204" pitchFamily="34" charset="0"/>
              </a:rPr>
              <a:t>, </a:t>
            </a:r>
            <a:r>
              <a:rPr lang="en-GB" sz="800" b="0" i="1" dirty="0">
                <a:solidFill>
                  <a:srgbClr val="212121"/>
                </a:solidFill>
                <a:effectLst/>
                <a:latin typeface="Calibri" panose="020F0502020204030204" pitchFamily="34" charset="0"/>
                <a:cs typeface="Calibri" panose="020F0502020204030204" pitchFamily="34" charset="0"/>
              </a:rPr>
              <a:t>105</a:t>
            </a:r>
            <a:r>
              <a:rPr lang="en-GB" sz="800" b="0" i="0" dirty="0">
                <a:solidFill>
                  <a:srgbClr val="212121"/>
                </a:solidFill>
                <a:effectLst/>
                <a:latin typeface="Calibri" panose="020F0502020204030204" pitchFamily="34" charset="0"/>
                <a:cs typeface="Calibri" panose="020F0502020204030204" pitchFamily="34" charset="0"/>
              </a:rPr>
              <a:t>(489), 401–414. https://doi.org/10.1198/jasa.2010.tm08487</a:t>
            </a:r>
            <a:endParaRPr lang="en-GB" sz="800" dirty="0">
              <a:effectLst/>
              <a:latin typeface="Calibri" panose="020F0502020204030204" pitchFamily="34" charset="0"/>
              <a:cs typeface="Calibri" panose="020F0502020204030204" pitchFamily="34" charset="0"/>
            </a:endParaRPr>
          </a:p>
          <a:p>
            <a:pPr>
              <a:lnSpc>
                <a:spcPct val="200000"/>
              </a:lnSpc>
            </a:pPr>
            <a:r>
              <a:rPr lang="en-GB" sz="800" b="0" i="0" dirty="0">
                <a:solidFill>
                  <a:srgbClr val="222222"/>
                </a:solidFill>
                <a:effectLst/>
                <a:latin typeface="Calibri" panose="020F0502020204030204" pitchFamily="34" charset="0"/>
                <a:cs typeface="Calibri" panose="020F0502020204030204" pitchFamily="34" charset="0"/>
              </a:rPr>
              <a:t>Wang, B., &amp; Zou, H. (2016). Sparse distance weighted discrimination. </a:t>
            </a:r>
            <a:r>
              <a:rPr lang="en-GB" sz="800" b="0" i="1" dirty="0">
                <a:solidFill>
                  <a:srgbClr val="222222"/>
                </a:solidFill>
                <a:effectLst/>
                <a:latin typeface="Calibri" panose="020F0502020204030204" pitchFamily="34" charset="0"/>
                <a:cs typeface="Calibri" panose="020F0502020204030204" pitchFamily="34" charset="0"/>
              </a:rPr>
              <a:t>Journal of Computational and Graphical Statistics</a:t>
            </a:r>
            <a:r>
              <a:rPr lang="en-GB" sz="800" b="0" i="0" dirty="0">
                <a:solidFill>
                  <a:srgbClr val="222222"/>
                </a:solidFill>
                <a:effectLst/>
                <a:latin typeface="Calibri" panose="020F0502020204030204" pitchFamily="34" charset="0"/>
                <a:cs typeface="Calibri" panose="020F0502020204030204" pitchFamily="34" charset="0"/>
              </a:rPr>
              <a:t>, </a:t>
            </a:r>
            <a:r>
              <a:rPr lang="en-GB" sz="800" b="0" i="1" dirty="0">
                <a:solidFill>
                  <a:srgbClr val="222222"/>
                </a:solidFill>
                <a:effectLst/>
                <a:latin typeface="Calibri" panose="020F0502020204030204" pitchFamily="34" charset="0"/>
                <a:cs typeface="Calibri" panose="020F0502020204030204" pitchFamily="34" charset="0"/>
              </a:rPr>
              <a:t>25</a:t>
            </a:r>
            <a:r>
              <a:rPr lang="en-GB" sz="800" b="0" i="0" dirty="0">
                <a:solidFill>
                  <a:srgbClr val="222222"/>
                </a:solidFill>
                <a:effectLst/>
                <a:latin typeface="Calibri" panose="020F0502020204030204" pitchFamily="34" charset="0"/>
                <a:cs typeface="Calibri" panose="020F0502020204030204" pitchFamily="34" charset="0"/>
              </a:rPr>
              <a:t>(3), 826-838. </a:t>
            </a:r>
            <a:r>
              <a:rPr lang="en-GB" sz="800" dirty="0">
                <a:solidFill>
                  <a:srgbClr val="222222"/>
                </a:solidFill>
                <a:latin typeface="Calibri" panose="020F0502020204030204" pitchFamily="34" charset="0"/>
                <a:cs typeface="Calibri" panose="020F0502020204030204" pitchFamily="34" charset="0"/>
              </a:rPr>
              <a:t>https://openreview.net/pdf?id=oVgon01wpfrlgPMRsB1E</a:t>
            </a:r>
            <a:endParaRPr lang="en-GB" sz="800" b="0" i="0" dirty="0">
              <a:solidFill>
                <a:srgbClr val="222222"/>
              </a:solidFill>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Wang, B., &amp; Zou, H. (2017). Another look at distance‐weighted discrimination. </a:t>
            </a:r>
            <a:r>
              <a:rPr lang="en-GB" sz="800" i="1" dirty="0">
                <a:effectLst/>
                <a:latin typeface="Calibri" panose="020F0502020204030204" pitchFamily="34" charset="0"/>
                <a:cs typeface="Calibri" panose="020F0502020204030204" pitchFamily="34" charset="0"/>
              </a:rPr>
              <a:t>Journal of the Royal Statistical Society: Series B (Statistical Methodology)</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80</a:t>
            </a:r>
            <a:r>
              <a:rPr lang="en-GB" sz="800" dirty="0">
                <a:effectLst/>
                <a:latin typeface="Calibri" panose="020F0502020204030204" pitchFamily="34" charset="0"/>
                <a:cs typeface="Calibri" panose="020F0502020204030204" pitchFamily="34" charset="0"/>
              </a:rPr>
              <a:t>(1), 177–198. </a:t>
            </a:r>
            <a:r>
              <a:rPr lang="en-GB" sz="800" dirty="0">
                <a:latin typeface="Calibri" panose="020F0502020204030204" pitchFamily="34" charset="0"/>
                <a:cs typeface="Calibri" panose="020F0502020204030204" pitchFamily="34" charset="0"/>
              </a:rPr>
              <a:t>https://doi.org/10.1111/rssb.12244</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Zahoor, J., &amp; Zafar, K. (2020). Classification of Microarray Gene Expression Data Using an Infiltration Tactics Optimization (ITO) Algorithm. </a:t>
            </a:r>
            <a:r>
              <a:rPr lang="en-GB" sz="800" i="1" dirty="0">
                <a:effectLst/>
                <a:latin typeface="Calibri" panose="020F0502020204030204" pitchFamily="34" charset="0"/>
                <a:cs typeface="Calibri" panose="020F0502020204030204" pitchFamily="34" charset="0"/>
              </a:rPr>
              <a:t>Genes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11</a:t>
            </a:r>
            <a:r>
              <a:rPr lang="en-GB" sz="800" dirty="0">
                <a:effectLst/>
                <a:latin typeface="Calibri" panose="020F0502020204030204" pitchFamily="34" charset="0"/>
                <a:cs typeface="Calibri" panose="020F0502020204030204" pitchFamily="34" charset="0"/>
              </a:rPr>
              <a:t>(7), 819. https://doi.org/10.3390/genes11070819</a:t>
            </a:r>
          </a:p>
          <a:p>
            <a:pPr>
              <a:lnSpc>
                <a:spcPct val="200000"/>
              </a:lnSpc>
            </a:pPr>
            <a:r>
              <a:rPr lang="en-GB" sz="800" dirty="0" err="1">
                <a:effectLst/>
                <a:latin typeface="Calibri" panose="020F0502020204030204" pitchFamily="34" charset="0"/>
                <a:cs typeface="Calibri" panose="020F0502020204030204" pitchFamily="34" charset="0"/>
              </a:rPr>
              <a:t>Ahn</a:t>
            </a:r>
            <a:r>
              <a:rPr lang="en-GB" sz="800" dirty="0">
                <a:effectLst/>
                <a:latin typeface="Calibri" panose="020F0502020204030204" pitchFamily="34" charset="0"/>
                <a:cs typeface="Calibri" panose="020F0502020204030204" pitchFamily="34" charset="0"/>
              </a:rPr>
              <a:t>, J., &amp; Jeon, Y. (2015). Sparse HDLSS discrimination with constrained data piling. </a:t>
            </a:r>
            <a:r>
              <a:rPr lang="en-GB" sz="800" i="1" dirty="0">
                <a:effectLst/>
                <a:latin typeface="Calibri" panose="020F0502020204030204" pitchFamily="34" charset="0"/>
                <a:cs typeface="Calibri" panose="020F0502020204030204" pitchFamily="34" charset="0"/>
              </a:rPr>
              <a:t>Computational Statistics &amp; Data Analysis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90</a:t>
            </a:r>
            <a:r>
              <a:rPr lang="en-GB" sz="800" dirty="0">
                <a:effectLst/>
                <a:latin typeface="Calibri" panose="020F0502020204030204" pitchFamily="34" charset="0"/>
                <a:cs typeface="Calibri" panose="020F0502020204030204" pitchFamily="34" charset="0"/>
              </a:rPr>
              <a:t>, 74–83. https://doi.org/10.1016/j.csda.2015.04.006</a:t>
            </a:r>
          </a:p>
          <a:p>
            <a:pPr>
              <a:lnSpc>
                <a:spcPct val="200000"/>
              </a:lnSpc>
            </a:pPr>
            <a:endParaRPr lang="en-GB" sz="800" dirty="0">
              <a:effectLst/>
              <a:latin typeface="Calibri" panose="020F0502020204030204" pitchFamily="34" charset="0"/>
              <a:cs typeface="Calibri" panose="020F0502020204030204" pitchFamily="34" charset="0"/>
            </a:endParaRPr>
          </a:p>
          <a:p>
            <a:pPr>
              <a:lnSpc>
                <a:spcPct val="200000"/>
              </a:lnSpc>
            </a:pPr>
            <a:endParaRPr lang="en-GB" sz="8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065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67A3-FE87-4640-92EC-758D7DD04AE9}"/>
              </a:ext>
            </a:extLst>
          </p:cNvPr>
          <p:cNvSpPr>
            <a:spLocks noGrp="1"/>
          </p:cNvSpPr>
          <p:nvPr>
            <p:ph type="title"/>
          </p:nvPr>
        </p:nvSpPr>
        <p:spPr>
          <a:xfrm>
            <a:off x="0" y="0"/>
            <a:ext cx="12192000" cy="524786"/>
          </a:xfrm>
        </p:spPr>
        <p:txBody>
          <a:bodyPr>
            <a:noAutofit/>
          </a:bodyPr>
          <a:lstStyle/>
          <a:p>
            <a:pPr algn="ctr"/>
            <a:r>
              <a:rPr lang="en-GB" sz="4000" dirty="0">
                <a:latin typeface="Times New Roman" panose="02020603050405020304" pitchFamily="18" charset="0"/>
                <a:cs typeface="Times New Roman" panose="02020603050405020304" pitchFamily="18" charset="0"/>
              </a:rPr>
              <a:t>Data needed for experimental purposes</a:t>
            </a:r>
          </a:p>
        </p:txBody>
      </p:sp>
      <p:sp>
        <p:nvSpPr>
          <p:cNvPr id="3" name="Content Placeholder 2">
            <a:extLst>
              <a:ext uri="{FF2B5EF4-FFF2-40B4-BE49-F238E27FC236}">
                <a16:creationId xmlns:a16="http://schemas.microsoft.com/office/drawing/2014/main" id="{819DD8F4-C64A-4855-B69E-79D1A502FC47}"/>
              </a:ext>
            </a:extLst>
          </p:cNvPr>
          <p:cNvSpPr>
            <a:spLocks noGrp="1"/>
          </p:cNvSpPr>
          <p:nvPr>
            <p:ph idx="1"/>
          </p:nvPr>
        </p:nvSpPr>
        <p:spPr>
          <a:xfrm>
            <a:off x="0" y="524786"/>
            <a:ext cx="12192000" cy="6333214"/>
          </a:xfrm>
        </p:spPr>
        <p:txBody>
          <a:bodyPr>
            <a:normAutofit fontScale="40000" lnSpcReduction="20000"/>
          </a:bodyPr>
          <a:lstStyle/>
          <a:p>
            <a:pPr marL="0" indent="0" algn="ctr">
              <a:buNone/>
            </a:pPr>
            <a:r>
              <a:rPr lang="en-GB" sz="3200" b="1" i="0" u="none" strike="noStrike" baseline="0" dirty="0">
                <a:latin typeface="Calibri" panose="020F0502020204030204" pitchFamily="34" charset="0"/>
                <a:cs typeface="Calibri" panose="020F0502020204030204" pitchFamily="34" charset="0"/>
              </a:rPr>
              <a:t>Mind Research Network’s Schizophrenia Dataset</a:t>
            </a:r>
          </a:p>
          <a:p>
            <a:r>
              <a:rPr lang="en-US" sz="2200" u="sng" dirty="0">
                <a:latin typeface="Calibri" panose="020F0502020204030204" pitchFamily="34" charset="0"/>
                <a:cs typeface="Calibri" panose="020F0502020204030204" pitchFamily="34" charset="0"/>
              </a:rPr>
              <a:t>Total observations in dataset:</a:t>
            </a:r>
            <a:r>
              <a:rPr lang="en-US" sz="2200" dirty="0">
                <a:latin typeface="Calibri" panose="020F0502020204030204" pitchFamily="34" charset="0"/>
                <a:cs typeface="Calibri" panose="020F0502020204030204" pitchFamily="34" charset="0"/>
              </a:rPr>
              <a:t> 35,432</a:t>
            </a:r>
          </a:p>
          <a:p>
            <a:r>
              <a:rPr lang="en-US" sz="2200" u="sng" dirty="0">
                <a:latin typeface="Calibri" panose="020F0502020204030204" pitchFamily="34" charset="0"/>
                <a:cs typeface="Calibri" panose="020F0502020204030204" pitchFamily="34" charset="0"/>
              </a:rPr>
              <a:t>Trying to predict:</a:t>
            </a:r>
            <a:r>
              <a:rPr lang="en-US" sz="2200" dirty="0">
                <a:latin typeface="Calibri" panose="020F0502020204030204" pitchFamily="34" charset="0"/>
                <a:cs typeface="Calibri" panose="020F0502020204030204" pitchFamily="34" charset="0"/>
              </a:rPr>
              <a:t> The class/id pair indicated by a binary column called class with a range of 1 or 0 representing patients with and without schizophrenia</a:t>
            </a:r>
          </a:p>
          <a:p>
            <a:r>
              <a:rPr lang="en-US" sz="2200" u="sng" dirty="0">
                <a:latin typeface="Calibri" panose="020F0502020204030204" pitchFamily="34" charset="0"/>
                <a:cs typeface="Calibri" panose="020F0502020204030204" pitchFamily="34" charset="0"/>
              </a:rPr>
              <a:t>Other</a:t>
            </a:r>
            <a:r>
              <a:rPr lang="en-US" sz="2200" dirty="0">
                <a:latin typeface="Calibri" panose="020F0502020204030204" pitchFamily="34" charset="0"/>
                <a:cs typeface="Calibri" panose="020F0502020204030204" pitchFamily="34" charset="0"/>
              </a:rPr>
              <a:t>: No differentiation between stages of schizophrenia, types of schizophrenia, age of patients and extent of their illness </a:t>
            </a:r>
            <a:endParaRPr lang="en-US" sz="2200" u="sng" dirty="0">
              <a:latin typeface="Calibri" panose="020F0502020204030204" pitchFamily="34" charset="0"/>
              <a:cs typeface="Calibri" panose="020F0502020204030204" pitchFamily="34" charset="0"/>
            </a:endParaRPr>
          </a:p>
          <a:p>
            <a:pPr marL="0" indent="0" algn="ctr">
              <a:buNone/>
            </a:pPr>
            <a:r>
              <a:rPr lang="en-US" sz="3200" b="1" dirty="0">
                <a:latin typeface="Calibri" panose="020F0502020204030204" pitchFamily="34" charset="0"/>
                <a:cs typeface="Calibri" panose="020F0502020204030204" pitchFamily="34" charset="0"/>
              </a:rPr>
              <a:t>FNC Features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FNC has 86 (rows) x 379 (columns) </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FNC column names range from </a:t>
            </a:r>
            <a:r>
              <a:rPr lang="en-US" sz="2200" b="1" dirty="0">
                <a:latin typeface="Calibri" panose="020F0502020204030204" pitchFamily="34" charset="0"/>
                <a:cs typeface="Calibri" panose="020F0502020204030204" pitchFamily="34" charset="0"/>
              </a:rPr>
              <a:t>FNC1</a:t>
            </a:r>
            <a:r>
              <a:rPr lang="en-US" sz="2200" dirty="0">
                <a:latin typeface="Calibri" panose="020F0502020204030204" pitchFamily="34" charset="0"/>
                <a:cs typeface="Calibri" panose="020F0502020204030204" pitchFamily="34" charset="0"/>
              </a:rPr>
              <a:t> to </a:t>
            </a:r>
            <a:r>
              <a:rPr lang="en-US" sz="2200" b="1" dirty="0">
                <a:latin typeface="Calibri" panose="020F0502020204030204" pitchFamily="34" charset="0"/>
                <a:cs typeface="Calibri" panose="020F0502020204030204" pitchFamily="34" charset="0"/>
              </a:rPr>
              <a:t>378</a:t>
            </a:r>
            <a:r>
              <a:rPr lang="en-US" sz="2200" dirty="0">
                <a:latin typeface="Calibri" panose="020F0502020204030204" pitchFamily="34" charset="0"/>
                <a:cs typeface="Calibri" panose="020F0502020204030204" pitchFamily="34" charset="0"/>
              </a:rPr>
              <a:t> and one </a:t>
            </a:r>
            <a:r>
              <a:rPr lang="en-US" sz="2200" b="1" dirty="0">
                <a:latin typeface="Calibri" panose="020F0502020204030204" pitchFamily="34" charset="0"/>
                <a:cs typeface="Calibri" panose="020F0502020204030204" pitchFamily="34" charset="0"/>
              </a:rPr>
              <a:t>Id</a:t>
            </a:r>
            <a:r>
              <a:rPr lang="en-US" sz="2200" dirty="0">
                <a:latin typeface="Calibri" panose="020F0502020204030204" pitchFamily="34" charset="0"/>
                <a:cs typeface="Calibri" panose="020F0502020204030204" pitchFamily="34" charset="0"/>
              </a:rPr>
              <a:t> column</a:t>
            </a:r>
          </a:p>
          <a:p>
            <a:r>
              <a:rPr lang="en-US" sz="2200" u="sng" dirty="0">
                <a:latin typeface="Calibri" panose="020F0502020204030204" pitchFamily="34" charset="0"/>
                <a:cs typeface="Calibri" panose="020F0502020204030204" pitchFamily="34" charset="0"/>
              </a:rPr>
              <a:t>What is this data</a:t>
            </a:r>
            <a:r>
              <a:rPr lang="en-US" sz="2200" dirty="0">
                <a:latin typeface="Calibri" panose="020F0502020204030204" pitchFamily="34" charset="0"/>
                <a:cs typeface="Calibri" panose="020F0502020204030204" pitchFamily="34" charset="0"/>
              </a:rPr>
              <a:t>: It’s a set of </a:t>
            </a:r>
            <a:r>
              <a:rPr lang="en-US" sz="2400" dirty="0">
                <a:latin typeface="Calibri" panose="020F0502020204030204" pitchFamily="34" charset="0"/>
                <a:cs typeface="Calibri" panose="020F0502020204030204" pitchFamily="34" charset="0"/>
              </a:rPr>
              <a:t>correlation values that describe the overall connection between pairs of brain maps over time</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a:t>
            </a:r>
          </a:p>
          <a:p>
            <a:r>
              <a:rPr lang="en-US" sz="2200" u="sng" dirty="0">
                <a:latin typeface="Calibri" panose="020F0502020204030204" pitchFamily="34" charset="0"/>
                <a:cs typeface="Calibri" panose="020F0502020204030204" pitchFamily="34" charset="0"/>
              </a:rPr>
              <a:t>Other</a:t>
            </a:r>
            <a:r>
              <a:rPr lang="en-US" sz="2200" dirty="0">
                <a:latin typeface="Calibri" panose="020F0502020204030204" pitchFamily="34" charset="0"/>
                <a:cs typeface="Calibri" panose="020F0502020204030204" pitchFamily="34" charset="0"/>
              </a:rPr>
              <a:t>: Unique Identifier </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FNC1-378</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-0.9871 to 0.9858</a:t>
            </a:r>
            <a:endParaRPr lang="en-US" sz="2200" b="1" dirty="0">
              <a:latin typeface="Calibri" panose="020F0502020204030204" pitchFamily="34" charset="0"/>
              <a:cs typeface="Calibri" panose="020F0502020204030204" pitchFamily="34" charset="0"/>
            </a:endParaRPr>
          </a:p>
          <a:p>
            <a:pPr marL="0" indent="0" algn="ctr">
              <a:buNone/>
            </a:pPr>
            <a:r>
              <a:rPr lang="en-US" sz="3500" b="1" dirty="0">
                <a:latin typeface="Calibri" panose="020F0502020204030204" pitchFamily="34" charset="0"/>
                <a:cs typeface="Calibri" panose="020F0502020204030204" pitchFamily="34" charset="0"/>
              </a:rPr>
              <a:t>SBM Loadings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SBM 86 (rows) x 14 (columns)</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SBM column names range from </a:t>
            </a:r>
            <a:r>
              <a:rPr lang="en-US" sz="2200" b="1" dirty="0">
                <a:latin typeface="Calibri" panose="020F0502020204030204" pitchFamily="34" charset="0"/>
                <a:cs typeface="Calibri" panose="020F0502020204030204" pitchFamily="34" charset="0"/>
              </a:rPr>
              <a:t>SBM_MAP1 </a:t>
            </a:r>
            <a:r>
              <a:rPr lang="en-US" sz="2200" dirty="0">
                <a:latin typeface="Calibri" panose="020F0502020204030204" pitchFamily="34" charset="0"/>
                <a:cs typeface="Calibri" panose="020F0502020204030204" pitchFamily="34" charset="0"/>
              </a:rPr>
              <a:t>to </a:t>
            </a:r>
            <a:r>
              <a:rPr lang="en-US" sz="2200" b="1" dirty="0">
                <a:latin typeface="Calibri" panose="020F0502020204030204" pitchFamily="34" charset="0"/>
                <a:cs typeface="Calibri" panose="020F0502020204030204" pitchFamily="34" charset="0"/>
              </a:rPr>
              <a:t>75 </a:t>
            </a:r>
            <a:r>
              <a:rPr lang="en-US" sz="2200" dirty="0">
                <a:latin typeface="Calibri" panose="020F0502020204030204" pitchFamily="34" charset="0"/>
                <a:cs typeface="Calibri" panose="020F0502020204030204" pitchFamily="34" charset="0"/>
              </a:rPr>
              <a:t>and one </a:t>
            </a:r>
            <a:r>
              <a:rPr lang="en-US" sz="2200" b="1" dirty="0">
                <a:latin typeface="Calibri" panose="020F0502020204030204" pitchFamily="34" charset="0"/>
                <a:cs typeface="Calibri" panose="020F0502020204030204" pitchFamily="34" charset="0"/>
              </a:rPr>
              <a:t>Id </a:t>
            </a:r>
            <a:r>
              <a:rPr lang="en-US" sz="2200" dirty="0">
                <a:latin typeface="Calibri" panose="020F0502020204030204" pitchFamily="34" charset="0"/>
                <a:cs typeface="Calibri" panose="020F0502020204030204" pitchFamily="34" charset="0"/>
              </a:rPr>
              <a:t>column</a:t>
            </a:r>
          </a:p>
          <a:p>
            <a:r>
              <a:rPr lang="en-US" sz="2200" u="sng" dirty="0">
                <a:latin typeface="Calibri" panose="020F0502020204030204" pitchFamily="34" charset="0"/>
                <a:cs typeface="Calibri" panose="020F0502020204030204" pitchFamily="34" charset="0"/>
              </a:rPr>
              <a:t>What is this data</a:t>
            </a:r>
            <a:r>
              <a:rPr lang="en-US" sz="2200" dirty="0">
                <a:latin typeface="Calibri" panose="020F0502020204030204" pitchFamily="34" charset="0"/>
                <a:cs typeface="Calibri" panose="020F0502020204030204" pitchFamily="34" charset="0"/>
              </a:rPr>
              <a:t>: It’s a set of standardized </a:t>
            </a:r>
            <a:r>
              <a:rPr lang="en-US" sz="2400" dirty="0">
                <a:latin typeface="Calibri" panose="020F0502020204030204" pitchFamily="34" charset="0"/>
                <a:cs typeface="Calibri" panose="020F0502020204030204" pitchFamily="34" charset="0"/>
              </a:rPr>
              <a:t>weights of brain maps that describe the expression level of ICA brain maps derived from gray-matter concentration</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SBM_MAP1-75</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-8.10 to 13.07</a:t>
            </a:r>
            <a:endParaRPr lang="en-US" sz="2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24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FA6A-C742-400F-9B80-07DB8635D6EE}"/>
              </a:ext>
            </a:extLst>
          </p:cNvPr>
          <p:cNvSpPr>
            <a:spLocks noGrp="1"/>
          </p:cNvSpPr>
          <p:nvPr>
            <p:ph type="title"/>
          </p:nvPr>
        </p:nvSpPr>
        <p:spPr/>
        <p:txBody>
          <a:bodyPr/>
          <a:lstStyle/>
          <a:p>
            <a:r>
              <a:rPr lang="en-US" dirty="0" err="1"/>
              <a:t>ToDos</a:t>
            </a:r>
            <a:endParaRPr lang="en-GB" dirty="0"/>
          </a:p>
        </p:txBody>
      </p:sp>
      <p:sp>
        <p:nvSpPr>
          <p:cNvPr id="3" name="Content Placeholder 2">
            <a:extLst>
              <a:ext uri="{FF2B5EF4-FFF2-40B4-BE49-F238E27FC236}">
                <a16:creationId xmlns:a16="http://schemas.microsoft.com/office/drawing/2014/main" id="{43FE5FD9-91F8-4FB8-9977-16C98804A36A}"/>
              </a:ext>
            </a:extLst>
          </p:cNvPr>
          <p:cNvSpPr>
            <a:spLocks noGrp="1"/>
          </p:cNvSpPr>
          <p:nvPr>
            <p:ph idx="1"/>
          </p:nvPr>
        </p:nvSpPr>
        <p:spPr/>
        <p:txBody>
          <a:bodyPr/>
          <a:lstStyle/>
          <a:p>
            <a:r>
              <a:rPr lang="en-US" dirty="0"/>
              <a:t>Gather what implementations of SVM and DWD if possible</a:t>
            </a:r>
            <a:endParaRPr lang="en-GB" dirty="0"/>
          </a:p>
        </p:txBody>
      </p:sp>
    </p:spTree>
    <p:extLst>
      <p:ext uri="{BB962C8B-B14F-4D97-AF65-F5344CB8AC3E}">
        <p14:creationId xmlns:p14="http://schemas.microsoft.com/office/powerpoint/2010/main" val="249321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2575</TotalTime>
  <Words>3035</Words>
  <Application>Microsoft Office PowerPoint</Application>
  <PresentationFormat>Widescreen</PresentationFormat>
  <Paragraphs>101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Rockwell</vt:lpstr>
      <vt:lpstr>Rockwell Condensed</vt:lpstr>
      <vt:lpstr>Times New Roman</vt:lpstr>
      <vt:lpstr>Wingdings</vt:lpstr>
      <vt:lpstr>Wood Type</vt:lpstr>
      <vt:lpstr>Research Question, Hypothesis and preliminary design</vt:lpstr>
      <vt:lpstr>Domain and scope – ACM 2012 </vt:lpstr>
      <vt:lpstr>Gaps in the literature review and research question</vt:lpstr>
      <vt:lpstr>hypothesis + research methods</vt:lpstr>
      <vt:lpstr>General and specific research objectives for experimental purposes towards hypothesis testing using statistical tools</vt:lpstr>
      <vt:lpstr>Bibliography</vt:lpstr>
      <vt:lpstr>Bibliography</vt:lpstr>
      <vt:lpstr>Data needed for experimental purposes</vt:lpstr>
      <vt:lpstr>ToDos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Maks Drzezdzon</dc:creator>
  <cp:lastModifiedBy>Maks Drzezdzon</cp:lastModifiedBy>
  <cp:revision>587</cp:revision>
  <dcterms:created xsi:type="dcterms:W3CDTF">2021-10-10T11:23:27Z</dcterms:created>
  <dcterms:modified xsi:type="dcterms:W3CDTF">2021-11-27T16:21:05Z</dcterms:modified>
</cp:coreProperties>
</file>