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|C15311966</a:t>
            </a:r>
          </a:p>
          <a:p>
            <a:pPr algn="ctr"/>
            <a:r>
              <a:rPr lang="en-US" dirty="0">
                <a:latin typeface="Times New Roman" panose="02020603050405020304" pitchFamily="18" charset="0"/>
                <a:cs typeface="Times New Roman" panose="02020603050405020304" pitchFamily="18" charset="0"/>
              </a:rPr>
              <a:t>TU060/2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066800" y="280738"/>
            <a:ext cx="10058400"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 </a:t>
            </a:r>
            <a:r>
              <a:rPr lang="en-US" b="1" dirty="0">
                <a:latin typeface="Times New Roman" panose="02020603050405020304" pitchFamily="18" charset="0"/>
                <a:cs typeface="Times New Roman" panose="02020603050405020304" pitchFamily="18" charset="0"/>
              </a:rPr>
              <a:t>Update</a:t>
            </a:r>
            <a:endParaRPr lang="en-GB"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211015" y="1208598"/>
            <a:ext cx="11711354" cy="5494352"/>
          </a:xfrm>
        </p:spPr>
        <p:txBody>
          <a:bodyPr>
            <a:normAutofit fontScale="92500" lnSpcReduction="2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 (</a:t>
            </a:r>
            <a:r>
              <a:rPr lang="en-GB" sz="2000" dirty="0">
                <a:effectLst/>
                <a:latin typeface="Calibri" panose="020F0502020204030204" pitchFamily="34" charset="0"/>
                <a:cs typeface="Calibri" panose="020F0502020204030204" pitchFamily="34" charset="0"/>
              </a:rPr>
              <a:t>UYSAL, L et al. 1999) (Lee, K.-Y et al. 2017) (Singh Suri et al.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Approaches (</a:t>
            </a:r>
            <a:r>
              <a:rPr lang="en-GB" sz="2000" dirty="0">
                <a:effectLst/>
                <a:latin typeface="Calibri" panose="020F0502020204030204" pitchFamily="34" charset="0"/>
                <a:cs typeface="Calibri" panose="020F0502020204030204" pitchFamily="34" charset="0"/>
              </a:rPr>
              <a:t>Sadeghi, D</a:t>
            </a:r>
            <a:r>
              <a:rPr lang="en-US" dirty="0">
                <a:latin typeface="Calibri" panose="020F0502020204030204" pitchFamily="34" charset="0"/>
                <a:cs typeface="Calibri" panose="020F0502020204030204" pitchFamily="34" charset="0"/>
              </a:rPr>
              <a:t> et al. 2021)</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r>
              <a:rPr lang="en-GB" sz="2000" dirty="0" err="1">
                <a:effectLst/>
                <a:latin typeface="Calibri" panose="020F0502020204030204" pitchFamily="34" charset="0"/>
                <a:cs typeface="Calibri" panose="020F0502020204030204" pitchFamily="34" charset="0"/>
              </a:rPr>
              <a:t>Castanon</a:t>
            </a:r>
            <a:r>
              <a:rPr lang="en-GB" sz="2000" dirty="0">
                <a:effectLst/>
                <a:latin typeface="Calibri" panose="020F0502020204030204" pitchFamily="34" charset="0"/>
                <a:cs typeface="Calibri" panose="020F0502020204030204" pitchFamily="34" charset="0"/>
              </a:rPr>
              <a:t>, J. 2019, March 19) (Lin E et al.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 (</a:t>
            </a:r>
            <a:r>
              <a:rPr lang="en-GB" sz="2000" dirty="0">
                <a:effectLst/>
                <a:latin typeface="Calibri" panose="020F0502020204030204" pitchFamily="34" charset="0"/>
                <a:cs typeface="Calibri" panose="020F0502020204030204" pitchFamily="34" charset="0"/>
              </a:rPr>
              <a:t>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dirty="0">
                <a:latin typeface="Calibri" panose="020F0502020204030204" pitchFamily="34" charset="0"/>
                <a:cs typeface="Calibri" panose="020F0502020204030204" pitchFamily="34" charset="0"/>
              </a:rPr>
              <a:t> et al.</a:t>
            </a:r>
            <a:r>
              <a:rPr lang="en-GB" sz="2000" dirty="0">
                <a:effectLst/>
                <a:latin typeface="Calibri" panose="020F0502020204030204" pitchFamily="34" charset="0"/>
                <a:cs typeface="Calibri" panose="020F0502020204030204" pitchFamily="34" charset="0"/>
              </a:rPr>
              <a:t>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Algorithms = &gt; Feature Selection (</a:t>
            </a:r>
            <a:r>
              <a:rPr lang="en-GB" sz="2000" dirty="0">
                <a:effectLst/>
                <a:latin typeface="Calibri" panose="020F0502020204030204" pitchFamily="34" charset="0"/>
                <a:cs typeface="Calibri" panose="020F0502020204030204" pitchFamily="34" charset="0"/>
              </a:rPr>
              <a:t>Chen, R. 2020, July 23) (Hasan, M. A et al. 2015) (Miao, J et al. 2016) </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SCOPE:</a:t>
            </a:r>
            <a:r>
              <a:rPr lang="en-US" dirty="0">
                <a:latin typeface="Calibri" panose="020F0502020204030204" pitchFamily="34" charset="0"/>
                <a:cs typeface="Calibri" panose="020F0502020204030204" pitchFamily="34" charset="0"/>
              </a:rPr>
              <a:t> Investigate the difference in performance of regression techniques on fMRI and sMRI modalities presented in a HDLSS dataset</a:t>
            </a:r>
          </a:p>
          <a:p>
            <a:r>
              <a:rPr lang="en-US" b="1" dirty="0">
                <a:latin typeface="Calibri" panose="020F0502020204030204" pitchFamily="34" charset="0"/>
                <a:cs typeface="Calibri" panose="020F0502020204030204" pitchFamily="34" charset="0"/>
              </a:rPr>
              <a:t>ASSUMPTIONS:</a:t>
            </a:r>
            <a:r>
              <a:rPr lang="en-US" dirty="0">
                <a:latin typeface="Calibri" panose="020F0502020204030204" pitchFamily="34" charset="0"/>
                <a:cs typeface="Calibri" panose="020F0502020204030204" pitchFamily="34" charset="0"/>
              </a:rPr>
              <a:t> Distance weight discrimination will outperform SVM because it doesn’t depend on feature selection (</a:t>
            </a:r>
            <a:r>
              <a:rPr lang="en-GB" dirty="0">
                <a:latin typeface="Calibri" panose="020F0502020204030204" pitchFamily="34" charset="0"/>
                <a:cs typeface="Calibri" panose="020F0502020204030204" pitchFamily="34" charset="0"/>
              </a:rPr>
              <a:t>assumptions is wrong - its not a copy of hypothesis </a:t>
            </a:r>
            <a:r>
              <a:rPr lang="en-US"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LIMITATIONS:</a:t>
            </a:r>
            <a:r>
              <a:rPr lang="en-US" dirty="0">
                <a:latin typeface="Calibri" panose="020F0502020204030204" pitchFamily="34" charset="0"/>
                <a:cs typeface="Calibri" panose="020F0502020204030204" pitchFamily="34" charset="0"/>
              </a:rPr>
              <a:t> The complexity of the dataset used or unknown knowledge gaps can be limiting factors (</a:t>
            </a:r>
            <a:r>
              <a:rPr lang="en-GB" dirty="0">
                <a:latin typeface="Calibri" panose="020F0502020204030204" pitchFamily="34" charset="0"/>
                <a:cs typeface="Calibri" panose="020F0502020204030204" pitchFamily="34" charset="0"/>
              </a:rPr>
              <a:t>limitations is wrong - things are outside of your control (idk)</a:t>
            </a:r>
            <a:r>
              <a:rPr lang="en-US"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There are many different approaches to schizophrenia classification that are out of scope for regression techniques that proved to be effective such as clustering, deep learning among ensemble approaches (</a:t>
            </a:r>
            <a:r>
              <a:rPr lang="en-GB" dirty="0">
                <a:latin typeface="Calibri" panose="020F0502020204030204" pitchFamily="34" charset="0"/>
                <a:cs typeface="Calibri" panose="020F0502020204030204" pitchFamily="34" charset="0"/>
              </a:rPr>
              <a:t>delimitation - explain more why you picked regression and why you </a:t>
            </a:r>
            <a:r>
              <a:rPr lang="en-GB" dirty="0" err="1">
                <a:latin typeface="Calibri" panose="020F0502020204030204" pitchFamily="34" charset="0"/>
                <a:cs typeface="Calibri" panose="020F0502020204030204" pitchFamily="34" charset="0"/>
              </a:rPr>
              <a:t>didnt</a:t>
            </a:r>
            <a:r>
              <a:rPr lang="en-GB" dirty="0">
                <a:latin typeface="Calibri" panose="020F0502020204030204" pitchFamily="34" charset="0"/>
                <a:cs typeface="Calibri" panose="020F0502020204030204" pitchFamily="34" charset="0"/>
              </a:rPr>
              <a:t> pick others </a:t>
            </a:r>
          </a:p>
          <a:p>
            <a:r>
              <a:rPr lang="en-GB" dirty="0">
                <a:latin typeface="Calibri" panose="020F0502020204030204" pitchFamily="34" charset="0"/>
                <a:cs typeface="Calibri" panose="020F0502020204030204" pitchFamily="34" charset="0"/>
              </a:rPr>
              <a:t>	     - </a:t>
            </a:r>
            <a:r>
              <a:rPr lang="en-GB" dirty="0" err="1">
                <a:latin typeface="Calibri" panose="020F0502020204030204" pitchFamily="34" charset="0"/>
                <a:cs typeface="Calibri" panose="020F0502020204030204" pitchFamily="34" charset="0"/>
              </a:rPr>
              <a:t>im</a:t>
            </a:r>
            <a:r>
              <a:rPr lang="en-GB" dirty="0">
                <a:latin typeface="Calibri" panose="020F0502020204030204" pitchFamily="34" charset="0"/>
                <a:cs typeface="Calibri" panose="020F0502020204030204" pitchFamily="34" charset="0"/>
              </a:rPr>
              <a:t> using MSE etc </a:t>
            </a:r>
            <a:r>
              <a:rPr lang="en-US"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1042737" y="222239"/>
            <a:ext cx="10058400" cy="1609344"/>
          </a:xfrm>
        </p:spPr>
        <p:txBody>
          <a:bodyPr>
            <a:normAutofit/>
          </a:bodyPr>
          <a:lstStyle/>
          <a:p>
            <a:pPr algn="ctr"/>
            <a:r>
              <a:rPr lang="en-US" sz="4000" dirty="0">
                <a:latin typeface="Times New Roman" panose="02020603050405020304" pitchFamily="18" charset="0"/>
                <a:cs typeface="Times New Roman" panose="02020603050405020304" pitchFamily="18" charset="0"/>
              </a:rPr>
              <a:t>Gaps in the literature review and research question - </a:t>
            </a:r>
            <a:r>
              <a:rPr lang="en-US" sz="4000" b="1" dirty="0">
                <a:latin typeface="Times New Roman" panose="02020603050405020304" pitchFamily="18" charset="0"/>
                <a:cs typeface="Times New Roman" panose="02020603050405020304" pitchFamily="18" charset="0"/>
              </a:rPr>
              <a:t>update</a:t>
            </a:r>
            <a:endParaRPr lang="en-GB"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144379" y="1831583"/>
            <a:ext cx="11855116" cy="4713596"/>
          </a:xfrm>
        </p:spPr>
        <p:txBody>
          <a:bodyPr>
            <a:normAutofit/>
          </a:bodyPr>
          <a:lstStyle/>
          <a:p>
            <a:r>
              <a:rPr lang="en-US" dirty="0">
                <a:latin typeface="Calibri" panose="020F0502020204030204" pitchFamily="34" charset="0"/>
                <a:cs typeface="Calibri" panose="020F0502020204030204" pitchFamily="34" charset="0"/>
              </a:rPr>
              <a:t>There is an application gap because of a limited amount of data making it even more difficult when working with an already complex and elusive condition. Deep learning models seem to attain the best performance, however its short lived as it plumets by ~0.25 on an AUC when used to classify new datasets especially from younger cohorts with less extreme or early symptoms. This routes back to the issue of overfitting due to a lack of data, deep learning is prone to overfitting when used on HDLSS data. GANs and CADs could be investigated to see the effectiveness of synthesized data. Required literature exists, most techniques used for HDLSS datasets are in microbiology where researchers work on gene arrays, I think these methodologies could be leveraged for rare mental health disorders, this sparked the investigation to use more traditional approaches such as SVM. (</a:t>
            </a:r>
            <a:r>
              <a:rPr lang="en-GB" sz="2000" dirty="0">
                <a:effectLst/>
                <a:latin typeface="Calibri" panose="020F0502020204030204" pitchFamily="34" charset="0"/>
                <a:cs typeface="Calibri" panose="020F0502020204030204" pitchFamily="34" charset="0"/>
              </a:rPr>
              <a:t>Sadeghi, D et al. 2021) (Cortes-Briones, J. A. et al. 2021) </a:t>
            </a:r>
            <a:r>
              <a:rPr lang="en-US" dirty="0">
                <a:latin typeface="Calibri" panose="020F0502020204030204" pitchFamily="34" charset="0"/>
                <a:cs typeface="Calibri" panose="020F0502020204030204" pitchFamily="34" charset="0"/>
              </a:rPr>
              <a:t>(</a:t>
            </a:r>
            <a:r>
              <a:rPr lang="en-GB" sz="2000" dirty="0">
                <a:effectLst/>
                <a:latin typeface="Calibri" panose="020F0502020204030204" pitchFamily="34" charset="0"/>
                <a:cs typeface="Calibri" panose="020F0502020204030204" pitchFamily="34" charset="0"/>
              </a:rPr>
              <a:t>Oh, J. et al. 2020)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a:t>
            </a:r>
          </a:p>
          <a:p>
            <a:r>
              <a:rPr lang="en-GB" dirty="0">
                <a:latin typeface="Calibri" panose="020F0502020204030204" pitchFamily="34" charset="0"/>
                <a:cs typeface="Calibri" panose="020F0502020204030204" pitchFamily="34" charset="0"/>
              </a:rPr>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1066800" y="214288"/>
            <a:ext cx="10058400" cy="1065872"/>
          </a:xfrm>
        </p:spPr>
        <p:txBody>
          <a:bodyPr/>
          <a:lstStyle/>
          <a:p>
            <a:pPr algn="ctr"/>
            <a:r>
              <a:rPr lang="en-US" dirty="0">
                <a:latin typeface="Times New Roman" panose="02020603050405020304" pitchFamily="18" charset="0"/>
                <a:cs typeface="Times New Roman" panose="02020603050405020304" pitchFamily="18" charset="0"/>
              </a:rPr>
              <a:t>Hypothesis</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198783" y="1343770"/>
            <a:ext cx="11656612" cy="5231959"/>
          </a:xfrm>
        </p:spPr>
        <p:txBody>
          <a:bodyPr>
            <a:normAutofit/>
          </a:bodyPr>
          <a:lstStyle/>
          <a:p>
            <a:pPr marL="0" indent="0" algn="ctr">
              <a:buNone/>
            </a:pPr>
            <a:r>
              <a:rPr lang="en-US" sz="3200" b="1" dirty="0">
                <a:latin typeface="Calibri" panose="020F0502020204030204" pitchFamily="34" charset="0"/>
                <a:cs typeface="Calibri" panose="020F0502020204030204" pitchFamily="34" charset="0"/>
              </a:rPr>
              <a:t>Null Hypothesis</a:t>
            </a:r>
          </a:p>
          <a:p>
            <a:r>
              <a:rPr lang="en-US" sz="3200" dirty="0">
                <a:latin typeface="Calibri" panose="020F0502020204030204" pitchFamily="34" charset="0"/>
                <a:cs typeface="Calibri" panose="020F0502020204030204" pitchFamily="34" charset="0"/>
              </a:rPr>
              <a:t>There is no statistically significant difference in Mean Square Error, Root Mean Squared Error and Mean Absolute Error when classifying fMRI and sMRI modalities with Support Vector Machine compared to Distance Weighted Discrimination </a:t>
            </a:r>
          </a:p>
          <a:p>
            <a:pPr marL="0" indent="0" algn="ctr">
              <a:buNone/>
            </a:pPr>
            <a:r>
              <a:rPr lang="en-US" sz="3200" b="1" dirty="0">
                <a:latin typeface="Calibri" panose="020F0502020204030204" pitchFamily="34" charset="0"/>
                <a:cs typeface="Calibri" panose="020F0502020204030204" pitchFamily="34" charset="0"/>
              </a:rPr>
              <a:t>Alternate Hypothesis</a:t>
            </a:r>
          </a:p>
          <a:p>
            <a:r>
              <a:rPr lang="en-US" sz="3200" dirty="0">
                <a:latin typeface="Calibri" panose="020F0502020204030204" pitchFamily="34" charset="0"/>
                <a:cs typeface="Calibri" panose="020F0502020204030204" pitchFamily="34" charset="0"/>
              </a:rPr>
              <a:t>If DWD is used to classify fMRI and sMRI modalities, then on average a lower statistically significant Mean Squared Error , Root Mean Squared Error and Mean Absolute Error is expected compared to Support Vector Machine</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Feasibility of the study </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Select regression methods (SVM, Partial Least Square Regression, Distance Weighted Discrimination, LASSO Regression, Multivariate Regression)</a:t>
            </a:r>
          </a:p>
          <a:p>
            <a:r>
              <a:rPr lang="en-US" sz="2400" dirty="0">
                <a:latin typeface="Calibri" panose="020F0502020204030204" pitchFamily="34" charset="0"/>
                <a:cs typeface="Calibri" panose="020F0502020204030204" pitchFamily="34" charset="0"/>
              </a:rPr>
              <a:t>Construct baseline for each machine learning algorithm used</a:t>
            </a:r>
          </a:p>
          <a:p>
            <a:r>
              <a:rPr lang="en-US" sz="2400" dirty="0">
                <a:latin typeface="Calibri" panose="020F0502020204030204" pitchFamily="34" charset="0"/>
                <a:cs typeface="Calibri" panose="020F0502020204030204" pitchFamily="34" charset="0"/>
              </a:rPr>
              <a:t>Apply each regression method to available dataset/s</a:t>
            </a:r>
          </a:p>
          <a:p>
            <a:r>
              <a:rPr lang="en-US" sz="2400" dirty="0">
                <a:latin typeface="Calibri" panose="020F0502020204030204" pitchFamily="34" charset="0"/>
                <a:cs typeface="Calibri" panose="020F0502020204030204" pitchFamily="34" charset="0"/>
              </a:rPr>
              <a:t>Tune models appropriately to each HDLSS method document and explore feature selection techniques for tunning</a:t>
            </a:r>
          </a:p>
          <a:p>
            <a:r>
              <a:rPr lang="en-US" sz="2400" dirty="0">
                <a:latin typeface="Calibri" panose="020F0502020204030204" pitchFamily="34" charset="0"/>
                <a:cs typeface="Calibri" panose="020F0502020204030204" pitchFamily="34" charset="0"/>
              </a:rPr>
              <a:t>Record and compare results based on MSE, RMSE, MAE</a:t>
            </a:r>
          </a:p>
          <a:p>
            <a:r>
              <a:rPr lang="en-US" sz="2400" dirty="0">
                <a:latin typeface="Calibri" panose="020F0502020204030204" pitchFamily="34" charset="0"/>
                <a:cs typeface="Calibri" panose="020F0502020204030204" pitchFamily="34" charset="0"/>
              </a:rPr>
              <a:t>Document potential for future work</a:t>
            </a:r>
          </a:p>
          <a:p>
            <a:r>
              <a:rPr lang="en-US" sz="2400" b="1" dirty="0">
                <a:latin typeface="Calibri" panose="020F0502020204030204" pitchFamily="34" charset="0"/>
                <a:cs typeface="Calibri" panose="020F0502020204030204" pitchFamily="34" charset="0"/>
              </a:rPr>
              <a:t>ADD TIMELINES WEEKS 1 – 5 etc. &amp; </a:t>
            </a:r>
            <a:r>
              <a:rPr lang="en-US" sz="2400" b="1">
                <a:latin typeface="Calibri" panose="020F0502020204030204" pitchFamily="34" charset="0"/>
                <a:cs typeface="Calibri" panose="020F0502020204030204" pitchFamily="34" charset="0"/>
              </a:rPr>
              <a:t>more details </a:t>
            </a:r>
            <a:endParaRPr lang="en-US" sz="2400" b="1"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1066800" y="120316"/>
            <a:ext cx="100584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628153"/>
            <a:ext cx="12192000" cy="6229847"/>
          </a:xfrm>
        </p:spPr>
        <p:txBody>
          <a:bodyPr>
            <a:noAutofit/>
          </a:bodyPr>
          <a:lstStyle/>
          <a:p>
            <a:pPr marL="457200" indent="-457200">
              <a:lnSpc>
                <a:spcPct val="200000"/>
              </a:lnSpc>
            </a:pPr>
            <a:r>
              <a:rPr lang="en-GB" sz="1200" dirty="0">
                <a:effectLst/>
                <a:latin typeface="Calibri" panose="020F0502020204030204" pitchFamily="34" charset="0"/>
                <a:cs typeface="Calibri" panose="020F0502020204030204" pitchFamily="34" charset="0"/>
              </a:rPr>
              <a:t>Sadeghi, D., </a:t>
            </a:r>
            <a:r>
              <a:rPr lang="en-GB" sz="1200" dirty="0" err="1">
                <a:effectLst/>
                <a:latin typeface="Calibri" panose="020F0502020204030204" pitchFamily="34" charset="0"/>
                <a:cs typeface="Calibri" panose="020F0502020204030204" pitchFamily="34" charset="0"/>
              </a:rPr>
              <a:t>Shoeibi</a:t>
            </a:r>
            <a:r>
              <a:rPr lang="en-GB" sz="1200" dirty="0">
                <a:effectLst/>
                <a:latin typeface="Calibri" panose="020F0502020204030204" pitchFamily="34" charset="0"/>
                <a:cs typeface="Calibri" panose="020F0502020204030204" pitchFamily="34" charset="0"/>
              </a:rPr>
              <a:t>, A., </a:t>
            </a:r>
            <a:r>
              <a:rPr lang="en-GB" sz="1200" dirty="0" err="1">
                <a:effectLst/>
                <a:latin typeface="Calibri" panose="020F0502020204030204" pitchFamily="34" charset="0"/>
                <a:cs typeface="Calibri" panose="020F0502020204030204" pitchFamily="34" charset="0"/>
              </a:rPr>
              <a:t>Ghassemi</a:t>
            </a:r>
            <a:r>
              <a:rPr lang="en-GB" sz="1200" dirty="0">
                <a:effectLst/>
                <a:latin typeface="Calibri" panose="020F0502020204030204" pitchFamily="34" charset="0"/>
                <a:cs typeface="Calibri" panose="020F0502020204030204" pitchFamily="34" charset="0"/>
              </a:rPr>
              <a:t>, N., </a:t>
            </a:r>
            <a:r>
              <a:rPr lang="en-GB" sz="1200" dirty="0" err="1">
                <a:effectLst/>
                <a:latin typeface="Calibri" panose="020F0502020204030204" pitchFamily="34" charset="0"/>
                <a:cs typeface="Calibri" panose="020F0502020204030204" pitchFamily="34" charset="0"/>
              </a:rPr>
              <a:t>Moridian</a:t>
            </a:r>
            <a:r>
              <a:rPr lang="en-GB" sz="1200" dirty="0">
                <a:effectLst/>
                <a:latin typeface="Calibri" panose="020F0502020204030204" pitchFamily="34" charset="0"/>
                <a:cs typeface="Calibri" panose="020F0502020204030204" pitchFamily="34" charset="0"/>
              </a:rPr>
              <a:t>, P., </a:t>
            </a:r>
            <a:r>
              <a:rPr lang="en-GB" sz="1200" dirty="0" err="1">
                <a:effectLst/>
                <a:latin typeface="Calibri" panose="020F0502020204030204" pitchFamily="34" charset="0"/>
                <a:cs typeface="Calibri" panose="020F0502020204030204" pitchFamily="34" charset="0"/>
              </a:rPr>
              <a:t>Khadem</a:t>
            </a:r>
            <a:r>
              <a:rPr lang="en-GB" sz="1200" dirty="0">
                <a:effectLst/>
                <a:latin typeface="Calibri" panose="020F0502020204030204" pitchFamily="34" charset="0"/>
                <a:cs typeface="Calibri" panose="020F0502020204030204" pitchFamily="34" charset="0"/>
              </a:rPr>
              <a:t>, A., </a:t>
            </a:r>
            <a:r>
              <a:rPr lang="en-GB" sz="1200" dirty="0" err="1">
                <a:effectLst/>
                <a:latin typeface="Calibri" panose="020F0502020204030204" pitchFamily="34" charset="0"/>
                <a:cs typeface="Calibri" panose="020F0502020204030204" pitchFamily="34" charset="0"/>
              </a:rPr>
              <a:t>Alizadehsani</a:t>
            </a:r>
            <a:r>
              <a:rPr lang="en-GB" sz="1200" dirty="0">
                <a:effectLst/>
                <a:latin typeface="Calibri" panose="020F0502020204030204" pitchFamily="34" charset="0"/>
                <a:cs typeface="Calibri" panose="020F0502020204030204" pitchFamily="34" charset="0"/>
              </a:rPr>
              <a:t>, R., </a:t>
            </a:r>
            <a:r>
              <a:rPr lang="en-GB" sz="1200" dirty="0" err="1">
                <a:effectLst/>
                <a:latin typeface="Calibri" panose="020F0502020204030204" pitchFamily="34" charset="0"/>
                <a:cs typeface="Calibri" panose="020F0502020204030204" pitchFamily="34" charset="0"/>
              </a:rPr>
              <a:t>Teshnehlab</a:t>
            </a:r>
            <a:r>
              <a:rPr lang="en-GB" sz="1200" dirty="0">
                <a:effectLst/>
                <a:latin typeface="Calibri" panose="020F0502020204030204" pitchFamily="34" charset="0"/>
                <a:cs typeface="Calibri" panose="020F0502020204030204" pitchFamily="34" charset="0"/>
              </a:rPr>
              <a:t>, M., </a:t>
            </a:r>
            <a:r>
              <a:rPr lang="en-GB" sz="1200" dirty="0" err="1">
                <a:effectLst/>
                <a:latin typeface="Calibri" panose="020F0502020204030204" pitchFamily="34" charset="0"/>
                <a:cs typeface="Calibri" panose="020F0502020204030204" pitchFamily="34" charset="0"/>
              </a:rPr>
              <a:t>Gorriz</a:t>
            </a:r>
            <a:r>
              <a:rPr lang="en-GB" sz="1200" dirty="0">
                <a:effectLst/>
                <a:latin typeface="Calibri" panose="020F0502020204030204" pitchFamily="34" charset="0"/>
                <a:cs typeface="Calibri" panose="020F0502020204030204" pitchFamily="34" charset="0"/>
              </a:rPr>
              <a:t>, J. M., &amp; </a:t>
            </a:r>
            <a:r>
              <a:rPr lang="en-GB" sz="1200" dirty="0" err="1">
                <a:effectLst/>
                <a:latin typeface="Calibri" panose="020F0502020204030204" pitchFamily="34" charset="0"/>
                <a:cs typeface="Calibri" panose="020F0502020204030204" pitchFamily="34" charset="0"/>
              </a:rPr>
              <a:t>Nahavandi</a:t>
            </a:r>
            <a:r>
              <a:rPr lang="en-GB" sz="12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1200" i="1" dirty="0">
                <a:effectLst/>
                <a:latin typeface="Calibri" panose="020F0502020204030204" pitchFamily="34" charset="0"/>
                <a:cs typeface="Calibri" panose="020F0502020204030204" pitchFamily="34" charset="0"/>
              </a:rPr>
              <a:t>Advanced Researches In Biomedical Engineering Lab.</a:t>
            </a:r>
            <a:r>
              <a:rPr lang="en-GB" sz="12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1200" dirty="0" err="1">
                <a:effectLst/>
                <a:latin typeface="Calibri" panose="020F0502020204030204" pitchFamily="34" charset="0"/>
                <a:cs typeface="Calibri" panose="020F0502020204030204" pitchFamily="34" charset="0"/>
              </a:rPr>
              <a:t>Castanon</a:t>
            </a:r>
            <a:r>
              <a:rPr lang="en-GB" sz="1200" dirty="0">
                <a:effectLst/>
                <a:latin typeface="Calibri" panose="020F0502020204030204" pitchFamily="34" charset="0"/>
                <a:cs typeface="Calibri" panose="020F0502020204030204" pitchFamily="34" charset="0"/>
              </a:rPr>
              <a:t>, J. (2019, March 19). </a:t>
            </a:r>
            <a:r>
              <a:rPr lang="en-GB" sz="1200" i="1" dirty="0">
                <a:effectLst/>
                <a:latin typeface="Calibri" panose="020F0502020204030204" pitchFamily="34" charset="0"/>
                <a:cs typeface="Calibri" panose="020F0502020204030204" pitchFamily="34" charset="0"/>
              </a:rPr>
              <a:t>10 Machine Learning Methods that Every Data Scientist Should Know</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Towardsdatascience.Com</a:t>
            </a:r>
            <a:r>
              <a:rPr lang="en-GB" sz="12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1200" dirty="0">
                <a:effectLst/>
                <a:latin typeface="Calibri" panose="020F0502020204030204" pitchFamily="34" charset="0"/>
                <a:cs typeface="Calibri" panose="020F0502020204030204" pitchFamily="34" charset="0"/>
              </a:rPr>
              <a:t>Wang, H., &amp; Zheng, H. (2013). Model Validation, Machine Learning. </a:t>
            </a:r>
            <a:r>
              <a:rPr lang="en-GB" sz="1200" i="1" dirty="0" err="1">
                <a:effectLst/>
                <a:latin typeface="Calibri" panose="020F0502020204030204" pitchFamily="34" charset="0"/>
                <a:cs typeface="Calibri" panose="020F0502020204030204" pitchFamily="34" charset="0"/>
              </a:rPr>
              <a:t>Encyclopedia</a:t>
            </a:r>
            <a:r>
              <a:rPr lang="en-GB" sz="1200" i="1" dirty="0">
                <a:effectLst/>
                <a:latin typeface="Calibri" panose="020F0502020204030204" pitchFamily="34" charset="0"/>
                <a:cs typeface="Calibri" panose="020F0502020204030204" pitchFamily="34" charset="0"/>
              </a:rPr>
              <a:t> of Systems Biology</a:t>
            </a:r>
            <a:r>
              <a:rPr lang="en-GB" sz="12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1200" dirty="0">
                <a:effectLst/>
                <a:latin typeface="Calibri" panose="020F0502020204030204" pitchFamily="34" charset="0"/>
                <a:cs typeface="Calibri" panose="020F0502020204030204" pitchFamily="34" charset="0"/>
              </a:rPr>
              <a:t>Riccio, V. (2020, September 15). </a:t>
            </a:r>
            <a:r>
              <a:rPr lang="en-GB" sz="1200" i="1" dirty="0">
                <a:effectLst/>
                <a:latin typeface="Calibri" panose="020F0502020204030204" pitchFamily="34" charset="0"/>
                <a:cs typeface="Calibri" panose="020F0502020204030204" pitchFamily="34" charset="0"/>
              </a:rPr>
              <a:t>Testing machine learning based systems: a. . .</a:t>
            </a:r>
            <a:r>
              <a:rPr lang="en-GB" sz="1200" dirty="0">
                <a:effectLst/>
                <a:latin typeface="Calibri" panose="020F0502020204030204" pitchFamily="34" charset="0"/>
                <a:cs typeface="Calibri" panose="020F0502020204030204" pitchFamily="34" charset="0"/>
              </a:rPr>
              <a:t> Empirical Software Engineering. Retrieved October 28, 2021, from </a:t>
            </a:r>
            <a:r>
              <a:rPr lang="en-GB" sz="12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r>
              <a:rPr lang="en-GB" sz="1200" dirty="0" err="1">
                <a:effectLst/>
                <a:latin typeface="Calibri" panose="020F0502020204030204" pitchFamily="34" charset="0"/>
                <a:cs typeface="Calibri" panose="020F0502020204030204" pitchFamily="34" charset="0"/>
              </a:rPr>
              <a:t>Colyer</a:t>
            </a:r>
            <a:r>
              <a:rPr lang="en-GB" sz="1200" dirty="0">
                <a:effectLst/>
                <a:latin typeface="Calibri" panose="020F0502020204030204" pitchFamily="34" charset="0"/>
                <a:cs typeface="Calibri" panose="020F0502020204030204" pitchFamily="34" charset="0"/>
              </a:rPr>
              <a:t>, A. (2019, June 5). </a:t>
            </a:r>
            <a:r>
              <a:rPr lang="en-GB" sz="1200" i="1" dirty="0">
                <a:effectLst/>
                <a:latin typeface="Calibri" panose="020F0502020204030204" pitchFamily="34" charset="0"/>
                <a:cs typeface="Calibri" panose="020F0502020204030204" pitchFamily="34" charset="0"/>
              </a:rPr>
              <a:t>Data validation for machine learning | the morning paper</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Blog.Acolyer.Org</a:t>
            </a:r>
            <a:r>
              <a:rPr lang="en-GB" sz="12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1200" dirty="0">
              <a:latin typeface="Calibri" panose="020F0502020204030204" pitchFamily="34" charset="0"/>
              <a:cs typeface="Calibri" panose="020F0502020204030204" pitchFamily="34" charset="0"/>
            </a:endParaRPr>
          </a:p>
          <a:p>
            <a:pPr marL="457200" indent="-457200">
              <a:lnSpc>
                <a:spcPct val="200000"/>
              </a:lnSpc>
            </a:pPr>
            <a:r>
              <a:rPr lang="en-GB" sz="1200" dirty="0" err="1">
                <a:effectLst/>
                <a:latin typeface="Calibri" panose="020F0502020204030204" pitchFamily="34" charset="0"/>
                <a:cs typeface="Calibri" panose="020F0502020204030204" pitchFamily="34" charset="0"/>
              </a:rPr>
              <a:t>Vadavalasa</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Rammohan</a:t>
            </a:r>
            <a:r>
              <a:rPr lang="en-GB" sz="1200" dirty="0">
                <a:effectLst/>
                <a:latin typeface="Calibri" panose="020F0502020204030204" pitchFamily="34" charset="0"/>
                <a:cs typeface="Calibri" panose="020F0502020204030204" pitchFamily="34" charset="0"/>
              </a:rPr>
              <a:t>. (2021). Data Validation Process in Machine Learning Pipeline. </a:t>
            </a:r>
            <a:r>
              <a:rPr lang="en-GB" sz="12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r>
              <a:rPr lang="en-GB" sz="12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1200" i="1" dirty="0">
                <a:effectLst/>
                <a:latin typeface="Calibri" panose="020F0502020204030204" pitchFamily="34" charset="0"/>
                <a:cs typeface="Calibri" panose="020F0502020204030204" pitchFamily="34" charset="0"/>
              </a:rPr>
              <a:t>Frontiers in Psychiatry</a:t>
            </a:r>
            <a:r>
              <a:rPr lang="en-GB" sz="1200" dirty="0">
                <a:effectLst/>
                <a:latin typeface="Calibri" panose="020F0502020204030204" pitchFamily="34" charset="0"/>
                <a:cs typeface="Calibri" panose="020F0502020204030204" pitchFamily="34" charset="0"/>
              </a:rPr>
              <a:t>, </a:t>
            </a:r>
            <a:r>
              <a:rPr lang="en-GB" sz="1200" i="1" dirty="0">
                <a:effectLst/>
                <a:latin typeface="Calibri" panose="020F0502020204030204" pitchFamily="34" charset="0"/>
                <a:cs typeface="Calibri" panose="020F0502020204030204" pitchFamily="34" charset="0"/>
              </a:rPr>
              <a:t>11</a:t>
            </a:r>
            <a:r>
              <a:rPr lang="en-GB" sz="1200" dirty="0">
                <a:effectLst/>
                <a:latin typeface="Calibri" panose="020F0502020204030204" pitchFamily="34" charset="0"/>
                <a:cs typeface="Calibri" panose="020F0502020204030204" pitchFamily="34" charset="0"/>
              </a:rPr>
              <a:t>. </a:t>
            </a:r>
            <a:r>
              <a:rPr lang="en-GB" sz="1200" dirty="0">
                <a:latin typeface="Calibri" panose="020F0502020204030204" pitchFamily="34" charset="0"/>
                <a:cs typeface="Calibri" panose="020F0502020204030204" pitchFamily="34" charset="0"/>
              </a:rPr>
              <a:t>https://doi.org/10.3389/fpsyt.2020.00016</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1133458" y="144714"/>
            <a:ext cx="100584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127221" y="685800"/>
            <a:ext cx="11942859" cy="6172200"/>
          </a:xfrm>
        </p:spPr>
        <p:txBody>
          <a:bodyPr>
            <a:noAutofit/>
          </a:bodyPr>
          <a:lstStyle/>
          <a:p>
            <a:pPr marL="457200" indent="-457200">
              <a:lnSpc>
                <a:spcPct val="200000"/>
              </a:lnSpc>
            </a:pPr>
            <a:r>
              <a:rPr lang="en-GB" sz="1100" dirty="0">
                <a:effectLst/>
                <a:latin typeface="Calibri" panose="020F0502020204030204" pitchFamily="34" charset="0"/>
                <a:cs typeface="Calibri" panose="020F0502020204030204" pitchFamily="34" charset="0"/>
              </a:rPr>
              <a:t>Chen, R. (2020, July 23). </a:t>
            </a:r>
            <a:r>
              <a:rPr lang="en-GB" sz="11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1100" dirty="0">
                <a:effectLst/>
                <a:latin typeface="Calibri" panose="020F0502020204030204" pitchFamily="34" charset="0"/>
                <a:cs typeface="Calibri" panose="020F0502020204030204" pitchFamily="34" charset="0"/>
              </a:rPr>
              <a:t>. Journal of Big Data. Retrieved October 28, 2021, from </a:t>
            </a:r>
            <a:r>
              <a:rPr lang="en-GB" sz="1100" dirty="0">
                <a:latin typeface="Calibri" panose="020F0502020204030204" pitchFamily="34" charset="0"/>
                <a:cs typeface="Calibri" panose="020F0502020204030204" pitchFamily="34" charset="0"/>
              </a:rPr>
              <a:t>https://journalofbigdata.springeropen.com/articles/10.1186/s40537-020-00327-4</a:t>
            </a:r>
            <a:endParaRPr lang="en-GB" sz="1100" dirty="0">
              <a:effectLst/>
              <a:latin typeface="Calibri" panose="020F0502020204030204" pitchFamily="34" charset="0"/>
              <a:cs typeface="Calibri" panose="020F0502020204030204" pitchFamily="34" charset="0"/>
            </a:endParaRPr>
          </a:p>
          <a:p>
            <a:pPr marL="457200" indent="-457200">
              <a:lnSpc>
                <a:spcPct val="200000"/>
              </a:lnSpc>
            </a:pPr>
            <a:r>
              <a:rPr lang="en-GB" sz="1100" dirty="0">
                <a:effectLst/>
                <a:latin typeface="Calibri" panose="020F0502020204030204" pitchFamily="34" charset="0"/>
                <a:cs typeface="Calibri" panose="020F0502020204030204" pitchFamily="34" charset="0"/>
              </a:rPr>
              <a:t>Hasan, M. A., Hasan, M. K., &amp; </a:t>
            </a:r>
            <a:r>
              <a:rPr lang="en-GB" sz="1100" dirty="0" err="1">
                <a:effectLst/>
                <a:latin typeface="Calibri" panose="020F0502020204030204" pitchFamily="34" charset="0"/>
                <a:cs typeface="Calibri" panose="020F0502020204030204" pitchFamily="34" charset="0"/>
              </a:rPr>
              <a:t>Mottalib</a:t>
            </a:r>
            <a:r>
              <a:rPr lang="en-GB" sz="11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1100" i="1" dirty="0">
                <a:effectLst/>
                <a:latin typeface="Calibri" panose="020F0502020204030204" pitchFamily="34" charset="0"/>
                <a:cs typeface="Calibri" panose="020F0502020204030204" pitchFamily="34" charset="0"/>
              </a:rPr>
              <a:t>International Journal of Data Mining and Bioinformatics</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11</a:t>
            </a:r>
            <a:r>
              <a:rPr lang="en-GB" sz="1100" dirty="0">
                <a:effectLst/>
                <a:latin typeface="Calibri" panose="020F0502020204030204" pitchFamily="34" charset="0"/>
                <a:cs typeface="Calibri" panose="020F0502020204030204" pitchFamily="34" charset="0"/>
              </a:rPr>
              <a:t>(2), 167. </a:t>
            </a:r>
            <a:r>
              <a:rPr lang="en-GB" sz="11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1100" dirty="0">
                <a:effectLst/>
                <a:latin typeface="Calibri" panose="020F0502020204030204" pitchFamily="34" charset="0"/>
                <a:cs typeface="Calibri" panose="020F0502020204030204" pitchFamily="34" charset="0"/>
              </a:rPr>
              <a:t>Miao, J., &amp; </a:t>
            </a:r>
            <a:r>
              <a:rPr lang="en-GB" sz="1100" dirty="0" err="1">
                <a:effectLst/>
                <a:latin typeface="Calibri" panose="020F0502020204030204" pitchFamily="34" charset="0"/>
                <a:cs typeface="Calibri" panose="020F0502020204030204" pitchFamily="34" charset="0"/>
              </a:rPr>
              <a:t>Niu</a:t>
            </a:r>
            <a:r>
              <a:rPr lang="en-GB" sz="1100" dirty="0">
                <a:effectLst/>
                <a:latin typeface="Calibri" panose="020F0502020204030204" pitchFamily="34" charset="0"/>
                <a:cs typeface="Calibri" panose="020F0502020204030204" pitchFamily="34" charset="0"/>
              </a:rPr>
              <a:t>, L. (2016). A Survey on Feature Selection. </a:t>
            </a:r>
            <a:r>
              <a:rPr lang="en-GB" sz="1100" i="1" dirty="0">
                <a:effectLst/>
                <a:latin typeface="Calibri" panose="020F0502020204030204" pitchFamily="34" charset="0"/>
                <a:cs typeface="Calibri" panose="020F0502020204030204" pitchFamily="34" charset="0"/>
              </a:rPr>
              <a:t>Procedia Computer Science</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91</a:t>
            </a:r>
            <a:r>
              <a:rPr lang="en-GB" sz="1100" dirty="0">
                <a:effectLst/>
                <a:latin typeface="Calibri" panose="020F0502020204030204" pitchFamily="34" charset="0"/>
                <a:cs typeface="Calibri" panose="020F0502020204030204" pitchFamily="34" charset="0"/>
              </a:rPr>
              <a:t>, 919–926. </a:t>
            </a:r>
            <a:r>
              <a:rPr lang="en-GB" sz="1100" dirty="0">
                <a:latin typeface="Calibri" panose="020F0502020204030204" pitchFamily="34" charset="0"/>
                <a:cs typeface="Calibri" panose="020F0502020204030204" pitchFamily="34" charset="0"/>
              </a:rPr>
              <a:t>https://doi.org/10.1016/j.procs.2016.07.111</a:t>
            </a:r>
            <a:endParaRPr lang="en-GB" sz="1100" dirty="0">
              <a:effectLst/>
              <a:latin typeface="Calibri" panose="020F0502020204030204" pitchFamily="34" charset="0"/>
              <a:cs typeface="Calibri" panose="020F0502020204030204" pitchFamily="34" charset="0"/>
            </a:endParaRPr>
          </a:p>
          <a:p>
            <a:pPr marL="457200" indent="-457200">
              <a:lnSpc>
                <a:spcPct val="200000"/>
              </a:lnSpc>
            </a:pPr>
            <a:r>
              <a:rPr lang="en-GB" sz="11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1100" i="1" dirty="0">
                <a:effectLst/>
                <a:latin typeface="Calibri" panose="020F0502020204030204" pitchFamily="34" charset="0"/>
                <a:cs typeface="Calibri" panose="020F0502020204030204" pitchFamily="34" charset="0"/>
              </a:rPr>
              <a:t>The Knowledge Engineering Review</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14</a:t>
            </a:r>
            <a:r>
              <a:rPr lang="en-GB" sz="1100" dirty="0">
                <a:effectLst/>
                <a:latin typeface="Calibri" panose="020F0502020204030204" pitchFamily="34" charset="0"/>
                <a:cs typeface="Calibri" panose="020F0502020204030204" pitchFamily="34" charset="0"/>
              </a:rPr>
              <a:t>(4), 319–340. </a:t>
            </a:r>
            <a:r>
              <a:rPr lang="en-GB" sz="11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1100" dirty="0">
                <a:effectLst/>
                <a:latin typeface="Calibri" panose="020F0502020204030204" pitchFamily="34" charset="0"/>
                <a:cs typeface="Calibri" panose="020F0502020204030204" pitchFamily="34" charset="0"/>
              </a:rPr>
              <a:t>Lee, K.-Y &amp; Kim, K.-H &amp; Kang, J.-J &amp; Choi, S.-J &amp; </a:t>
            </a:r>
            <a:r>
              <a:rPr lang="en-GB" sz="1100" dirty="0" err="1">
                <a:effectLst/>
                <a:latin typeface="Calibri" panose="020F0502020204030204" pitchFamily="34" charset="0"/>
                <a:cs typeface="Calibri" panose="020F0502020204030204" pitchFamily="34" charset="0"/>
              </a:rPr>
              <a:t>Im</a:t>
            </a:r>
            <a:r>
              <a:rPr lang="en-GB" sz="11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11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marL="457200" indent="-457200">
              <a:lnSpc>
                <a:spcPct val="200000"/>
              </a:lnSpc>
            </a:pPr>
            <a:r>
              <a:rPr lang="en-GB" sz="1100" dirty="0">
                <a:effectLst/>
                <a:latin typeface="Calibri" panose="020F0502020204030204" pitchFamily="34" charset="0"/>
                <a:cs typeface="Calibri" panose="020F0502020204030204" pitchFamily="34" charset="0"/>
              </a:rPr>
              <a:t>Singh Suri, G., Kaur, G., &amp; </a:t>
            </a:r>
            <a:r>
              <a:rPr lang="en-GB" sz="1100" dirty="0" err="1">
                <a:effectLst/>
                <a:latin typeface="Calibri" panose="020F0502020204030204" pitchFamily="34" charset="0"/>
                <a:cs typeface="Calibri" panose="020F0502020204030204" pitchFamily="34" charset="0"/>
              </a:rPr>
              <a:t>Moein</a:t>
            </a:r>
            <a:r>
              <a:rPr lang="en-GB" sz="1100" dirty="0">
                <a:effectLst/>
                <a:latin typeface="Calibri" panose="020F0502020204030204" pitchFamily="34" charset="0"/>
                <a:cs typeface="Calibri" panose="020F0502020204030204" pitchFamily="34" charset="0"/>
              </a:rPr>
              <a:t>, S. (2021). Machine Learning in Detecting Schizophrenia: An Overview. </a:t>
            </a:r>
            <a:r>
              <a:rPr lang="en-GB" sz="1100" i="1" dirty="0">
                <a:effectLst/>
                <a:latin typeface="Calibri" panose="020F0502020204030204" pitchFamily="34" charset="0"/>
                <a:cs typeface="Calibri" panose="020F0502020204030204" pitchFamily="34" charset="0"/>
              </a:rPr>
              <a:t>Intelligent Automation &amp; Soft Computing</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27</a:t>
            </a:r>
            <a:r>
              <a:rPr lang="en-GB" sz="1100" dirty="0">
                <a:effectLst/>
                <a:latin typeface="Calibri" panose="020F0502020204030204" pitchFamily="34" charset="0"/>
                <a:cs typeface="Calibri" panose="020F0502020204030204" pitchFamily="34" charset="0"/>
              </a:rPr>
              <a:t>(3), 723–735. </a:t>
            </a:r>
            <a:r>
              <a:rPr lang="en-GB" sz="1100" dirty="0">
                <a:latin typeface="Calibri" panose="020F0502020204030204" pitchFamily="34" charset="0"/>
                <a:cs typeface="Calibri" panose="020F0502020204030204" pitchFamily="34" charset="0"/>
              </a:rPr>
              <a:t>https://doi.org/10.32604/iasc.2021.015049</a:t>
            </a:r>
            <a:endParaRPr lang="en-GB" sz="1100" dirty="0">
              <a:effectLst/>
              <a:latin typeface="Calibri" panose="020F0502020204030204" pitchFamily="34" charset="0"/>
              <a:cs typeface="Calibri" panose="020F0502020204030204" pitchFamily="34" charset="0"/>
            </a:endParaRPr>
          </a:p>
          <a:p>
            <a:pPr marL="457200" indent="-457200">
              <a:lnSpc>
                <a:spcPct val="200000"/>
              </a:lnSpc>
            </a:pPr>
            <a:r>
              <a:rPr lang="en-GB" sz="11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1100" i="1" dirty="0">
                <a:effectLst/>
                <a:latin typeface="Calibri" panose="020F0502020204030204" pitchFamily="34" charset="0"/>
                <a:cs typeface="Calibri" panose="020F0502020204030204" pitchFamily="34" charset="0"/>
              </a:rPr>
              <a:t>Scientific Reports</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11</a:t>
            </a:r>
            <a:r>
              <a:rPr lang="en-GB" sz="1100" dirty="0">
                <a:effectLst/>
                <a:latin typeface="Calibri" panose="020F0502020204030204" pitchFamily="34" charset="0"/>
                <a:cs typeface="Calibri" panose="020F0502020204030204" pitchFamily="34" charset="0"/>
              </a:rPr>
              <a:t>(1). https://doi.org/10.1038/s41598-021-89540-6</a:t>
            </a:r>
          </a:p>
          <a:p>
            <a:pPr marL="457200" indent="-457200">
              <a:lnSpc>
                <a:spcPct val="200000"/>
              </a:lnSpc>
            </a:pPr>
            <a:r>
              <a:rPr lang="en-GB" sz="11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1100" i="1" dirty="0">
                <a:effectLst/>
                <a:latin typeface="Calibri" panose="020F0502020204030204" pitchFamily="34" charset="0"/>
                <a:cs typeface="Calibri" panose="020F0502020204030204" pitchFamily="34" charset="0"/>
              </a:rPr>
              <a:t>Schizophrenia Research</a:t>
            </a:r>
            <a:r>
              <a:rPr lang="en-GB" sz="1100" dirty="0">
                <a:effectLst/>
                <a:latin typeface="Calibri" panose="020F0502020204030204" pitchFamily="34" charset="0"/>
                <a:cs typeface="Calibri" panose="020F0502020204030204" pitchFamily="34" charset="0"/>
              </a:rPr>
              <a:t>. Published. https://doi.org/10.1016/j.schres.2021.05.018</a:t>
            </a:r>
          </a:p>
          <a:p>
            <a:pPr marL="457200" indent="-457200">
              <a:lnSpc>
                <a:spcPct val="200000"/>
              </a:lnSpc>
            </a:pPr>
            <a:endParaRPr lang="en-GB" sz="1100" dirty="0">
              <a:effectLst/>
              <a:latin typeface="Calibri" panose="020F0502020204030204" pitchFamily="34" charset="0"/>
              <a:cs typeface="Calibri" panose="020F0502020204030204" pitchFamily="34" charset="0"/>
            </a:endParaRPr>
          </a:p>
          <a:p>
            <a:pPr marL="457200" indent="-457200">
              <a:lnSpc>
                <a:spcPct val="200000"/>
              </a:lnSpc>
            </a:pPr>
            <a:endParaRPr lang="en-GB" sz="11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1069848" y="484632"/>
            <a:ext cx="10058400" cy="1045230"/>
          </a:xfrm>
        </p:spPr>
        <p:txBody>
          <a:bodyPr/>
          <a:lstStyle/>
          <a:p>
            <a:pPr algn="ctr"/>
            <a:r>
              <a:rPr lang="en-US" dirty="0">
                <a:latin typeface="Times New Roman" panose="02020603050405020304" pitchFamily="18" charset="0"/>
                <a:cs typeface="Times New Roman" panose="02020603050405020304" pitchFamily="18" charset="0"/>
              </a:rPr>
              <a:t>Dataset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1069848" y="1529862"/>
            <a:ext cx="10058400" cy="4642338"/>
          </a:xfrm>
        </p:spPr>
        <p:txBody>
          <a:bodyPr>
            <a:normAutofit/>
          </a:bodyPr>
          <a:lstStyle/>
          <a:p>
            <a:r>
              <a:rPr lang="en-US" sz="2200" b="1" dirty="0">
                <a:latin typeface="Calibri" panose="020F0502020204030204" pitchFamily="34" charset="0"/>
                <a:cs typeface="Calibri" panose="020F0502020204030204" pitchFamily="34" charset="0"/>
              </a:rPr>
              <a:t>Name</a:t>
            </a:r>
            <a:r>
              <a:rPr lang="en-US" sz="2200" dirty="0">
                <a:latin typeface="Calibri" panose="020F0502020204030204" pitchFamily="34" charset="0"/>
                <a:cs typeface="Calibri" panose="020F0502020204030204" pitchFamily="34" charset="0"/>
              </a:rPr>
              <a:t>: </a:t>
            </a:r>
            <a:r>
              <a:rPr lang="en-GB" sz="2200" b="0" i="0" u="none" strike="noStrike" baseline="0" dirty="0">
                <a:latin typeface="Calibri" panose="020F0502020204030204" pitchFamily="34" charset="0"/>
                <a:cs typeface="Calibri" panose="020F0502020204030204" pitchFamily="34" charset="0"/>
              </a:rPr>
              <a:t>Mind Research Network’s Schizophrenia Dataset</a:t>
            </a:r>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Source</a:t>
            </a:r>
            <a:r>
              <a:rPr lang="en-US" sz="2200" dirty="0">
                <a:latin typeface="Calibri" panose="020F0502020204030204" pitchFamily="34" charset="0"/>
                <a:cs typeface="Calibri" panose="020F0502020204030204" pitchFamily="34" charset="0"/>
              </a:rPr>
              <a:t>: https://www.kaggle.com/c/mlsp-2014-mri </a:t>
            </a:r>
            <a:r>
              <a:rPr lang="en-US" sz="2200" b="1" dirty="0">
                <a:latin typeface="Calibri" panose="020F0502020204030204" pitchFamily="34" charset="0"/>
                <a:cs typeface="Calibri" panose="020F0502020204030204" pitchFamily="34" charset="0"/>
              </a:rPr>
              <a:t>&amp;</a:t>
            </a:r>
            <a:r>
              <a:rPr lang="en-US" sz="2200" dirty="0">
                <a:latin typeface="Calibri" panose="020F0502020204030204" pitchFamily="34" charset="0"/>
                <a:cs typeface="Calibri" panose="020F0502020204030204" pitchFamily="34" charset="0"/>
              </a:rPr>
              <a:t> http://schizconnect.org/</a:t>
            </a:r>
          </a:p>
          <a:p>
            <a:r>
              <a:rPr lang="en-US" sz="2200" dirty="0">
                <a:latin typeface="Calibri" panose="020F0502020204030204" pitchFamily="34" charset="0"/>
                <a:cs typeface="Calibri" panose="020F0502020204030204" pitchFamily="34" charset="0"/>
              </a:rPr>
              <a:t>This dataset consists of functional connectivity values and source based morphometry loadings, the latter is a collection of similar datasets (request for access pending)</a:t>
            </a:r>
          </a:p>
          <a:p>
            <a:r>
              <a:rPr lang="en-US" sz="2200" dirty="0">
                <a:latin typeface="Calibri" panose="020F0502020204030204" pitchFamily="34" charset="0"/>
                <a:cs typeface="Calibri" panose="020F0502020204030204" pitchFamily="34" charset="0"/>
              </a:rPr>
              <a:t>Data format is numeric with column names mapping to each loading in the format of </a:t>
            </a:r>
            <a:r>
              <a:rPr lang="en-US" sz="2200" dirty="0" err="1">
                <a:latin typeface="Calibri" panose="020F0502020204030204" pitchFamily="34" charset="0"/>
                <a:cs typeface="Calibri" panose="020F0502020204030204" pitchFamily="34" charset="0"/>
              </a:rPr>
              <a:t>SBM_xx</a:t>
            </a:r>
            <a:r>
              <a:rPr lang="en-US" sz="2200" dirty="0">
                <a:latin typeface="Calibri" panose="020F0502020204030204" pitchFamily="34" charset="0"/>
                <a:cs typeface="Calibri" panose="020F0502020204030204" pitchFamily="34" charset="0"/>
              </a:rPr>
              <a:t> or </a:t>
            </a:r>
            <a:r>
              <a:rPr lang="en-US" sz="2200" dirty="0" err="1">
                <a:latin typeface="Calibri" panose="020F0502020204030204" pitchFamily="34" charset="0"/>
                <a:cs typeface="Calibri" panose="020F0502020204030204" pitchFamily="34" charset="0"/>
              </a:rPr>
              <a:t>FNC_xx</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These neuroimaging modalities are extracted from fMRI and sMRI images and are very difficult and time consuming to parse, data like this has to undergo an 8 step cleaning process by an expert before being made available in the format above </a:t>
            </a:r>
          </a:p>
          <a:p>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923</TotalTime>
  <Words>1628</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Research Question, Hypothesis and preliminary design</vt:lpstr>
      <vt:lpstr>Domain and scope – ACM 2012 - Update</vt:lpstr>
      <vt:lpstr>Gaps in the literature review and research question - update</vt:lpstr>
      <vt:lpstr>Hypothesis</vt:lpstr>
      <vt:lpstr>Feasibility of the study </vt:lpstr>
      <vt:lpstr>Bibliography</vt:lpstr>
      <vt:lpstr>Bibliography</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226</cp:revision>
  <dcterms:created xsi:type="dcterms:W3CDTF">2021-10-10T11:23:27Z</dcterms:created>
  <dcterms:modified xsi:type="dcterms:W3CDTF">2021-11-06T12:22:40Z</dcterms:modified>
</cp:coreProperties>
</file>