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49" r:id="rId1"/>
  </p:sldMasterIdLst>
  <p:notesMasterIdLst>
    <p:notesMasterId r:id="rId63"/>
  </p:notesMasterIdLst>
  <p:handoutMasterIdLst>
    <p:handoutMasterId r:id="rId64"/>
  </p:handoutMasterIdLst>
  <p:sldIdLst>
    <p:sldId id="389" r:id="rId2"/>
    <p:sldId id="520" r:id="rId3"/>
    <p:sldId id="567" r:id="rId4"/>
    <p:sldId id="568" r:id="rId5"/>
    <p:sldId id="569" r:id="rId6"/>
    <p:sldId id="570" r:id="rId7"/>
    <p:sldId id="584" r:id="rId8"/>
    <p:sldId id="571" r:id="rId9"/>
    <p:sldId id="594" r:id="rId10"/>
    <p:sldId id="593" r:id="rId11"/>
    <p:sldId id="572" r:id="rId12"/>
    <p:sldId id="580" r:id="rId13"/>
    <p:sldId id="582" r:id="rId14"/>
    <p:sldId id="522" r:id="rId15"/>
    <p:sldId id="524" r:id="rId16"/>
    <p:sldId id="523" r:id="rId17"/>
    <p:sldId id="525" r:id="rId18"/>
    <p:sldId id="557" r:id="rId19"/>
    <p:sldId id="528" r:id="rId20"/>
    <p:sldId id="529" r:id="rId21"/>
    <p:sldId id="530" r:id="rId22"/>
    <p:sldId id="558" r:id="rId23"/>
    <p:sldId id="526" r:id="rId24"/>
    <p:sldId id="527" r:id="rId25"/>
    <p:sldId id="531" r:id="rId26"/>
    <p:sldId id="559" r:id="rId27"/>
    <p:sldId id="532" r:id="rId28"/>
    <p:sldId id="533" r:id="rId29"/>
    <p:sldId id="512" r:id="rId30"/>
    <p:sldId id="510" r:id="rId31"/>
    <p:sldId id="511" r:id="rId32"/>
    <p:sldId id="521" r:id="rId33"/>
    <p:sldId id="585" r:id="rId34"/>
    <p:sldId id="586" r:id="rId35"/>
    <p:sldId id="560" r:id="rId36"/>
    <p:sldId id="535" r:id="rId37"/>
    <p:sldId id="536" r:id="rId38"/>
    <p:sldId id="537" r:id="rId39"/>
    <p:sldId id="538" r:id="rId40"/>
    <p:sldId id="539" r:id="rId41"/>
    <p:sldId id="540" r:id="rId42"/>
    <p:sldId id="541" r:id="rId43"/>
    <p:sldId id="561" r:id="rId44"/>
    <p:sldId id="542" r:id="rId45"/>
    <p:sldId id="562" r:id="rId46"/>
    <p:sldId id="544" r:id="rId47"/>
    <p:sldId id="563" r:id="rId48"/>
    <p:sldId id="545" r:id="rId49"/>
    <p:sldId id="564" r:id="rId50"/>
    <p:sldId id="546" r:id="rId51"/>
    <p:sldId id="565" r:id="rId52"/>
    <p:sldId id="543" r:id="rId53"/>
    <p:sldId id="547" r:id="rId54"/>
    <p:sldId id="548" r:id="rId55"/>
    <p:sldId id="549" r:id="rId56"/>
    <p:sldId id="552" r:id="rId57"/>
    <p:sldId id="556" r:id="rId58"/>
    <p:sldId id="553" r:id="rId59"/>
    <p:sldId id="554" r:id="rId60"/>
    <p:sldId id="555" r:id="rId61"/>
    <p:sldId id="551" r:id="rId62"/>
  </p:sldIdLst>
  <p:sldSz cx="9144000" cy="6858000" type="screen4x3"/>
  <p:notesSz cx="6858000" cy="9144000"/>
  <p:defaultTextStyle>
    <a:defPPr>
      <a:defRPr lang="en-GB"/>
    </a:defPPr>
    <a:lvl1pPr algn="ctr" rtl="0" eaLnBrk="0" fontAlgn="base" hangingPunct="0">
      <a:spcBef>
        <a:spcPct val="0"/>
      </a:spcBef>
      <a:spcAft>
        <a:spcPct val="0"/>
      </a:spcAft>
      <a:defRPr sz="3600" kern="1200">
        <a:solidFill>
          <a:schemeClr val="tx1"/>
        </a:solidFill>
        <a:latin typeface="Arial" charset="0"/>
        <a:ea typeface="+mn-ea"/>
        <a:cs typeface="+mn-cs"/>
      </a:defRPr>
    </a:lvl1pPr>
    <a:lvl2pPr marL="457200" algn="ctr" rtl="0" eaLnBrk="0" fontAlgn="base" hangingPunct="0">
      <a:spcBef>
        <a:spcPct val="0"/>
      </a:spcBef>
      <a:spcAft>
        <a:spcPct val="0"/>
      </a:spcAft>
      <a:defRPr sz="3600" kern="1200">
        <a:solidFill>
          <a:schemeClr val="tx1"/>
        </a:solidFill>
        <a:latin typeface="Arial" charset="0"/>
        <a:ea typeface="+mn-ea"/>
        <a:cs typeface="+mn-cs"/>
      </a:defRPr>
    </a:lvl2pPr>
    <a:lvl3pPr marL="914400" algn="ctr" rtl="0" eaLnBrk="0" fontAlgn="base" hangingPunct="0">
      <a:spcBef>
        <a:spcPct val="0"/>
      </a:spcBef>
      <a:spcAft>
        <a:spcPct val="0"/>
      </a:spcAft>
      <a:defRPr sz="3600" kern="1200">
        <a:solidFill>
          <a:schemeClr val="tx1"/>
        </a:solidFill>
        <a:latin typeface="Arial" charset="0"/>
        <a:ea typeface="+mn-ea"/>
        <a:cs typeface="+mn-cs"/>
      </a:defRPr>
    </a:lvl3pPr>
    <a:lvl4pPr marL="1371600" algn="ctr" rtl="0" eaLnBrk="0" fontAlgn="base" hangingPunct="0">
      <a:spcBef>
        <a:spcPct val="0"/>
      </a:spcBef>
      <a:spcAft>
        <a:spcPct val="0"/>
      </a:spcAft>
      <a:defRPr sz="3600" kern="1200">
        <a:solidFill>
          <a:schemeClr val="tx1"/>
        </a:solidFill>
        <a:latin typeface="Arial" charset="0"/>
        <a:ea typeface="+mn-ea"/>
        <a:cs typeface="+mn-cs"/>
      </a:defRPr>
    </a:lvl4pPr>
    <a:lvl5pPr marL="1828800" algn="ctr" rtl="0" eaLnBrk="0" fontAlgn="base" hangingPunct="0">
      <a:spcBef>
        <a:spcPct val="0"/>
      </a:spcBef>
      <a:spcAft>
        <a:spcPct val="0"/>
      </a:spcAft>
      <a:defRPr sz="3600" kern="1200">
        <a:solidFill>
          <a:schemeClr val="tx1"/>
        </a:solidFill>
        <a:latin typeface="Arial" charset="0"/>
        <a:ea typeface="+mn-ea"/>
        <a:cs typeface="+mn-cs"/>
      </a:defRPr>
    </a:lvl5pPr>
    <a:lvl6pPr marL="2286000" algn="l" defTabSz="914400" rtl="0" eaLnBrk="1" latinLnBrk="0" hangingPunct="1">
      <a:defRPr sz="3600" kern="1200">
        <a:solidFill>
          <a:schemeClr val="tx1"/>
        </a:solidFill>
        <a:latin typeface="Arial" charset="0"/>
        <a:ea typeface="+mn-ea"/>
        <a:cs typeface="+mn-cs"/>
      </a:defRPr>
    </a:lvl6pPr>
    <a:lvl7pPr marL="2743200" algn="l" defTabSz="914400" rtl="0" eaLnBrk="1" latinLnBrk="0" hangingPunct="1">
      <a:defRPr sz="3600" kern="1200">
        <a:solidFill>
          <a:schemeClr val="tx1"/>
        </a:solidFill>
        <a:latin typeface="Arial" charset="0"/>
        <a:ea typeface="+mn-ea"/>
        <a:cs typeface="+mn-cs"/>
      </a:defRPr>
    </a:lvl7pPr>
    <a:lvl8pPr marL="3200400" algn="l" defTabSz="914400" rtl="0" eaLnBrk="1" latinLnBrk="0" hangingPunct="1">
      <a:defRPr sz="3600" kern="1200">
        <a:solidFill>
          <a:schemeClr val="tx1"/>
        </a:solidFill>
        <a:latin typeface="Arial" charset="0"/>
        <a:ea typeface="+mn-ea"/>
        <a:cs typeface="+mn-cs"/>
      </a:defRPr>
    </a:lvl8pPr>
    <a:lvl9pPr marL="3657600" algn="l" defTabSz="914400" rtl="0" eaLnBrk="1" latinLnBrk="0" hangingPunct="1">
      <a:defRPr sz="36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F568F662-98CF-4A44-82D0-276FDAD0FEAF}">
          <p14:sldIdLst>
            <p14:sldId id="389"/>
            <p14:sldId id="520"/>
            <p14:sldId id="567"/>
            <p14:sldId id="568"/>
            <p14:sldId id="569"/>
            <p14:sldId id="570"/>
            <p14:sldId id="584"/>
            <p14:sldId id="571"/>
            <p14:sldId id="594"/>
            <p14:sldId id="593"/>
            <p14:sldId id="572"/>
            <p14:sldId id="580"/>
            <p14:sldId id="582"/>
            <p14:sldId id="522"/>
            <p14:sldId id="524"/>
            <p14:sldId id="523"/>
            <p14:sldId id="525"/>
            <p14:sldId id="557"/>
            <p14:sldId id="528"/>
            <p14:sldId id="529"/>
            <p14:sldId id="530"/>
            <p14:sldId id="558"/>
            <p14:sldId id="526"/>
            <p14:sldId id="527"/>
            <p14:sldId id="531"/>
            <p14:sldId id="559"/>
            <p14:sldId id="532"/>
            <p14:sldId id="533"/>
            <p14:sldId id="512"/>
            <p14:sldId id="510"/>
            <p14:sldId id="511"/>
            <p14:sldId id="521"/>
            <p14:sldId id="585"/>
            <p14:sldId id="586"/>
            <p14:sldId id="560"/>
            <p14:sldId id="535"/>
            <p14:sldId id="536"/>
            <p14:sldId id="537"/>
            <p14:sldId id="538"/>
            <p14:sldId id="539"/>
            <p14:sldId id="540"/>
            <p14:sldId id="541"/>
            <p14:sldId id="561"/>
            <p14:sldId id="542"/>
            <p14:sldId id="562"/>
            <p14:sldId id="544"/>
            <p14:sldId id="563"/>
            <p14:sldId id="545"/>
            <p14:sldId id="564"/>
            <p14:sldId id="546"/>
            <p14:sldId id="565"/>
            <p14:sldId id="543"/>
            <p14:sldId id="547"/>
            <p14:sldId id="548"/>
            <p14:sldId id="549"/>
            <p14:sldId id="552"/>
            <p14:sldId id="556"/>
            <p14:sldId id="553"/>
            <p14:sldId id="554"/>
            <p14:sldId id="555"/>
            <p14:sldId id="551"/>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DF85"/>
    <a:srgbClr val="0099FF"/>
    <a:srgbClr val="CCECFF"/>
    <a:srgbClr val="FFFFCC"/>
    <a:srgbClr val="FFFF99"/>
    <a:srgbClr val="00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22" autoAdjust="0"/>
    <p:restoredTop sz="89318" autoAdjust="0"/>
  </p:normalViewPr>
  <p:slideViewPr>
    <p:cSldViewPr>
      <p:cViewPr>
        <p:scale>
          <a:sx n="72" d="100"/>
          <a:sy n="72" d="100"/>
        </p:scale>
        <p:origin x="-2844" y="-786"/>
      </p:cViewPr>
      <p:guideLst>
        <p:guide orient="horz" pos="2160"/>
        <p:guide pos="2880"/>
      </p:guideLst>
    </p:cSldViewPr>
  </p:slideViewPr>
  <p:outlineViewPr>
    <p:cViewPr>
      <p:scale>
        <a:sx n="33" d="100"/>
        <a:sy n="33" d="100"/>
      </p:scale>
      <p:origin x="0" y="140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82"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GB"/>
          </a:p>
        </p:txBody>
      </p:sp>
      <p:sp>
        <p:nvSpPr>
          <p:cNvPr id="491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GB"/>
          </a:p>
        </p:txBody>
      </p:sp>
      <p:sp>
        <p:nvSpPr>
          <p:cNvPr id="491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GB"/>
          </a:p>
        </p:txBody>
      </p:sp>
      <p:sp>
        <p:nvSpPr>
          <p:cNvPr id="491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1C25869A-7728-4793-9605-2C6E9E771B2D}" type="slidenum">
              <a:rPr lang="en-GB"/>
              <a:pPr>
                <a:defRPr/>
              </a:pPr>
              <a:t>‹#›</a:t>
            </a:fld>
            <a:endParaRPr lang="en-GB"/>
          </a:p>
        </p:txBody>
      </p:sp>
    </p:spTree>
    <p:extLst>
      <p:ext uri="{BB962C8B-B14F-4D97-AF65-F5344CB8AC3E}">
        <p14:creationId xmlns:p14="http://schemas.microsoft.com/office/powerpoint/2010/main" val="21494655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Times New Roman" pitchFamily="18" charset="0"/>
              </a:defRPr>
            </a:lvl1pPr>
          </a:lstStyle>
          <a:p>
            <a:pPr>
              <a:defRPr/>
            </a:pPr>
            <a:endParaRPr lang="en-US"/>
          </a:p>
        </p:txBody>
      </p:sp>
      <p:sp>
        <p:nvSpPr>
          <p:cNvPr id="296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97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Times New Roman" pitchFamily="18" charset="0"/>
              </a:defRPr>
            </a:lvl1pPr>
          </a:lstStyle>
          <a:p>
            <a:pPr>
              <a:defRPr/>
            </a:pPr>
            <a:endParaRPr lang="en-US"/>
          </a:p>
        </p:txBody>
      </p:sp>
      <p:sp>
        <p:nvSpPr>
          <p:cNvPr id="297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CF6C93F1-03F5-4E05-B847-3D3AE41227AB}" type="slidenum">
              <a:rPr lang="en-US"/>
              <a:pPr>
                <a:defRPr/>
              </a:pPr>
              <a:t>‹#›</a:t>
            </a:fld>
            <a:endParaRPr lang="en-US"/>
          </a:p>
        </p:txBody>
      </p:sp>
    </p:spTree>
    <p:extLst>
      <p:ext uri="{BB962C8B-B14F-4D97-AF65-F5344CB8AC3E}">
        <p14:creationId xmlns:p14="http://schemas.microsoft.com/office/powerpoint/2010/main" val="16909899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FA6E076D-3B87-4B1B-A440-54E0C7748E31}" type="slidenum">
              <a:rPr lang="en-US" smtClean="0"/>
              <a:pPr/>
              <a:t>1</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93131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IE" dirty="0"/>
              <a:t>It is the researcher’s understandings and associated decisions in relation to these outer layers that provide the context and boundaries within which data collection techniques and analysis procedures will be selected.</a:t>
            </a:r>
            <a:endParaRPr lang="en-IE" sz="900" dirty="0"/>
          </a:p>
        </p:txBody>
      </p:sp>
      <p:sp>
        <p:nvSpPr>
          <p:cNvPr id="4" name="Slide Number Placeholder 3"/>
          <p:cNvSpPr>
            <a:spLocks noGrp="1"/>
          </p:cNvSpPr>
          <p:nvPr>
            <p:ph type="sldNum" sz="quarter" idx="10"/>
          </p:nvPr>
        </p:nvSpPr>
        <p:spPr/>
        <p:txBody>
          <a:bodyPr/>
          <a:lstStyle/>
          <a:p>
            <a:pPr>
              <a:defRPr/>
            </a:pPr>
            <a:fld id="{CF6C93F1-03F5-4E05-B847-3D3AE41227AB}" type="slidenum">
              <a:rPr lang="en-US" smtClean="0"/>
              <a:pPr>
                <a:defRPr/>
              </a:pPr>
              <a:t>35</a:t>
            </a:fld>
            <a:endParaRPr lang="en-US"/>
          </a:p>
        </p:txBody>
      </p:sp>
    </p:spTree>
    <p:extLst>
      <p:ext uri="{BB962C8B-B14F-4D97-AF65-F5344CB8AC3E}">
        <p14:creationId xmlns:p14="http://schemas.microsoft.com/office/powerpoint/2010/main" val="3184392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IE" dirty="0"/>
              <a:t>// clinical trials, chemistry, physics</a:t>
            </a:r>
          </a:p>
        </p:txBody>
      </p:sp>
      <p:sp>
        <p:nvSpPr>
          <p:cNvPr id="4" name="Marcador de Posição do Número do Diapositivo 3"/>
          <p:cNvSpPr>
            <a:spLocks noGrp="1"/>
          </p:cNvSpPr>
          <p:nvPr>
            <p:ph type="sldNum" sz="quarter" idx="10"/>
          </p:nvPr>
        </p:nvSpPr>
        <p:spPr/>
        <p:txBody>
          <a:bodyPr/>
          <a:lstStyle/>
          <a:p>
            <a:pPr>
              <a:defRPr/>
            </a:pPr>
            <a:fld id="{CF6C93F1-03F5-4E05-B847-3D3AE41227AB}" type="slidenum">
              <a:rPr lang="en-US" smtClean="0"/>
              <a:pPr>
                <a:defRPr/>
              </a:pPr>
              <a:t>36</a:t>
            </a:fld>
            <a:endParaRPr lang="en-US"/>
          </a:p>
        </p:txBody>
      </p:sp>
    </p:spTree>
    <p:extLst>
      <p:ext uri="{BB962C8B-B14F-4D97-AF65-F5344CB8AC3E}">
        <p14:creationId xmlns:p14="http://schemas.microsoft.com/office/powerpoint/2010/main" val="209013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IE" dirty="0"/>
              <a:t>// living among gorillas</a:t>
            </a:r>
          </a:p>
        </p:txBody>
      </p:sp>
      <p:sp>
        <p:nvSpPr>
          <p:cNvPr id="4" name="Marcador de Posição do Número do Diapositivo 3"/>
          <p:cNvSpPr>
            <a:spLocks noGrp="1"/>
          </p:cNvSpPr>
          <p:nvPr>
            <p:ph type="sldNum" sz="quarter" idx="10"/>
          </p:nvPr>
        </p:nvSpPr>
        <p:spPr/>
        <p:txBody>
          <a:bodyPr/>
          <a:lstStyle/>
          <a:p>
            <a:pPr>
              <a:defRPr/>
            </a:pPr>
            <a:fld id="{CF6C93F1-03F5-4E05-B847-3D3AE41227AB}" type="slidenum">
              <a:rPr lang="en-US" smtClean="0"/>
              <a:pPr>
                <a:defRPr/>
              </a:pPr>
              <a:t>41</a:t>
            </a:fld>
            <a:endParaRPr lang="en-US"/>
          </a:p>
        </p:txBody>
      </p:sp>
    </p:spTree>
    <p:extLst>
      <p:ext uri="{BB962C8B-B14F-4D97-AF65-F5344CB8AC3E}">
        <p14:creationId xmlns:p14="http://schemas.microsoft.com/office/powerpoint/2010/main" val="2165247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IE" dirty="0"/>
              <a:t>// history</a:t>
            </a:r>
          </a:p>
        </p:txBody>
      </p:sp>
      <p:sp>
        <p:nvSpPr>
          <p:cNvPr id="4" name="Marcador de Posição do Número do Diapositivo 3"/>
          <p:cNvSpPr>
            <a:spLocks noGrp="1"/>
          </p:cNvSpPr>
          <p:nvPr>
            <p:ph type="sldNum" sz="quarter" idx="10"/>
          </p:nvPr>
        </p:nvSpPr>
        <p:spPr/>
        <p:txBody>
          <a:bodyPr/>
          <a:lstStyle/>
          <a:p>
            <a:pPr>
              <a:defRPr/>
            </a:pPr>
            <a:fld id="{CF6C93F1-03F5-4E05-B847-3D3AE41227AB}" type="slidenum">
              <a:rPr lang="en-US" smtClean="0"/>
              <a:pPr>
                <a:defRPr/>
              </a:pPr>
              <a:t>42</a:t>
            </a:fld>
            <a:endParaRPr lang="en-US"/>
          </a:p>
        </p:txBody>
      </p:sp>
    </p:spTree>
    <p:extLst>
      <p:ext uri="{BB962C8B-B14F-4D97-AF65-F5344CB8AC3E}">
        <p14:creationId xmlns:p14="http://schemas.microsoft.com/office/powerpoint/2010/main" val="1412389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IE" dirty="0"/>
              <a:t>It is the researcher’s understandings and associated decisions in relation to these outer layers that provide the context and boundaries within which data collection techniques and analysis procedures will be selected.</a:t>
            </a:r>
            <a:endParaRPr lang="en-IE" sz="900" dirty="0"/>
          </a:p>
        </p:txBody>
      </p:sp>
      <p:sp>
        <p:nvSpPr>
          <p:cNvPr id="4" name="Slide Number Placeholder 3"/>
          <p:cNvSpPr>
            <a:spLocks noGrp="1"/>
          </p:cNvSpPr>
          <p:nvPr>
            <p:ph type="sldNum" sz="quarter" idx="10"/>
          </p:nvPr>
        </p:nvSpPr>
        <p:spPr/>
        <p:txBody>
          <a:bodyPr/>
          <a:lstStyle/>
          <a:p>
            <a:pPr>
              <a:defRPr/>
            </a:pPr>
            <a:fld id="{CF6C93F1-03F5-4E05-B847-3D3AE41227AB}" type="slidenum">
              <a:rPr lang="en-US" smtClean="0"/>
              <a:pPr>
                <a:defRPr/>
              </a:pPr>
              <a:t>43</a:t>
            </a:fld>
            <a:endParaRPr lang="en-US"/>
          </a:p>
        </p:txBody>
      </p:sp>
    </p:spTree>
    <p:extLst>
      <p:ext uri="{BB962C8B-B14F-4D97-AF65-F5344CB8AC3E}">
        <p14:creationId xmlns:p14="http://schemas.microsoft.com/office/powerpoint/2010/main" val="607047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IE" dirty="0"/>
              <a:t>It is the researcher’s understandings and associated decisions in relation to these outer layers that provide the context and boundaries within which data collection techniques and analysis procedures will be selected.</a:t>
            </a:r>
            <a:endParaRPr lang="en-IE" sz="900" dirty="0"/>
          </a:p>
        </p:txBody>
      </p:sp>
      <p:sp>
        <p:nvSpPr>
          <p:cNvPr id="4" name="Slide Number Placeholder 3"/>
          <p:cNvSpPr>
            <a:spLocks noGrp="1"/>
          </p:cNvSpPr>
          <p:nvPr>
            <p:ph type="sldNum" sz="quarter" idx="10"/>
          </p:nvPr>
        </p:nvSpPr>
        <p:spPr/>
        <p:txBody>
          <a:bodyPr/>
          <a:lstStyle/>
          <a:p>
            <a:pPr>
              <a:defRPr/>
            </a:pPr>
            <a:fld id="{CF6C93F1-03F5-4E05-B847-3D3AE41227AB}" type="slidenum">
              <a:rPr lang="en-US" smtClean="0"/>
              <a:pPr>
                <a:defRPr/>
              </a:pPr>
              <a:t>49</a:t>
            </a:fld>
            <a:endParaRPr lang="en-US"/>
          </a:p>
        </p:txBody>
      </p:sp>
    </p:spTree>
    <p:extLst>
      <p:ext uri="{BB962C8B-B14F-4D97-AF65-F5344CB8AC3E}">
        <p14:creationId xmlns:p14="http://schemas.microsoft.com/office/powerpoint/2010/main" val="350371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IE" dirty="0"/>
              <a:t>It is the researcher’s understandings and associated decisions in relation to these outer layers that provide the context and boundaries within which data collection techniques and analysis procedures will be selected.</a:t>
            </a:r>
            <a:endParaRPr lang="en-IE" sz="900" dirty="0"/>
          </a:p>
        </p:txBody>
      </p:sp>
      <p:sp>
        <p:nvSpPr>
          <p:cNvPr id="4" name="Slide Number Placeholder 3"/>
          <p:cNvSpPr>
            <a:spLocks noGrp="1"/>
          </p:cNvSpPr>
          <p:nvPr>
            <p:ph type="sldNum" sz="quarter" idx="10"/>
          </p:nvPr>
        </p:nvSpPr>
        <p:spPr/>
        <p:txBody>
          <a:bodyPr/>
          <a:lstStyle/>
          <a:p>
            <a:pPr>
              <a:defRPr/>
            </a:pPr>
            <a:fld id="{CF6C93F1-03F5-4E05-B847-3D3AE41227AB}" type="slidenum">
              <a:rPr lang="en-US" smtClean="0"/>
              <a:pPr>
                <a:defRPr/>
              </a:pPr>
              <a:t>51</a:t>
            </a:fld>
            <a:endParaRPr lang="en-US"/>
          </a:p>
        </p:txBody>
      </p:sp>
    </p:spTree>
    <p:extLst>
      <p:ext uri="{BB962C8B-B14F-4D97-AF65-F5344CB8AC3E}">
        <p14:creationId xmlns:p14="http://schemas.microsoft.com/office/powerpoint/2010/main" val="1642322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defRPr/>
            </a:pPr>
            <a:fld id="{28A93174-BE03-4600-837D-A2AE0E69B3CB}" type="slidenum">
              <a:rPr lang="en-GB" altLang="en-US" sz="1200" smtClean="0"/>
              <a:pPr eaLnBrk="1" hangingPunct="1">
                <a:defRPr/>
              </a:pPr>
              <a:t>7</a:t>
            </a:fld>
            <a:endParaRPr lang="en-GB" altLang="en-US" sz="120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GB" altLang="en-US" dirty="0"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p:nvPr>
        </p:nvSpPr>
        <p:spPr>
          <a:ln/>
        </p:spPr>
        <p:txBody>
          <a:bodyPr/>
          <a:lstStyle/>
          <a:p>
            <a:fld id="{EF7C2050-7525-4CC8-8910-056A1C0C7634}" type="slidenum">
              <a:rPr lang="en-US"/>
              <a:pPr/>
              <a:t>12</a:t>
            </a:fld>
            <a:endParaRPr lang="en-US"/>
          </a:p>
        </p:txBody>
      </p:sp>
      <p:sp>
        <p:nvSpPr>
          <p:cNvPr id="4915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E"/>
          </a:p>
        </p:txBody>
      </p:sp>
      <p:sp>
        <p:nvSpPr>
          <p:cNvPr id="4915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9pPr>
          </a:lstStyle>
          <a:p>
            <a:pPr algn="r">
              <a:buClrTx/>
              <a:buFontTx/>
              <a:buNone/>
            </a:pPr>
            <a:fld id="{E5D8DDF0-5668-4CAD-82A0-E5A2C0BF32E0}" type="slidenum">
              <a:rPr lang="en-US" sz="1200"/>
              <a:pPr algn="r">
                <a:buClrTx/>
                <a:buFontTx/>
                <a:buNone/>
              </a:pPr>
              <a:t>12</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p:nvPr>
        </p:nvSpPr>
        <p:spPr>
          <a:ln/>
        </p:spPr>
        <p:txBody>
          <a:bodyPr/>
          <a:lstStyle/>
          <a:p>
            <a:fld id="{2D84C385-82D9-4F19-A5D5-471DEEAEF9F4}" type="slidenum">
              <a:rPr lang="en-US"/>
              <a:pPr/>
              <a:t>13</a:t>
            </a:fld>
            <a:endParaRPr lang="en-US"/>
          </a:p>
        </p:txBody>
      </p:sp>
      <p:sp>
        <p:nvSpPr>
          <p:cNvPr id="5120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E"/>
          </a:p>
        </p:txBody>
      </p:sp>
      <p:sp>
        <p:nvSpPr>
          <p:cNvPr id="5120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9pPr>
          </a:lstStyle>
          <a:p>
            <a:pPr algn="r">
              <a:buClrTx/>
              <a:buFontTx/>
              <a:buNone/>
            </a:pPr>
            <a:fld id="{6A832B3E-70CD-489F-81E5-5AA2BF5E9E4F}" type="slidenum">
              <a:rPr lang="en-US" sz="1200"/>
              <a:pPr algn="r">
                <a:buClrTx/>
                <a:buFontTx/>
                <a:buNone/>
              </a:pPr>
              <a:t>13</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IE" dirty="0"/>
              <a:t>It is the researcher’s understandings and associated decisions in relation to these outer layers that provide the context and boundaries within which data collection techniques and analysis procedures will be selected. THERE ARE VARIATIONS OF THE ONION.</a:t>
            </a:r>
            <a:endParaRPr lang="en-IE" sz="900" dirty="0"/>
          </a:p>
        </p:txBody>
      </p:sp>
      <p:sp>
        <p:nvSpPr>
          <p:cNvPr id="4" name="Slide Number Placeholder 3"/>
          <p:cNvSpPr>
            <a:spLocks noGrp="1"/>
          </p:cNvSpPr>
          <p:nvPr>
            <p:ph type="sldNum" sz="quarter" idx="10"/>
          </p:nvPr>
        </p:nvSpPr>
        <p:spPr/>
        <p:txBody>
          <a:bodyPr/>
          <a:lstStyle/>
          <a:p>
            <a:pPr>
              <a:defRPr/>
            </a:pPr>
            <a:fld id="{CF6C93F1-03F5-4E05-B847-3D3AE41227AB}" type="slidenum">
              <a:rPr lang="en-US" smtClean="0"/>
              <a:pPr>
                <a:defRPr/>
              </a:pPr>
              <a:t>14</a:t>
            </a:fld>
            <a:endParaRPr lang="en-US"/>
          </a:p>
        </p:txBody>
      </p:sp>
    </p:spTree>
    <p:extLst>
      <p:ext uri="{BB962C8B-B14F-4D97-AF65-F5344CB8AC3E}">
        <p14:creationId xmlns:p14="http://schemas.microsoft.com/office/powerpoint/2010/main" val="2232946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IE" dirty="0"/>
              <a:t>It is the researcher’s understandings and associated decisions in relation to these outer layers that provide the context and boundaries within which data collection techniques and analysis procedures will be selected.</a:t>
            </a:r>
            <a:endParaRPr lang="en-IE" sz="900" dirty="0"/>
          </a:p>
        </p:txBody>
      </p:sp>
      <p:sp>
        <p:nvSpPr>
          <p:cNvPr id="4" name="Slide Number Placeholder 3"/>
          <p:cNvSpPr>
            <a:spLocks noGrp="1"/>
          </p:cNvSpPr>
          <p:nvPr>
            <p:ph type="sldNum" sz="quarter" idx="10"/>
          </p:nvPr>
        </p:nvSpPr>
        <p:spPr/>
        <p:txBody>
          <a:bodyPr/>
          <a:lstStyle/>
          <a:p>
            <a:pPr>
              <a:defRPr/>
            </a:pPr>
            <a:fld id="{CF6C93F1-03F5-4E05-B847-3D3AE41227AB}" type="slidenum">
              <a:rPr lang="en-US" smtClean="0"/>
              <a:pPr>
                <a:defRPr/>
              </a:pPr>
              <a:t>18</a:t>
            </a:fld>
            <a:endParaRPr lang="en-US"/>
          </a:p>
        </p:txBody>
      </p:sp>
    </p:spTree>
    <p:extLst>
      <p:ext uri="{BB962C8B-B14F-4D97-AF65-F5344CB8AC3E}">
        <p14:creationId xmlns:p14="http://schemas.microsoft.com/office/powerpoint/2010/main" val="1064858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IE" dirty="0"/>
              <a:t>It is the researcher’s understandings and associated decisions in relation to these outer layers that provide the context and boundaries within which data collection techniques and analysis procedures will be selected.</a:t>
            </a:r>
            <a:endParaRPr lang="en-IE" sz="900" dirty="0"/>
          </a:p>
        </p:txBody>
      </p:sp>
      <p:sp>
        <p:nvSpPr>
          <p:cNvPr id="4" name="Slide Number Placeholder 3"/>
          <p:cNvSpPr>
            <a:spLocks noGrp="1"/>
          </p:cNvSpPr>
          <p:nvPr>
            <p:ph type="sldNum" sz="quarter" idx="10"/>
          </p:nvPr>
        </p:nvSpPr>
        <p:spPr/>
        <p:txBody>
          <a:bodyPr/>
          <a:lstStyle/>
          <a:p>
            <a:pPr>
              <a:defRPr/>
            </a:pPr>
            <a:fld id="{CF6C93F1-03F5-4E05-B847-3D3AE41227AB}" type="slidenum">
              <a:rPr lang="en-US" smtClean="0"/>
              <a:pPr>
                <a:defRPr/>
              </a:pPr>
              <a:t>22</a:t>
            </a:fld>
            <a:endParaRPr lang="en-US"/>
          </a:p>
        </p:txBody>
      </p:sp>
    </p:spTree>
    <p:extLst>
      <p:ext uri="{BB962C8B-B14F-4D97-AF65-F5344CB8AC3E}">
        <p14:creationId xmlns:p14="http://schemas.microsoft.com/office/powerpoint/2010/main" val="4231896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IE" dirty="0"/>
              <a:t>It is the researcher’s understandings and associated decisions in relation to these outer layers that provide the context and boundaries within which data collection techniques and analysis procedures will be selected.</a:t>
            </a:r>
            <a:endParaRPr lang="en-IE" sz="900" dirty="0"/>
          </a:p>
        </p:txBody>
      </p:sp>
      <p:sp>
        <p:nvSpPr>
          <p:cNvPr id="4" name="Slide Number Placeholder 3"/>
          <p:cNvSpPr>
            <a:spLocks noGrp="1"/>
          </p:cNvSpPr>
          <p:nvPr>
            <p:ph type="sldNum" sz="quarter" idx="10"/>
          </p:nvPr>
        </p:nvSpPr>
        <p:spPr/>
        <p:txBody>
          <a:bodyPr/>
          <a:lstStyle/>
          <a:p>
            <a:pPr>
              <a:defRPr/>
            </a:pPr>
            <a:fld id="{CF6C93F1-03F5-4E05-B847-3D3AE41227AB}" type="slidenum">
              <a:rPr lang="en-US" smtClean="0"/>
              <a:pPr>
                <a:defRPr/>
              </a:pPr>
              <a:t>26</a:t>
            </a:fld>
            <a:endParaRPr lang="en-US"/>
          </a:p>
        </p:txBody>
      </p:sp>
    </p:spTree>
    <p:extLst>
      <p:ext uri="{BB962C8B-B14F-4D97-AF65-F5344CB8AC3E}">
        <p14:creationId xmlns:p14="http://schemas.microsoft.com/office/powerpoint/2010/main" val="2976687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defRPr/>
            </a:pPr>
            <a:fld id="{0D3C3E86-5384-45EB-BB15-F6DFF98CB843}" type="slidenum">
              <a:rPr lang="en-GB" altLang="en-US" sz="1200" smtClean="0"/>
              <a:pPr eaLnBrk="1" hangingPunct="1">
                <a:defRPr/>
              </a:pPr>
              <a:t>34</a:t>
            </a:fld>
            <a:endParaRPr lang="en-GB" altLang="en-US" sz="120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GB" altLang="en-US" dirty="0"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fld id="{1C229D30-2B55-423F-AD47-E8329B9B18BD}" type="datetime1">
              <a:rPr lang="en-GB" smtClean="0"/>
              <a:pPr>
                <a:defRPr/>
              </a:pPr>
              <a:t>28/09/2020</a:t>
            </a:fld>
            <a:endParaRPr lang="en-US"/>
          </a:p>
        </p:txBody>
      </p:sp>
      <p:sp>
        <p:nvSpPr>
          <p:cNvPr id="17" name="Footer Placeholder 16"/>
          <p:cNvSpPr>
            <a:spLocks noGrp="1"/>
          </p:cNvSpPr>
          <p:nvPr>
            <p:ph type="ftr" sz="quarter" idx="11"/>
          </p:nvPr>
        </p:nvSpPr>
        <p:spPr>
          <a:xfrm>
            <a:off x="2898648" y="6355080"/>
            <a:ext cx="3474720" cy="365760"/>
          </a:xfrm>
        </p:spPr>
        <p:txBody>
          <a:bodyPr/>
          <a:lstStyle/>
          <a:p>
            <a:pPr>
              <a:defRPr/>
            </a:pP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48076E33-36BC-4206-B585-4AA258B7E186}" type="slidenum">
              <a:rPr lang="en-US" smtClean="0"/>
              <a:pPr>
                <a:defRPr/>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DEBAAFEE-3F2B-4393-AB3C-FB93FD722A45}" type="datetime1">
              <a:rPr lang="en-GB" smtClean="0"/>
              <a:pPr>
                <a:defRPr/>
              </a:pPr>
              <a:t>28/09/2020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F009B74-0E48-4EB7-95B6-EC52E0C860D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98794CD7-43AD-44BA-85E1-20ADD1CC4DA9}" type="datetime1">
              <a:rPr lang="en-GB" smtClean="0"/>
              <a:pPr>
                <a:defRPr/>
              </a:pPr>
              <a:t>28/09/2020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6BF2099-EC94-4491-B4A5-C63E74FAC285}"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9DF2B78E-00E6-4D7E-AEA6-670F3AB1E72B}" type="datetime1">
              <a:rPr lang="en-GB" smtClean="0"/>
              <a:pPr>
                <a:defRPr/>
              </a:pPr>
              <a:t>28/09/2020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3CAA0A0-D4F8-471E-89B0-E1F60F16D820}"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fld id="{978643A6-1587-4153-A0CF-C3828F1CAE17}" type="datetime1">
              <a:rPr lang="en-GB" smtClean="0"/>
              <a:pPr>
                <a:defRPr/>
              </a:pPr>
              <a:t>28/09/2020</a:t>
            </a:fld>
            <a:endParaRPr lang="en-US"/>
          </a:p>
        </p:txBody>
      </p:sp>
      <p:sp>
        <p:nvSpPr>
          <p:cNvPr id="5" name="Footer Placeholder 4"/>
          <p:cNvSpPr>
            <a:spLocks noGrp="1"/>
          </p:cNvSpPr>
          <p:nvPr>
            <p:ph type="ftr" sz="quarter" idx="11"/>
          </p:nvPr>
        </p:nvSpPr>
        <p:spPr>
          <a:xfrm>
            <a:off x="2898648" y="6355080"/>
            <a:ext cx="3474720" cy="365760"/>
          </a:xfrm>
        </p:spPr>
        <p:txBody>
          <a:bodyPr/>
          <a:lstStyle/>
          <a:p>
            <a:pPr>
              <a:defRPr/>
            </a:pPr>
            <a:endParaRPr lang="en-US"/>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A5BB3667-CA58-4D16-8027-4C172F002837}" type="slidenum">
              <a:rPr lang="en-US" smtClean="0"/>
              <a:pPr>
                <a:defRPr/>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F88296A6-BB42-47BC-BAA5-080872BD777E}" type="datetime1">
              <a:rPr lang="en-GB" smtClean="0"/>
              <a:pPr>
                <a:defRPr/>
              </a:pPr>
              <a:t>28/09/2020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44B640D-7CFA-4B14-8FFD-0714D5D600AD}"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5EA25078-1419-44DB-AF21-0CC1FAFFA9BC}" type="datetime1">
              <a:rPr lang="en-GB" smtClean="0"/>
              <a:pPr>
                <a:defRPr/>
              </a:pPr>
              <a:t>28/09/2020</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CF92D1D-051D-4184-8005-30FDD958B9D0}" type="slidenum">
              <a:rPr lang="en-US" smtClean="0"/>
              <a:pPr>
                <a:defRPr/>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CB457DBA-A831-40EA-91C9-74216DE27FAB}" type="datetime1">
              <a:rPr lang="en-GB" smtClean="0"/>
              <a:pPr>
                <a:defRPr/>
              </a:pPr>
              <a:t>28/09/2020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67C1140-190D-4499-8B94-2DD64DD9CE4C}"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1D37777-8C54-48FC-B746-A79F27375A6C}" type="datetime1">
              <a:rPr lang="en-GB" smtClean="0"/>
              <a:pPr>
                <a:defRPr/>
              </a:pPr>
              <a:t>28/09/2020</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0ECEF355-917E-4633-B46E-A0F076163DE9}"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59F402E2-2750-4D0B-B19E-CF249B3E0350}" type="datetime1">
              <a:rPr lang="en-GB" smtClean="0"/>
              <a:pPr>
                <a:defRPr/>
              </a:pPr>
              <a:t>28/09/2020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7F9A678-8982-4A75-BBE2-D238F060C4A8}"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1E222C98-9DBB-41D0-A291-164E2D715A4E}" type="datetime1">
              <a:rPr lang="en-GB" smtClean="0"/>
              <a:pPr>
                <a:defRPr/>
              </a:pPr>
              <a:t>28/09/2020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9D8D70C-C178-40F9-82D1-04D9AB71ECB0}"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fld id="{5F48736D-98E3-4A66-A824-35D60A145163}" type="datetime1">
              <a:rPr lang="en-GB" smtClean="0"/>
              <a:pPr>
                <a:defRPr/>
              </a:pPr>
              <a:t>28/09/2020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06E5C72A-F46A-4D15-92AB-C9D2BD1D618D}" type="slidenum">
              <a:rPr lang="en-US" smtClean="0"/>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331640" y="4077072"/>
            <a:ext cx="6858000" cy="550912"/>
          </a:xfrm>
        </p:spPr>
        <p:txBody>
          <a:bodyPr>
            <a:noAutofit/>
          </a:bodyPr>
          <a:lstStyle/>
          <a:p>
            <a:r>
              <a:rPr lang="en-US" sz="3000" dirty="0"/>
              <a:t>Introduction to Research</a:t>
            </a:r>
            <a:endParaRPr lang="en-GB" sz="3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ct val="50000"/>
              </a:spcBef>
              <a:defRPr/>
            </a:pPr>
            <a:r>
              <a:rPr lang="en-GB" i="1" dirty="0" smtClean="0"/>
              <a:t>Reductionist</a:t>
            </a:r>
            <a:endParaRPr lang="en-GB" i="1" dirty="0"/>
          </a:p>
        </p:txBody>
      </p:sp>
      <p:sp>
        <p:nvSpPr>
          <p:cNvPr id="3" name="Content Placeholder 2"/>
          <p:cNvSpPr>
            <a:spLocks noGrp="1"/>
          </p:cNvSpPr>
          <p:nvPr>
            <p:ph sz="quarter" idx="1"/>
          </p:nvPr>
        </p:nvSpPr>
        <p:spPr/>
        <p:txBody>
          <a:bodyPr>
            <a:normAutofit/>
          </a:bodyPr>
          <a:lstStyle/>
          <a:p>
            <a:r>
              <a:rPr lang="en-IE" i="1" dirty="0" smtClean="0"/>
              <a:t>noun</a:t>
            </a:r>
            <a:endParaRPr lang="en-IE" dirty="0"/>
          </a:p>
          <a:p>
            <a:pPr lvl="2"/>
            <a:r>
              <a:rPr lang="en-IE" dirty="0" smtClean="0"/>
              <a:t>a </a:t>
            </a:r>
            <a:r>
              <a:rPr lang="en-IE" dirty="0"/>
              <a:t>person who analyses and describes a complex phenomenon in terms of its simple or fundamental constituents</a:t>
            </a:r>
            <a:r>
              <a:rPr lang="en-IE" dirty="0" smtClean="0"/>
              <a:t>.</a:t>
            </a:r>
          </a:p>
          <a:p>
            <a:pPr lvl="2"/>
            <a:endParaRPr lang="en-IE" dirty="0"/>
          </a:p>
          <a:p>
            <a:r>
              <a:rPr lang="en-IE" i="1" dirty="0" smtClean="0"/>
              <a:t>adjective</a:t>
            </a:r>
            <a:endParaRPr lang="en-IE" dirty="0"/>
          </a:p>
          <a:p>
            <a:pPr lvl="1"/>
            <a:r>
              <a:rPr lang="en-IE" dirty="0" smtClean="0"/>
              <a:t>analysing </a:t>
            </a:r>
            <a:r>
              <a:rPr lang="en-IE" dirty="0"/>
              <a:t>and describing a complex phenomenon in terms of its simple or fundamental constituents.</a:t>
            </a:r>
          </a:p>
          <a:p>
            <a:pPr lvl="1"/>
            <a:endParaRPr lang="en-IE" dirty="0"/>
          </a:p>
        </p:txBody>
      </p:sp>
    </p:spTree>
    <p:extLst>
      <p:ext uri="{BB962C8B-B14F-4D97-AF65-F5344CB8AC3E}">
        <p14:creationId xmlns:p14="http://schemas.microsoft.com/office/powerpoint/2010/main" val="3722301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t>Descriptive and analytical research</a:t>
            </a:r>
          </a:p>
        </p:txBody>
      </p:sp>
      <p:sp>
        <p:nvSpPr>
          <p:cNvPr id="3" name="Content Placeholder 2"/>
          <p:cNvSpPr>
            <a:spLocks noGrp="1"/>
          </p:cNvSpPr>
          <p:nvPr>
            <p:ph sz="quarter" idx="1"/>
          </p:nvPr>
        </p:nvSpPr>
        <p:spPr/>
        <p:txBody>
          <a:bodyPr>
            <a:normAutofit fontScale="77500" lnSpcReduction="20000"/>
          </a:bodyPr>
          <a:lstStyle/>
          <a:p>
            <a:r>
              <a:rPr lang="en-IE" dirty="0" smtClean="0"/>
              <a:t>Descriptive </a:t>
            </a:r>
            <a:r>
              <a:rPr lang="en-IE" dirty="0"/>
              <a:t>research attempts to determine, describe, or identify what is. It uses description, classification, measurement and comparison to describe a situation. </a:t>
            </a:r>
            <a:endParaRPr lang="en-IE" dirty="0" smtClean="0"/>
          </a:p>
          <a:p>
            <a:pPr lvl="1">
              <a:spcBef>
                <a:spcPts val="700"/>
              </a:spcBef>
              <a:buFont typeface="Arial" charset="0"/>
              <a:buChar char="–"/>
            </a:pPr>
            <a:r>
              <a:rPr lang="en-US" sz="2800" dirty="0" smtClean="0"/>
              <a:t>The </a:t>
            </a:r>
            <a:r>
              <a:rPr lang="en-US" sz="2800" dirty="0"/>
              <a:t>intent is often synthesis, which pulls knowledge or information </a:t>
            </a:r>
            <a:r>
              <a:rPr lang="en-US" sz="2800" dirty="0" smtClean="0"/>
              <a:t>together</a:t>
            </a:r>
            <a:endParaRPr lang="en-IE" dirty="0" smtClean="0"/>
          </a:p>
          <a:p>
            <a:r>
              <a:rPr lang="en-IE" dirty="0" smtClean="0"/>
              <a:t>The </a:t>
            </a:r>
            <a:r>
              <a:rPr lang="en-IE" dirty="0"/>
              <a:t>main characteristic is that the researcher has no control over the variables. He only reports the situation as it is at the time. The term ex-post facto is usually used for descriptive research studies in social sciences. The survey method is commonly used in descriptive research. </a:t>
            </a:r>
            <a:endParaRPr lang="en-IE" dirty="0" smtClean="0"/>
          </a:p>
          <a:p>
            <a:r>
              <a:rPr lang="en-IE" dirty="0" smtClean="0"/>
              <a:t>Analytical research attempts to explain why and how. It usually concerns itself with cause–effect relationships among variables. The researcher attempts to </a:t>
            </a:r>
            <a:r>
              <a:rPr lang="en-IE" dirty="0" err="1" smtClean="0"/>
              <a:t>analyze</a:t>
            </a:r>
            <a:r>
              <a:rPr lang="en-IE" dirty="0" smtClean="0"/>
              <a:t> the situation and make critical evaluation.</a:t>
            </a:r>
          </a:p>
          <a:p>
            <a:pPr>
              <a:spcBef>
                <a:spcPts val="800"/>
              </a:spcBef>
              <a:buFont typeface="Arial" charset="0"/>
              <a:buChar char="•"/>
            </a:pPr>
            <a:r>
              <a:rPr lang="en-US" sz="2800" dirty="0"/>
              <a:t>Analytic </a:t>
            </a:r>
            <a:r>
              <a:rPr lang="en-US" sz="2800" dirty="0" smtClean="0"/>
              <a:t>research is </a:t>
            </a:r>
            <a:r>
              <a:rPr lang="en-US" sz="2800" dirty="0"/>
              <a:t>the attempt to establish why something occurs or how it came to be	</a:t>
            </a:r>
          </a:p>
          <a:p>
            <a:pPr>
              <a:spcBef>
                <a:spcPts val="800"/>
              </a:spcBef>
              <a:buFont typeface="Arial" charset="0"/>
              <a:buChar char="•"/>
            </a:pPr>
            <a:r>
              <a:rPr lang="en-US" sz="2800" dirty="0"/>
              <a:t>All disciplines generally engage in both</a:t>
            </a:r>
          </a:p>
          <a:p>
            <a:endParaRPr lang="en-IE" dirty="0" smtClean="0"/>
          </a:p>
          <a:p>
            <a:endParaRPr lang="en-IE" dirty="0"/>
          </a:p>
        </p:txBody>
      </p:sp>
    </p:spTree>
    <p:extLst>
      <p:ext uri="{BB962C8B-B14F-4D97-AF65-F5344CB8AC3E}">
        <p14:creationId xmlns:p14="http://schemas.microsoft.com/office/powerpoint/2010/main" val="2165583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9pPr>
          </a:lstStyle>
          <a:p>
            <a:pPr algn="ctr">
              <a:buClrTx/>
              <a:buFontTx/>
              <a:buNone/>
            </a:pPr>
            <a:r>
              <a:rPr lang="en-US" sz="4400" b="1">
                <a:solidFill>
                  <a:srgbClr val="0066FF"/>
                </a:solidFill>
              </a:rPr>
              <a:t>Methodology Defined &amp; Described</a:t>
            </a:r>
          </a:p>
        </p:txBody>
      </p:sp>
      <p:sp>
        <p:nvSpPr>
          <p:cNvPr id="22530" name="Text Box 2"/>
          <p:cNvSpPr txBox="1">
            <a:spLocks noChangeArrowheads="1"/>
          </p:cNvSpPr>
          <p:nvPr/>
        </p:nvSpPr>
        <p:spPr bwMode="auto">
          <a:xfrm>
            <a:off x="457200" y="1600200"/>
            <a:ext cx="84582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icrosoft YaHei" charset="-122"/>
              </a:defRPr>
            </a:lvl1pPr>
            <a:lvl2pPr marL="741363" indent="-284163">
              <a:tabLst>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icrosoft YaHei" charset="-122"/>
              </a:defRPr>
            </a:lvl2pPr>
            <a:lvl3pPr>
              <a:tabLst>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icrosoft YaHei" charset="-122"/>
              </a:defRPr>
            </a:lvl3pPr>
            <a:lvl4pPr>
              <a:tabLst>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icrosoft YaHei" charset="-122"/>
              </a:defRPr>
            </a:lvl4pPr>
            <a:lvl5pPr>
              <a:tabLst>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icrosoft YaHei" charset="-122"/>
              </a:defRPr>
            </a:lvl5pPr>
            <a:lvl6pPr marL="2514600" indent="-228600" defTabSz="449263" fontAlgn="base">
              <a:spcBef>
                <a:spcPct val="0"/>
              </a:spcBef>
              <a:spcAft>
                <a:spcPct val="0"/>
              </a:spcAft>
              <a:buClr>
                <a:srgbClr val="000000"/>
              </a:buClr>
              <a:buSzPct val="100000"/>
              <a:buFont typeface="Times New Roman" pitchFamily="16" charset="0"/>
              <a:tabLst>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icrosoft YaHei" charset="-122"/>
              </a:defRPr>
            </a:lvl6pPr>
            <a:lvl7pPr marL="2971800" indent="-228600" defTabSz="449263" fontAlgn="base">
              <a:spcBef>
                <a:spcPct val="0"/>
              </a:spcBef>
              <a:spcAft>
                <a:spcPct val="0"/>
              </a:spcAft>
              <a:buClr>
                <a:srgbClr val="000000"/>
              </a:buClr>
              <a:buSzPct val="100000"/>
              <a:buFont typeface="Times New Roman" pitchFamily="16" charset="0"/>
              <a:tabLst>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icrosoft YaHei" charset="-122"/>
              </a:defRPr>
            </a:lvl7pPr>
            <a:lvl8pPr marL="3429000" indent="-228600" defTabSz="449263" fontAlgn="base">
              <a:spcBef>
                <a:spcPct val="0"/>
              </a:spcBef>
              <a:spcAft>
                <a:spcPct val="0"/>
              </a:spcAft>
              <a:buClr>
                <a:srgbClr val="000000"/>
              </a:buClr>
              <a:buSzPct val="100000"/>
              <a:buFont typeface="Times New Roman" pitchFamily="16" charset="0"/>
              <a:tabLst>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icrosoft YaHei" charset="-122"/>
              </a:defRPr>
            </a:lvl8pPr>
            <a:lvl9pPr marL="3886200" indent="-228600" defTabSz="449263" fontAlgn="base">
              <a:spcBef>
                <a:spcPct val="0"/>
              </a:spcBef>
              <a:spcAft>
                <a:spcPct val="0"/>
              </a:spcAft>
              <a:buClr>
                <a:srgbClr val="000000"/>
              </a:buClr>
              <a:buSzPct val="100000"/>
              <a:buFont typeface="Times New Roman" pitchFamily="16" charset="0"/>
              <a:tabLst>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icrosoft YaHei" charset="-122"/>
              </a:defRPr>
            </a:lvl9pPr>
          </a:lstStyle>
          <a:p>
            <a:pPr algn="l">
              <a:lnSpc>
                <a:spcPct val="90000"/>
              </a:lnSpc>
              <a:spcBef>
                <a:spcPts val="800"/>
              </a:spcBef>
              <a:buClrTx/>
              <a:buFontTx/>
              <a:buNone/>
            </a:pPr>
            <a:r>
              <a:rPr lang="en-US" sz="3200" dirty="0"/>
              <a:t>Methodology and Method are often (incorrectly) used interchangeable</a:t>
            </a:r>
          </a:p>
          <a:p>
            <a:pPr algn="l">
              <a:lnSpc>
                <a:spcPct val="90000"/>
              </a:lnSpc>
              <a:spcBef>
                <a:spcPts val="275"/>
              </a:spcBef>
              <a:buClrTx/>
              <a:buFontTx/>
              <a:buNone/>
            </a:pPr>
            <a:endParaRPr lang="en-US" sz="1100" dirty="0"/>
          </a:p>
          <a:p>
            <a:pPr algn="l">
              <a:lnSpc>
                <a:spcPct val="90000"/>
              </a:lnSpc>
              <a:spcBef>
                <a:spcPts val="800"/>
              </a:spcBef>
              <a:buFont typeface="Arial" charset="0"/>
              <a:buChar char="•"/>
            </a:pPr>
            <a:r>
              <a:rPr lang="en-US" sz="3200" dirty="0"/>
              <a:t>Methodology – the study of the general approach to inquiry in a given field</a:t>
            </a:r>
          </a:p>
          <a:p>
            <a:pPr algn="l">
              <a:lnSpc>
                <a:spcPct val="90000"/>
              </a:lnSpc>
              <a:spcBef>
                <a:spcPts val="800"/>
              </a:spcBef>
              <a:buFont typeface="Arial" charset="0"/>
              <a:buChar char="•"/>
            </a:pPr>
            <a:r>
              <a:rPr lang="en-US" sz="3200" dirty="0"/>
              <a:t>Method</a:t>
            </a:r>
            <a:r>
              <a:rPr lang="en-US" sz="3200" u="sng" dirty="0"/>
              <a:t> </a:t>
            </a:r>
            <a:r>
              <a:rPr lang="en-US" sz="3200" dirty="0"/>
              <a:t>– the specific techniques, tools or procedures applied to achieve a given objective</a:t>
            </a:r>
          </a:p>
          <a:p>
            <a:pPr lvl="1" algn="l">
              <a:lnSpc>
                <a:spcPct val="90000"/>
              </a:lnSpc>
              <a:spcBef>
                <a:spcPts val="700"/>
              </a:spcBef>
              <a:buFont typeface="Arial" charset="0"/>
              <a:buChar char="–"/>
            </a:pPr>
            <a:r>
              <a:rPr lang="en-US" sz="2800" dirty="0"/>
              <a:t>Research methods in economics include regression analysis, mathematical analysis, operations research, surveys, data gathering, etc.</a:t>
            </a:r>
          </a:p>
          <a:p>
            <a:pPr>
              <a:lnSpc>
                <a:spcPct val="90000"/>
              </a:lnSpc>
              <a:spcBef>
                <a:spcPts val="800"/>
              </a:spcBef>
              <a:buFont typeface="Arial" charset="0"/>
              <a:buNone/>
            </a:pPr>
            <a:endParaRPr lang="en-US" sz="3200" dirty="0"/>
          </a:p>
        </p:txBody>
      </p:sp>
      <p:sp>
        <p:nvSpPr>
          <p:cNvPr id="22531"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9pPr>
          </a:lstStyle>
          <a:p>
            <a:pPr algn="r">
              <a:buClrTx/>
              <a:buFontTx/>
              <a:buNone/>
            </a:pPr>
            <a:fld id="{E6A0EBA0-3095-44AD-B1CC-0B5900913BBE}" type="slidenum">
              <a:rPr lang="en-US" sz="1200">
                <a:solidFill>
                  <a:srgbClr val="898989"/>
                </a:solidFill>
              </a:rPr>
              <a:pPr algn="r">
                <a:buClrTx/>
                <a:buFontTx/>
                <a:buNone/>
              </a:pPr>
              <a:t>12</a:t>
            </a:fld>
            <a:endParaRPr lang="en-US" sz="1200">
              <a:solidFill>
                <a:srgbClr val="898989"/>
              </a:solidFill>
            </a:endParaRPr>
          </a:p>
        </p:txBody>
      </p:sp>
    </p:spTree>
    <p:extLst>
      <p:ext uri="{BB962C8B-B14F-4D97-AF65-F5344CB8AC3E}">
        <p14:creationId xmlns:p14="http://schemas.microsoft.com/office/powerpoint/2010/main" val="262680751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2253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2253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2253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225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457200" y="762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9pPr>
          </a:lstStyle>
          <a:p>
            <a:pPr algn="ctr">
              <a:buClrTx/>
              <a:buFontTx/>
              <a:buNone/>
            </a:pPr>
            <a:r>
              <a:rPr lang="en-US" sz="4400" b="1">
                <a:solidFill>
                  <a:srgbClr val="0066FF"/>
                </a:solidFill>
              </a:rPr>
              <a:t>The Process of Research</a:t>
            </a:r>
          </a:p>
        </p:txBody>
      </p:sp>
      <p:sp>
        <p:nvSpPr>
          <p:cNvPr id="24578" name="Text Box 2"/>
          <p:cNvSpPr txBox="1">
            <a:spLocks noChangeArrowheads="1"/>
          </p:cNvSpPr>
          <p:nvPr/>
        </p:nvSpPr>
        <p:spPr bwMode="auto">
          <a:xfrm>
            <a:off x="838200" y="1219200"/>
            <a:ext cx="80772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icrosoft YaHei" charset="-122"/>
              </a:defRPr>
            </a:lvl1pPr>
            <a:lvl2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icrosoft YaHei" charset="-122"/>
              </a:defRPr>
            </a:lvl2pPr>
            <a:lvl3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icrosoft YaHei" charset="-122"/>
              </a:defRPr>
            </a:lvl3pPr>
            <a:lvl4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icrosoft YaHei" charset="-122"/>
              </a:defRPr>
            </a:lvl4pPr>
            <a:lvl5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icrosoft YaHei" charset="-122"/>
              </a:defRPr>
            </a:lvl5pPr>
            <a:lvl6pPr marL="2514600" indent="-228600" defTabSz="449263" fontAlgn="base">
              <a:spcBef>
                <a:spcPct val="0"/>
              </a:spcBef>
              <a:spcAft>
                <a:spcPct val="0"/>
              </a:spcAft>
              <a:buClr>
                <a:srgbClr val="000000"/>
              </a:buClr>
              <a:buSzPct val="100000"/>
              <a:buFont typeface="Times New Roman" pitchFamily="16"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icrosoft YaHei" charset="-122"/>
              </a:defRPr>
            </a:lvl6pPr>
            <a:lvl7pPr marL="2971800" indent="-228600" defTabSz="449263" fontAlgn="base">
              <a:spcBef>
                <a:spcPct val="0"/>
              </a:spcBef>
              <a:spcAft>
                <a:spcPct val="0"/>
              </a:spcAft>
              <a:buClr>
                <a:srgbClr val="000000"/>
              </a:buClr>
              <a:buSzPct val="100000"/>
              <a:buFont typeface="Times New Roman" pitchFamily="16"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icrosoft YaHei" charset="-122"/>
              </a:defRPr>
            </a:lvl7pPr>
            <a:lvl8pPr marL="3429000" indent="-228600" defTabSz="449263" fontAlgn="base">
              <a:spcBef>
                <a:spcPct val="0"/>
              </a:spcBef>
              <a:spcAft>
                <a:spcPct val="0"/>
              </a:spcAft>
              <a:buClr>
                <a:srgbClr val="000000"/>
              </a:buClr>
              <a:buSzPct val="100000"/>
              <a:buFont typeface="Times New Roman" pitchFamily="16"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icrosoft YaHei" charset="-122"/>
              </a:defRPr>
            </a:lvl8pPr>
            <a:lvl9pPr marL="3886200" indent="-228600" defTabSz="449263" fontAlgn="base">
              <a:spcBef>
                <a:spcPct val="0"/>
              </a:spcBef>
              <a:spcAft>
                <a:spcPct val="0"/>
              </a:spcAft>
              <a:buClr>
                <a:srgbClr val="000000"/>
              </a:buClr>
              <a:buSzPct val="100000"/>
              <a:buFont typeface="Times New Roman" pitchFamily="16"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icrosoft YaHei" charset="-122"/>
              </a:defRPr>
            </a:lvl9pPr>
          </a:lstStyle>
          <a:p>
            <a:pPr marL="514350" indent="-514350" algn="l">
              <a:lnSpc>
                <a:spcPct val="90000"/>
              </a:lnSpc>
              <a:spcBef>
                <a:spcPts val="800"/>
              </a:spcBef>
              <a:buFont typeface="+mj-lt"/>
              <a:buAutoNum type="arabicPeriod"/>
            </a:pPr>
            <a:r>
              <a:rPr lang="en-US" sz="3200" dirty="0"/>
              <a:t>The process is initiated with a question or problem </a:t>
            </a:r>
            <a:r>
              <a:rPr lang="en-US" sz="3200" dirty="0" smtClean="0"/>
              <a:t>or the establishment of these</a:t>
            </a:r>
            <a:endParaRPr lang="en-US" sz="3200" dirty="0"/>
          </a:p>
          <a:p>
            <a:pPr marL="514350" indent="-514350" algn="l">
              <a:lnSpc>
                <a:spcPct val="90000"/>
              </a:lnSpc>
              <a:spcBef>
                <a:spcPts val="800"/>
              </a:spcBef>
              <a:buFont typeface="+mj-lt"/>
              <a:buAutoNum type="arabicPeriod"/>
            </a:pPr>
            <a:r>
              <a:rPr lang="en-US" sz="3200" dirty="0"/>
              <a:t>Next, goals and objectives are formulated to deal with the question or problem </a:t>
            </a:r>
          </a:p>
          <a:p>
            <a:pPr marL="514350" indent="-514350" algn="l">
              <a:lnSpc>
                <a:spcPct val="90000"/>
              </a:lnSpc>
              <a:spcBef>
                <a:spcPts val="800"/>
              </a:spcBef>
              <a:buFont typeface="+mj-lt"/>
              <a:buAutoNum type="arabicPeriod"/>
            </a:pPr>
            <a:r>
              <a:rPr lang="en-US" sz="3200" dirty="0"/>
              <a:t>Then the research design is developed to achieve the objectives </a:t>
            </a:r>
          </a:p>
          <a:p>
            <a:pPr marL="514350" indent="-514350" algn="l">
              <a:lnSpc>
                <a:spcPct val="90000"/>
              </a:lnSpc>
              <a:spcBef>
                <a:spcPts val="800"/>
              </a:spcBef>
              <a:buFont typeface="+mj-lt"/>
              <a:buAutoNum type="arabicPeriod"/>
            </a:pPr>
            <a:r>
              <a:rPr lang="en-US" sz="3200" dirty="0"/>
              <a:t>Results are generated by conducting the research </a:t>
            </a:r>
          </a:p>
          <a:p>
            <a:pPr marL="514350" indent="-514350" algn="l">
              <a:lnSpc>
                <a:spcPct val="90000"/>
              </a:lnSpc>
              <a:spcBef>
                <a:spcPts val="800"/>
              </a:spcBef>
              <a:buFont typeface="+mj-lt"/>
              <a:buAutoNum type="arabicPeriod"/>
            </a:pPr>
            <a:r>
              <a:rPr lang="en-US" sz="3200" dirty="0"/>
              <a:t>Interpretation and analysis of results follow </a:t>
            </a:r>
            <a:endParaRPr lang="en-US" sz="3200" b="1" dirty="0"/>
          </a:p>
          <a:p>
            <a:pPr>
              <a:lnSpc>
                <a:spcPct val="90000"/>
              </a:lnSpc>
              <a:spcBef>
                <a:spcPts val="800"/>
              </a:spcBef>
              <a:buFont typeface="Arial" charset="0"/>
              <a:buNone/>
            </a:pPr>
            <a:endParaRPr lang="en-US" sz="3200" b="1" dirty="0"/>
          </a:p>
        </p:txBody>
      </p:sp>
      <p:sp>
        <p:nvSpPr>
          <p:cNvPr id="24579"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icrosoft YaHei" charset="-122"/>
              </a:defRPr>
            </a:lvl9pPr>
          </a:lstStyle>
          <a:p>
            <a:pPr algn="r">
              <a:buClrTx/>
              <a:buFontTx/>
              <a:buNone/>
            </a:pPr>
            <a:fld id="{F784909A-B607-40E6-8209-D3959307C55E}" type="slidenum">
              <a:rPr lang="en-US" sz="1200">
                <a:solidFill>
                  <a:srgbClr val="898989"/>
                </a:solidFill>
              </a:rPr>
              <a:pPr algn="r">
                <a:buClrTx/>
                <a:buFontTx/>
                <a:buNone/>
              </a:pPr>
              <a:t>13</a:t>
            </a:fld>
            <a:endParaRPr lang="en-US" sz="1200">
              <a:solidFill>
                <a:srgbClr val="898989"/>
              </a:solidFill>
            </a:endParaRPr>
          </a:p>
        </p:txBody>
      </p:sp>
    </p:spTree>
    <p:extLst>
      <p:ext uri="{BB962C8B-B14F-4D97-AF65-F5344CB8AC3E}">
        <p14:creationId xmlns:p14="http://schemas.microsoft.com/office/powerpoint/2010/main" val="383900171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2457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2457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2457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2457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2457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Research Onion Metaphor</a:t>
            </a:r>
          </a:p>
        </p:txBody>
      </p:sp>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39" y="1146321"/>
            <a:ext cx="6746049" cy="5307015"/>
          </a:xfrm>
          <a:prstGeom prst="rect">
            <a:avLst/>
          </a:prstGeom>
        </p:spPr>
      </p:pic>
      <p:sp>
        <p:nvSpPr>
          <p:cNvPr id="6" name="TextBox 7"/>
          <p:cNvSpPr txBox="1"/>
          <p:nvPr/>
        </p:nvSpPr>
        <p:spPr>
          <a:xfrm>
            <a:off x="2103275" y="6471757"/>
            <a:ext cx="5222214" cy="307777"/>
          </a:xfrm>
          <a:prstGeom prst="rect">
            <a:avLst/>
          </a:prstGeom>
          <a:noFill/>
        </p:spPr>
        <p:txBody>
          <a:bodyPr wrap="square" rtlCol="0">
            <a:spAutoFit/>
          </a:bodyPr>
          <a:lstStyle/>
          <a:p>
            <a:r>
              <a:rPr lang="en-IE" sz="1400" dirty="0"/>
              <a:t>Adapted from Saunders </a:t>
            </a:r>
            <a:r>
              <a:rPr lang="en-IE" sz="1400" i="1" dirty="0"/>
              <a:t>et al., </a:t>
            </a:r>
            <a:r>
              <a:rPr lang="en-IE" sz="1400" dirty="0"/>
              <a:t>2009; https://onion.derby.ac.uk/</a:t>
            </a:r>
          </a:p>
        </p:txBody>
      </p:sp>
    </p:spTree>
    <p:extLst>
      <p:ext uri="{BB962C8B-B14F-4D97-AF65-F5344CB8AC3E}">
        <p14:creationId xmlns:p14="http://schemas.microsoft.com/office/powerpoint/2010/main" val="4221150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Philosophies</a:t>
            </a:r>
          </a:p>
        </p:txBody>
      </p:sp>
      <p:sp>
        <p:nvSpPr>
          <p:cNvPr id="3" name="Content Placeholder 2"/>
          <p:cNvSpPr>
            <a:spLocks noGrp="1"/>
          </p:cNvSpPr>
          <p:nvPr>
            <p:ph sz="quarter" idx="1"/>
          </p:nvPr>
        </p:nvSpPr>
        <p:spPr>
          <a:xfrm>
            <a:off x="457200" y="1219200"/>
            <a:ext cx="8686800" cy="4937760"/>
          </a:xfrm>
        </p:spPr>
        <p:txBody>
          <a:bodyPr>
            <a:normAutofit/>
          </a:bodyPr>
          <a:lstStyle/>
          <a:p>
            <a:r>
              <a:rPr lang="en-IE" dirty="0"/>
              <a:t>EPISTEMOLOGY</a:t>
            </a:r>
          </a:p>
          <a:p>
            <a:pPr lvl="1"/>
            <a:r>
              <a:rPr lang="en-IE" sz="2500" dirty="0"/>
              <a:t>Epistemology is concerned with addressing the facts by asking for a definition of </a:t>
            </a:r>
            <a:r>
              <a:rPr lang="en-IE" sz="2500" u="sng" dirty="0"/>
              <a:t>what is acceptable knowledge</a:t>
            </a:r>
            <a:r>
              <a:rPr lang="en-IE" sz="2500" dirty="0"/>
              <a:t> in a field of research and what information is known to be </a:t>
            </a:r>
            <a:r>
              <a:rPr lang="en-IE" sz="2500" dirty="0">
                <a:solidFill>
                  <a:srgbClr val="C00000"/>
                </a:solidFill>
              </a:rPr>
              <a:t>true due to rigorous testing and treated as fact</a:t>
            </a:r>
            <a:r>
              <a:rPr lang="en-IE" sz="2500" dirty="0"/>
              <a:t>. </a:t>
            </a:r>
          </a:p>
          <a:p>
            <a:pPr lvl="1"/>
            <a:r>
              <a:rPr lang="en-IE" sz="2500" dirty="0"/>
              <a:t>This philosophy is most commonly used in “hard” scientific research as it searches for facts and information that can be proved without doubt rather than changeable situations and opinions.</a:t>
            </a:r>
          </a:p>
        </p:txBody>
      </p:sp>
    </p:spTree>
    <p:extLst>
      <p:ext uri="{BB962C8B-B14F-4D97-AF65-F5344CB8AC3E}">
        <p14:creationId xmlns:p14="http://schemas.microsoft.com/office/powerpoint/2010/main" val="175007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Philosophies</a:t>
            </a:r>
          </a:p>
        </p:txBody>
      </p:sp>
      <p:sp>
        <p:nvSpPr>
          <p:cNvPr id="3" name="Content Placeholder 2"/>
          <p:cNvSpPr>
            <a:spLocks noGrp="1"/>
          </p:cNvSpPr>
          <p:nvPr>
            <p:ph sz="quarter" idx="1"/>
          </p:nvPr>
        </p:nvSpPr>
        <p:spPr>
          <a:xfrm>
            <a:off x="457200" y="1219200"/>
            <a:ext cx="8686800" cy="4937760"/>
          </a:xfrm>
        </p:spPr>
        <p:txBody>
          <a:bodyPr>
            <a:normAutofit/>
          </a:bodyPr>
          <a:lstStyle/>
          <a:p>
            <a:r>
              <a:rPr lang="en-IE" dirty="0"/>
              <a:t>ONTOLOGY</a:t>
            </a:r>
          </a:p>
          <a:p>
            <a:pPr lvl="1"/>
            <a:r>
              <a:rPr lang="en-IE" sz="2500" dirty="0"/>
              <a:t>Ontological philosophy is concerned with the </a:t>
            </a:r>
            <a:r>
              <a:rPr lang="en-IE" sz="2500" u="sng" dirty="0"/>
              <a:t>nature of reality</a:t>
            </a:r>
            <a:r>
              <a:rPr lang="en-IE" sz="2500" dirty="0"/>
              <a:t>. </a:t>
            </a:r>
          </a:p>
          <a:p>
            <a:pPr lvl="1"/>
            <a:r>
              <a:rPr lang="en-IE" sz="2500" dirty="0"/>
              <a:t>It requires researchers to ask themselves how they think the world operates, how society is constructed and how this influences everything around us. </a:t>
            </a:r>
          </a:p>
          <a:p>
            <a:pPr lvl="1"/>
            <a:r>
              <a:rPr lang="en-IE" sz="2500" dirty="0"/>
              <a:t>Ontology talks about the </a:t>
            </a:r>
            <a:r>
              <a:rPr lang="en-IE" sz="2500" dirty="0">
                <a:solidFill>
                  <a:srgbClr val="C00000"/>
                </a:solidFill>
              </a:rPr>
              <a:t>difference between reality, our perception of reality</a:t>
            </a:r>
            <a:r>
              <a:rPr lang="en-IE" sz="2500" dirty="0"/>
              <a:t> and how this influences people’s behaviour.</a:t>
            </a:r>
          </a:p>
        </p:txBody>
      </p:sp>
    </p:spTree>
    <p:extLst>
      <p:ext uri="{BB962C8B-B14F-4D97-AF65-F5344CB8AC3E}">
        <p14:creationId xmlns:p14="http://schemas.microsoft.com/office/powerpoint/2010/main" val="22954665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Philosophies</a:t>
            </a:r>
          </a:p>
        </p:txBody>
      </p:sp>
      <p:sp>
        <p:nvSpPr>
          <p:cNvPr id="3" name="Content Placeholder 2"/>
          <p:cNvSpPr>
            <a:spLocks noGrp="1"/>
          </p:cNvSpPr>
          <p:nvPr>
            <p:ph sz="quarter" idx="1"/>
          </p:nvPr>
        </p:nvSpPr>
        <p:spPr>
          <a:xfrm>
            <a:off x="457200" y="1219200"/>
            <a:ext cx="8686800" cy="4937760"/>
          </a:xfrm>
        </p:spPr>
        <p:txBody>
          <a:bodyPr>
            <a:normAutofit/>
          </a:bodyPr>
          <a:lstStyle/>
          <a:p>
            <a:r>
              <a:rPr lang="en-IE" dirty="0"/>
              <a:t>AXIOLOGY</a:t>
            </a:r>
          </a:p>
          <a:p>
            <a:pPr lvl="1"/>
            <a:r>
              <a:rPr lang="en-IE" sz="2500" dirty="0"/>
              <a:t>Axiology allows the researcher to understand and recognise the role their values and opinion play in the collection and analysis of the research as opposed to eliminating or trying to balance the influence of it. </a:t>
            </a:r>
          </a:p>
          <a:p>
            <a:pPr lvl="1"/>
            <a:r>
              <a:rPr lang="en-IE" sz="2500" dirty="0"/>
              <a:t>For example, if the researcher is a vegetarian and they are researching the availability and range of vegetarian food in hotels this must be declared in their research. </a:t>
            </a:r>
          </a:p>
          <a:p>
            <a:pPr lvl="1"/>
            <a:r>
              <a:rPr lang="en-IE" sz="2500" dirty="0"/>
              <a:t>How this shapes the investigation of the issue and results analysis will need to be detailed according to the approach chosen. </a:t>
            </a:r>
            <a:endParaRPr lang="en-IE" sz="6900" dirty="0"/>
          </a:p>
        </p:txBody>
      </p:sp>
    </p:spTree>
    <p:extLst>
      <p:ext uri="{BB962C8B-B14F-4D97-AF65-F5344CB8AC3E}">
        <p14:creationId xmlns:p14="http://schemas.microsoft.com/office/powerpoint/2010/main" val="18259715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Layer 1: Philosophical Stances</a:t>
            </a:r>
          </a:p>
        </p:txBody>
      </p:sp>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39" y="1146321"/>
            <a:ext cx="6746049" cy="5307015"/>
          </a:xfrm>
          <a:prstGeom prst="rect">
            <a:avLst/>
          </a:prstGeom>
        </p:spPr>
      </p:pic>
      <p:sp>
        <p:nvSpPr>
          <p:cNvPr id="6" name="TextBox 7"/>
          <p:cNvSpPr txBox="1"/>
          <p:nvPr/>
        </p:nvSpPr>
        <p:spPr>
          <a:xfrm>
            <a:off x="2103275" y="6471757"/>
            <a:ext cx="5222214" cy="307777"/>
          </a:xfrm>
          <a:prstGeom prst="rect">
            <a:avLst/>
          </a:prstGeom>
          <a:noFill/>
        </p:spPr>
        <p:txBody>
          <a:bodyPr wrap="square" rtlCol="0">
            <a:spAutoFit/>
          </a:bodyPr>
          <a:lstStyle/>
          <a:p>
            <a:r>
              <a:rPr lang="en-IE" sz="1400" dirty="0"/>
              <a:t>Adapted from Saunders </a:t>
            </a:r>
            <a:r>
              <a:rPr lang="en-IE" sz="1400" i="1" dirty="0"/>
              <a:t>et al., </a:t>
            </a:r>
            <a:r>
              <a:rPr lang="en-IE" sz="1400" dirty="0"/>
              <a:t>2009; https://onion.derby.ac.uk/</a:t>
            </a:r>
          </a:p>
        </p:txBody>
      </p:sp>
    </p:spTree>
    <p:extLst>
      <p:ext uri="{BB962C8B-B14F-4D97-AF65-F5344CB8AC3E}">
        <p14:creationId xmlns:p14="http://schemas.microsoft.com/office/powerpoint/2010/main" val="35738389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Philosophical Stances</a:t>
            </a:r>
          </a:p>
        </p:txBody>
      </p:sp>
      <p:sp>
        <p:nvSpPr>
          <p:cNvPr id="3" name="Content Placeholder 2"/>
          <p:cNvSpPr>
            <a:spLocks noGrp="1"/>
          </p:cNvSpPr>
          <p:nvPr>
            <p:ph sz="quarter" idx="1"/>
          </p:nvPr>
        </p:nvSpPr>
        <p:spPr>
          <a:xfrm>
            <a:off x="457200" y="1219200"/>
            <a:ext cx="8686800" cy="4937760"/>
          </a:xfrm>
        </p:spPr>
        <p:txBody>
          <a:bodyPr>
            <a:normAutofit/>
          </a:bodyPr>
          <a:lstStyle/>
          <a:p>
            <a:r>
              <a:rPr lang="en-IE" dirty="0"/>
              <a:t>POSITIVISM (from Epistemology)</a:t>
            </a:r>
          </a:p>
          <a:p>
            <a:pPr lvl="1"/>
            <a:r>
              <a:rPr lang="en-IE" sz="2500" dirty="0"/>
              <a:t>Positivism generates hypotheses (or research questions) that </a:t>
            </a:r>
            <a:r>
              <a:rPr lang="en-IE" sz="2500" dirty="0">
                <a:solidFill>
                  <a:schemeClr val="accent3">
                    <a:lumMod val="50000"/>
                  </a:schemeClr>
                </a:solidFill>
              </a:rPr>
              <a:t>can be tested </a:t>
            </a:r>
            <a:r>
              <a:rPr lang="en-IE" sz="2500" dirty="0"/>
              <a:t>and allows explanations that are measured against accepted knowledge of the world we live in. </a:t>
            </a:r>
          </a:p>
          <a:p>
            <a:pPr lvl="1"/>
            <a:r>
              <a:rPr lang="en-IE" sz="2500" dirty="0"/>
              <a:t>This position creates a body of research that can be </a:t>
            </a:r>
            <a:r>
              <a:rPr lang="en-IE" sz="2500" dirty="0">
                <a:solidFill>
                  <a:srgbClr val="C00000"/>
                </a:solidFill>
              </a:rPr>
              <a:t>replicated</a:t>
            </a:r>
            <a:r>
              <a:rPr lang="en-IE" sz="2500" dirty="0"/>
              <a:t> by other researchers to generate the same results.</a:t>
            </a:r>
          </a:p>
          <a:p>
            <a:pPr lvl="1"/>
            <a:r>
              <a:rPr lang="en-IE" sz="2500" dirty="0"/>
              <a:t>The emphasis is on quantifiable results that lend themselves to statistical analysis. </a:t>
            </a:r>
            <a:endParaRPr lang="en-IE" sz="9300" dirty="0"/>
          </a:p>
        </p:txBody>
      </p:sp>
    </p:spTree>
    <p:extLst>
      <p:ext uri="{BB962C8B-B14F-4D97-AF65-F5344CB8AC3E}">
        <p14:creationId xmlns:p14="http://schemas.microsoft.com/office/powerpoint/2010/main" val="3389956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What is Scientific Research?</a:t>
            </a:r>
          </a:p>
        </p:txBody>
      </p:sp>
      <p:sp>
        <p:nvSpPr>
          <p:cNvPr id="3" name="Content Placeholder 2"/>
          <p:cNvSpPr>
            <a:spLocks noGrp="1"/>
          </p:cNvSpPr>
          <p:nvPr>
            <p:ph sz="quarter" idx="1"/>
          </p:nvPr>
        </p:nvSpPr>
        <p:spPr>
          <a:xfrm>
            <a:off x="457200" y="1219200"/>
            <a:ext cx="8686800" cy="4937760"/>
          </a:xfrm>
        </p:spPr>
        <p:txBody>
          <a:bodyPr>
            <a:normAutofit fontScale="77500" lnSpcReduction="20000"/>
          </a:bodyPr>
          <a:lstStyle/>
          <a:p>
            <a:r>
              <a:rPr lang="en-IE" sz="3200" dirty="0"/>
              <a:t>Research is a systematic, formal, rigorous and precise process employed to gain solutions to problems or to discover and interpret new facts and relationships. (Waltz and </a:t>
            </a:r>
            <a:r>
              <a:rPr lang="en-IE" sz="3200" dirty="0" err="1"/>
              <a:t>Bausell</a:t>
            </a:r>
            <a:r>
              <a:rPr lang="en-IE" sz="3200" dirty="0"/>
              <a:t>, 1981). </a:t>
            </a:r>
            <a:endParaRPr lang="en-IE" sz="3200" dirty="0" smtClean="0"/>
          </a:p>
          <a:p>
            <a:r>
              <a:rPr lang="en-IE" sz="3200" dirty="0" smtClean="0"/>
              <a:t>Research </a:t>
            </a:r>
            <a:r>
              <a:rPr lang="en-IE" sz="3200" dirty="0"/>
              <a:t>is the process of looking for a specific answer to a specific question in an organized, objective, reliable way. (Payton, 1979).</a:t>
            </a:r>
          </a:p>
          <a:p>
            <a:r>
              <a:rPr lang="en-IE" sz="3200" dirty="0"/>
              <a:t>Research is systematic, controlled, empirical and critical investigation of hypothetical propositions about the presumed relations among natural phenomena. (</a:t>
            </a:r>
            <a:r>
              <a:rPr lang="en-IE" sz="3200" dirty="0" err="1"/>
              <a:t>Kerlinger</a:t>
            </a:r>
            <a:r>
              <a:rPr lang="en-IE" sz="3200" dirty="0"/>
              <a:t>, 1973). </a:t>
            </a:r>
            <a:endParaRPr lang="en-IE" sz="3200" dirty="0" smtClean="0"/>
          </a:p>
          <a:p>
            <a:r>
              <a:rPr lang="en-IE" sz="3200" dirty="0" smtClean="0"/>
              <a:t>Research </a:t>
            </a:r>
            <a:r>
              <a:rPr lang="en-IE" sz="3200" dirty="0"/>
              <a:t>is the pursuit of truth with the help of study, observation, comparison and experiment; the search for knowledge through objective and systematic method of finding solutions to a problem (Kothari, 2006).</a:t>
            </a:r>
          </a:p>
          <a:p>
            <a:pPr lvl="1">
              <a:lnSpc>
                <a:spcPct val="90000"/>
              </a:lnSpc>
              <a:spcBef>
                <a:spcPts val="750"/>
              </a:spcBef>
              <a:buFont typeface="Arial" charset="0"/>
              <a:buChar char="–"/>
            </a:pPr>
            <a:r>
              <a:rPr lang="en-US" sz="3000" dirty="0" smtClean="0"/>
              <a:t>Note Research is Systematic </a:t>
            </a:r>
            <a:r>
              <a:rPr lang="en-US" sz="3000" dirty="0"/>
              <a:t>and </a:t>
            </a:r>
            <a:r>
              <a:rPr lang="en-US" sz="3000" dirty="0" smtClean="0"/>
              <a:t>Its Purpose is Reliable New Knowledge</a:t>
            </a:r>
            <a:endParaRPr lang="en-US" sz="3000" dirty="0"/>
          </a:p>
          <a:p>
            <a:endParaRPr lang="en-IE" sz="1600" dirty="0"/>
          </a:p>
        </p:txBody>
      </p:sp>
    </p:spTree>
    <p:extLst>
      <p:ext uri="{BB962C8B-B14F-4D97-AF65-F5344CB8AC3E}">
        <p14:creationId xmlns:p14="http://schemas.microsoft.com/office/powerpoint/2010/main" val="21746529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Philosophical Stances</a:t>
            </a:r>
          </a:p>
        </p:txBody>
      </p:sp>
      <p:sp>
        <p:nvSpPr>
          <p:cNvPr id="3" name="Content Placeholder 2"/>
          <p:cNvSpPr>
            <a:spLocks noGrp="1"/>
          </p:cNvSpPr>
          <p:nvPr>
            <p:ph sz="quarter" idx="1"/>
          </p:nvPr>
        </p:nvSpPr>
        <p:spPr>
          <a:xfrm>
            <a:off x="457200" y="1219200"/>
            <a:ext cx="8686800" cy="4937760"/>
          </a:xfrm>
        </p:spPr>
        <p:txBody>
          <a:bodyPr>
            <a:normAutofit lnSpcReduction="10000"/>
          </a:bodyPr>
          <a:lstStyle/>
          <a:p>
            <a:r>
              <a:rPr lang="en-IE" dirty="0"/>
              <a:t>REALISM (from Epistemology)</a:t>
            </a:r>
          </a:p>
          <a:p>
            <a:pPr lvl="1"/>
            <a:r>
              <a:rPr lang="en-IE" sz="2500" dirty="0"/>
              <a:t>Realism is similar to positivism in its processes and belief that social </a:t>
            </a:r>
            <a:r>
              <a:rPr lang="en-IE" sz="2500" dirty="0">
                <a:solidFill>
                  <a:srgbClr val="C00000"/>
                </a:solidFill>
              </a:rPr>
              <a:t>reality and the researcher are independent of each other</a:t>
            </a:r>
            <a:r>
              <a:rPr lang="en-IE" sz="2500" dirty="0">
                <a:solidFill>
                  <a:schemeClr val="accent3">
                    <a:lumMod val="50000"/>
                  </a:schemeClr>
                </a:solidFill>
              </a:rPr>
              <a:t> </a:t>
            </a:r>
            <a:r>
              <a:rPr lang="en-IE" sz="2500" dirty="0"/>
              <a:t>and so will not create biased results. </a:t>
            </a:r>
          </a:p>
          <a:p>
            <a:pPr lvl="1"/>
            <a:r>
              <a:rPr lang="en-IE" sz="2500" dirty="0"/>
              <a:t>However, where they differ is that realism thinks that scientific methods are not perfect. </a:t>
            </a:r>
          </a:p>
          <a:p>
            <a:pPr lvl="1"/>
            <a:r>
              <a:rPr lang="en-IE" sz="2500" dirty="0"/>
              <a:t>It believes that all theory can be revised and that our ability to know for certain what reality is may not exist without continually researching and leaving our minds open to using new methods of research. </a:t>
            </a:r>
          </a:p>
          <a:p>
            <a:pPr lvl="1"/>
            <a:r>
              <a:rPr lang="en-IE" sz="2500" dirty="0"/>
              <a:t>Realism may therefore use several types of research methods to </a:t>
            </a:r>
            <a:r>
              <a:rPr lang="en-IE" sz="2500" dirty="0">
                <a:solidFill>
                  <a:schemeClr val="accent3">
                    <a:lumMod val="50000"/>
                  </a:schemeClr>
                </a:solidFill>
              </a:rPr>
              <a:t>triangulate</a:t>
            </a:r>
            <a:r>
              <a:rPr lang="en-IE" sz="2500" dirty="0"/>
              <a:t> results in their search for a more reliable outcome. </a:t>
            </a:r>
            <a:endParaRPr lang="en-IE" sz="9300" dirty="0"/>
          </a:p>
        </p:txBody>
      </p:sp>
    </p:spTree>
    <p:extLst>
      <p:ext uri="{BB962C8B-B14F-4D97-AF65-F5344CB8AC3E}">
        <p14:creationId xmlns:p14="http://schemas.microsoft.com/office/powerpoint/2010/main" val="37535832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Philosophical Stances</a:t>
            </a:r>
          </a:p>
        </p:txBody>
      </p:sp>
      <p:sp>
        <p:nvSpPr>
          <p:cNvPr id="3" name="Content Placeholder 2"/>
          <p:cNvSpPr>
            <a:spLocks noGrp="1"/>
          </p:cNvSpPr>
          <p:nvPr>
            <p:ph sz="quarter" idx="1"/>
          </p:nvPr>
        </p:nvSpPr>
        <p:spPr>
          <a:xfrm>
            <a:off x="457200" y="1219200"/>
            <a:ext cx="8686800" cy="4937760"/>
          </a:xfrm>
        </p:spPr>
        <p:txBody>
          <a:bodyPr>
            <a:normAutofit/>
          </a:bodyPr>
          <a:lstStyle/>
          <a:p>
            <a:r>
              <a:rPr lang="en-IE" dirty="0"/>
              <a:t>INTERPRETIVISM (from Epistemology)</a:t>
            </a:r>
          </a:p>
          <a:p>
            <a:pPr lvl="1"/>
            <a:r>
              <a:rPr lang="en-IE" sz="2500" dirty="0"/>
              <a:t>Interpretivism refers to approaches emphasizing the meaningful nature of people's participation in social and cultural life.</a:t>
            </a:r>
          </a:p>
          <a:p>
            <a:pPr lvl="1"/>
            <a:r>
              <a:rPr lang="en-IE" sz="2500" dirty="0"/>
              <a:t>Researchers working within this tradition analyse the </a:t>
            </a:r>
            <a:r>
              <a:rPr lang="en-IE" sz="2500" dirty="0">
                <a:solidFill>
                  <a:srgbClr val="C00000"/>
                </a:solidFill>
              </a:rPr>
              <a:t>meanings people confer upon their own and others' actions </a:t>
            </a:r>
            <a:r>
              <a:rPr lang="en-IE" sz="2500" dirty="0"/>
              <a:t>and take the view that cultural existence and change can be understood by studying what people think about, their ideas, and the meanings that are important to them. </a:t>
            </a:r>
          </a:p>
        </p:txBody>
      </p:sp>
    </p:spTree>
    <p:extLst>
      <p:ext uri="{BB962C8B-B14F-4D97-AF65-F5344CB8AC3E}">
        <p14:creationId xmlns:p14="http://schemas.microsoft.com/office/powerpoint/2010/main" val="163156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Layer 1: Philosophical Stances</a:t>
            </a:r>
          </a:p>
        </p:txBody>
      </p:sp>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39" y="1146321"/>
            <a:ext cx="6746049" cy="5307015"/>
          </a:xfrm>
          <a:prstGeom prst="rect">
            <a:avLst/>
          </a:prstGeom>
        </p:spPr>
      </p:pic>
      <p:sp>
        <p:nvSpPr>
          <p:cNvPr id="6" name="TextBox 7"/>
          <p:cNvSpPr txBox="1"/>
          <p:nvPr/>
        </p:nvSpPr>
        <p:spPr>
          <a:xfrm>
            <a:off x="2103275" y="6471757"/>
            <a:ext cx="5222214" cy="307777"/>
          </a:xfrm>
          <a:prstGeom prst="rect">
            <a:avLst/>
          </a:prstGeom>
          <a:noFill/>
        </p:spPr>
        <p:txBody>
          <a:bodyPr wrap="square" rtlCol="0">
            <a:spAutoFit/>
          </a:bodyPr>
          <a:lstStyle/>
          <a:p>
            <a:r>
              <a:rPr lang="en-IE" sz="1400" dirty="0"/>
              <a:t>Adapted from Saunders </a:t>
            </a:r>
            <a:r>
              <a:rPr lang="en-IE" sz="1400" i="1" dirty="0"/>
              <a:t>et al., </a:t>
            </a:r>
            <a:r>
              <a:rPr lang="en-IE" sz="1400" dirty="0"/>
              <a:t>2009; https://onion.derby.ac.uk/</a:t>
            </a:r>
          </a:p>
        </p:txBody>
      </p:sp>
    </p:spTree>
    <p:extLst>
      <p:ext uri="{BB962C8B-B14F-4D97-AF65-F5344CB8AC3E}">
        <p14:creationId xmlns:p14="http://schemas.microsoft.com/office/powerpoint/2010/main" val="23343633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Philosophical Stances</a:t>
            </a:r>
          </a:p>
        </p:txBody>
      </p:sp>
      <p:sp>
        <p:nvSpPr>
          <p:cNvPr id="3" name="Content Placeholder 2"/>
          <p:cNvSpPr>
            <a:spLocks noGrp="1"/>
          </p:cNvSpPr>
          <p:nvPr>
            <p:ph sz="quarter" idx="1"/>
          </p:nvPr>
        </p:nvSpPr>
        <p:spPr>
          <a:xfrm>
            <a:off x="457200" y="1219200"/>
            <a:ext cx="8686800" cy="4937760"/>
          </a:xfrm>
        </p:spPr>
        <p:txBody>
          <a:bodyPr>
            <a:normAutofit/>
          </a:bodyPr>
          <a:lstStyle/>
          <a:p>
            <a:r>
              <a:rPr lang="en-IE" dirty="0"/>
              <a:t>OBJECTIVISM (from Ontology)</a:t>
            </a:r>
          </a:p>
          <a:p>
            <a:pPr lvl="1"/>
            <a:r>
              <a:rPr lang="en-IE" sz="2500" dirty="0"/>
              <a:t>Objectivism recognises that </a:t>
            </a:r>
            <a:r>
              <a:rPr lang="en-IE" sz="2500" dirty="0">
                <a:solidFill>
                  <a:srgbClr val="C00000"/>
                </a:solidFill>
              </a:rPr>
              <a:t>social phenomena and their meanings exist separately to social actors</a:t>
            </a:r>
            <a:r>
              <a:rPr lang="en-IE" sz="2500" dirty="0"/>
              <a:t>. </a:t>
            </a:r>
          </a:p>
          <a:p>
            <a:pPr lvl="1"/>
            <a:r>
              <a:rPr lang="en-IE" sz="2500" dirty="0"/>
              <a:t>An example of social phenomena could be heavy rain and social actors are people wanting to have a picnic outside. </a:t>
            </a:r>
          </a:p>
          <a:p>
            <a:pPr lvl="1"/>
            <a:r>
              <a:rPr lang="en-IE" sz="2500" dirty="0"/>
              <a:t>The rain exists, it is real and would be acknowledged by everyone to exist and is therefore independent to the people who have had their day out ruined by it. </a:t>
            </a:r>
          </a:p>
          <a:p>
            <a:pPr lvl="1"/>
            <a:r>
              <a:rPr lang="en-IE" sz="2500" dirty="0"/>
              <a:t>In your research this may be how a law (the social phenomenon) impacts on a group of people (social actors). </a:t>
            </a:r>
            <a:endParaRPr lang="en-IE" sz="9300" dirty="0"/>
          </a:p>
        </p:txBody>
      </p:sp>
    </p:spTree>
    <p:extLst>
      <p:ext uri="{BB962C8B-B14F-4D97-AF65-F5344CB8AC3E}">
        <p14:creationId xmlns:p14="http://schemas.microsoft.com/office/powerpoint/2010/main" val="31985893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Philosophical Stances</a:t>
            </a:r>
          </a:p>
        </p:txBody>
      </p:sp>
      <p:sp>
        <p:nvSpPr>
          <p:cNvPr id="3" name="Content Placeholder 2"/>
          <p:cNvSpPr>
            <a:spLocks noGrp="1"/>
          </p:cNvSpPr>
          <p:nvPr>
            <p:ph sz="quarter" idx="1"/>
          </p:nvPr>
        </p:nvSpPr>
        <p:spPr>
          <a:xfrm>
            <a:off x="457200" y="1219200"/>
            <a:ext cx="8686800" cy="4937760"/>
          </a:xfrm>
        </p:spPr>
        <p:txBody>
          <a:bodyPr>
            <a:normAutofit/>
          </a:bodyPr>
          <a:lstStyle/>
          <a:p>
            <a:r>
              <a:rPr lang="en-IE" dirty="0"/>
              <a:t>CONSTRUCTIVISM (from Ontology)</a:t>
            </a:r>
          </a:p>
          <a:p>
            <a:pPr lvl="1"/>
            <a:r>
              <a:rPr lang="en-IE" sz="2500" dirty="0"/>
              <a:t>Constructivism argues the opposite to objectivism. It is a standpoint that believes </a:t>
            </a:r>
            <a:r>
              <a:rPr lang="en-IE" sz="2500" dirty="0">
                <a:solidFill>
                  <a:srgbClr val="C00000"/>
                </a:solidFill>
              </a:rPr>
              <a:t>social phenomena are actually constructed by social actors</a:t>
            </a:r>
            <a:r>
              <a:rPr lang="en-IE" sz="2500" dirty="0"/>
              <a:t>. </a:t>
            </a:r>
          </a:p>
          <a:p>
            <a:pPr lvl="1"/>
            <a:r>
              <a:rPr lang="en-IE" sz="2500" dirty="0"/>
              <a:t>So, if you had a constructive ontological worldview you would believe that, for example, a new law is the product of the behaviour of the group of people it now has an impact on. </a:t>
            </a:r>
          </a:p>
        </p:txBody>
      </p:sp>
    </p:spTree>
    <p:extLst>
      <p:ext uri="{BB962C8B-B14F-4D97-AF65-F5344CB8AC3E}">
        <p14:creationId xmlns:p14="http://schemas.microsoft.com/office/powerpoint/2010/main" val="18341067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Philosophical Stances</a:t>
            </a:r>
          </a:p>
        </p:txBody>
      </p:sp>
      <p:sp>
        <p:nvSpPr>
          <p:cNvPr id="3" name="Content Placeholder 2"/>
          <p:cNvSpPr>
            <a:spLocks noGrp="1"/>
          </p:cNvSpPr>
          <p:nvPr>
            <p:ph sz="quarter" idx="1"/>
          </p:nvPr>
        </p:nvSpPr>
        <p:spPr>
          <a:xfrm>
            <a:off x="457200" y="1219200"/>
            <a:ext cx="8686800" cy="4937760"/>
          </a:xfrm>
        </p:spPr>
        <p:txBody>
          <a:bodyPr>
            <a:normAutofit/>
          </a:bodyPr>
          <a:lstStyle/>
          <a:p>
            <a:r>
              <a:rPr lang="en-IE" dirty="0"/>
              <a:t>PRAGMATISM (from Ontology)</a:t>
            </a:r>
          </a:p>
          <a:p>
            <a:pPr lvl="1"/>
            <a:r>
              <a:rPr lang="en-IE" sz="2500" dirty="0"/>
              <a:t>Pragmatism argues that </a:t>
            </a:r>
            <a:r>
              <a:rPr lang="en-IE" sz="2500" dirty="0">
                <a:solidFill>
                  <a:schemeClr val="accent3">
                    <a:lumMod val="50000"/>
                  </a:schemeClr>
                </a:solidFill>
              </a:rPr>
              <a:t>both</a:t>
            </a:r>
            <a:r>
              <a:rPr lang="en-IE" sz="2500" dirty="0"/>
              <a:t> constructivism and objectivism are valid ways to approach research. </a:t>
            </a:r>
          </a:p>
          <a:p>
            <a:pPr lvl="1"/>
            <a:r>
              <a:rPr lang="en-IE" sz="2500" dirty="0"/>
              <a:t>Pragmatism allows a researcher to view the topic from either or both points-of-view regarding the influence or role of social actors and uses these to create a practical approach to research. </a:t>
            </a:r>
          </a:p>
          <a:p>
            <a:pPr lvl="1"/>
            <a:r>
              <a:rPr lang="en-IE" sz="2500" dirty="0"/>
              <a:t>This may be used to find solutions to problems. </a:t>
            </a:r>
          </a:p>
        </p:txBody>
      </p:sp>
    </p:spTree>
    <p:extLst>
      <p:ext uri="{BB962C8B-B14F-4D97-AF65-F5344CB8AC3E}">
        <p14:creationId xmlns:p14="http://schemas.microsoft.com/office/powerpoint/2010/main" val="27731196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Layer 2: Approaches</a:t>
            </a:r>
          </a:p>
        </p:txBody>
      </p:sp>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39" y="1146321"/>
            <a:ext cx="6746049" cy="5307015"/>
          </a:xfrm>
          <a:prstGeom prst="rect">
            <a:avLst/>
          </a:prstGeom>
        </p:spPr>
      </p:pic>
      <p:sp>
        <p:nvSpPr>
          <p:cNvPr id="6" name="TextBox 7"/>
          <p:cNvSpPr txBox="1"/>
          <p:nvPr/>
        </p:nvSpPr>
        <p:spPr>
          <a:xfrm>
            <a:off x="2103275" y="6471757"/>
            <a:ext cx="5222214" cy="307777"/>
          </a:xfrm>
          <a:prstGeom prst="rect">
            <a:avLst/>
          </a:prstGeom>
          <a:noFill/>
        </p:spPr>
        <p:txBody>
          <a:bodyPr wrap="square" rtlCol="0">
            <a:spAutoFit/>
          </a:bodyPr>
          <a:lstStyle/>
          <a:p>
            <a:r>
              <a:rPr lang="en-IE" sz="1400" dirty="0"/>
              <a:t>Adapted from Saunders </a:t>
            </a:r>
            <a:r>
              <a:rPr lang="en-IE" sz="1400" i="1" dirty="0"/>
              <a:t>et al., </a:t>
            </a:r>
            <a:r>
              <a:rPr lang="en-IE" sz="1400" dirty="0"/>
              <a:t>2009; https://onion.derby.ac.uk/</a:t>
            </a:r>
          </a:p>
        </p:txBody>
      </p:sp>
    </p:spTree>
    <p:extLst>
      <p:ext uri="{BB962C8B-B14F-4D97-AF65-F5344CB8AC3E}">
        <p14:creationId xmlns:p14="http://schemas.microsoft.com/office/powerpoint/2010/main" val="8897979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Approaches</a:t>
            </a:r>
          </a:p>
        </p:txBody>
      </p:sp>
      <p:sp>
        <p:nvSpPr>
          <p:cNvPr id="3" name="Content Placeholder 2"/>
          <p:cNvSpPr>
            <a:spLocks noGrp="1"/>
          </p:cNvSpPr>
          <p:nvPr>
            <p:ph sz="quarter" idx="1"/>
          </p:nvPr>
        </p:nvSpPr>
        <p:spPr>
          <a:xfrm>
            <a:off x="457200" y="1219200"/>
            <a:ext cx="8686800" cy="4937760"/>
          </a:xfrm>
        </p:spPr>
        <p:txBody>
          <a:bodyPr>
            <a:normAutofit/>
          </a:bodyPr>
          <a:lstStyle/>
          <a:p>
            <a:r>
              <a:rPr lang="en-IE" dirty="0"/>
              <a:t>DEDUCTIVE</a:t>
            </a:r>
          </a:p>
          <a:p>
            <a:pPr lvl="1"/>
            <a:r>
              <a:rPr lang="en-IE" sz="2500" dirty="0"/>
              <a:t>Deductive means that you start with a statement/hypothesis or question and your research sets out to answer it. </a:t>
            </a:r>
          </a:p>
          <a:p>
            <a:pPr lvl="1"/>
            <a:r>
              <a:rPr lang="en-IE" sz="2500" dirty="0"/>
              <a:t>Questions and hypothesis may be derived from informed speculation about the topic, that the researcher believes can be answered or tested. </a:t>
            </a:r>
          </a:p>
          <a:p>
            <a:pPr lvl="1"/>
            <a:r>
              <a:rPr lang="en-IE" sz="2500" dirty="0"/>
              <a:t>The thought process of deduction moves from theory to the research question, to data collection, findings and a rejection or confirmation of the hypothesis or answer to the question. </a:t>
            </a:r>
          </a:p>
          <a:p>
            <a:pPr lvl="1"/>
            <a:r>
              <a:rPr lang="en-IE" sz="2500" dirty="0"/>
              <a:t>This could lead onto a revision of the theory and often starts the process over again. </a:t>
            </a:r>
            <a:endParaRPr lang="en-IE" sz="9300" dirty="0"/>
          </a:p>
        </p:txBody>
      </p:sp>
    </p:spTree>
    <p:extLst>
      <p:ext uri="{BB962C8B-B14F-4D97-AF65-F5344CB8AC3E}">
        <p14:creationId xmlns:p14="http://schemas.microsoft.com/office/powerpoint/2010/main" val="18479444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Approaches</a:t>
            </a:r>
          </a:p>
        </p:txBody>
      </p:sp>
      <p:sp>
        <p:nvSpPr>
          <p:cNvPr id="3" name="Content Placeholder 2"/>
          <p:cNvSpPr>
            <a:spLocks noGrp="1"/>
          </p:cNvSpPr>
          <p:nvPr>
            <p:ph sz="quarter" idx="1"/>
          </p:nvPr>
        </p:nvSpPr>
        <p:spPr>
          <a:xfrm>
            <a:off x="457200" y="1219200"/>
            <a:ext cx="8686800" cy="4937760"/>
          </a:xfrm>
        </p:spPr>
        <p:txBody>
          <a:bodyPr>
            <a:normAutofit/>
          </a:bodyPr>
          <a:lstStyle/>
          <a:p>
            <a:r>
              <a:rPr lang="en-IE" dirty="0"/>
              <a:t>INDUCTIVE</a:t>
            </a:r>
          </a:p>
          <a:p>
            <a:pPr lvl="1"/>
            <a:r>
              <a:rPr lang="en-IE" sz="2500" dirty="0"/>
              <a:t>Inductive means that you are researching to create theory.</a:t>
            </a:r>
          </a:p>
          <a:p>
            <a:pPr lvl="1"/>
            <a:r>
              <a:rPr lang="en-IE" sz="2500" dirty="0"/>
              <a:t>The process moves in the opposite direction to the deductive approach, where the focus is not the existing theory. </a:t>
            </a:r>
          </a:p>
          <a:p>
            <a:pPr lvl="1"/>
            <a:r>
              <a:rPr lang="en-IE" sz="2500" dirty="0"/>
              <a:t>This means the research goes from research question to observation and description, to analysis and finally theory.</a:t>
            </a:r>
          </a:p>
          <a:p>
            <a:pPr lvl="1"/>
            <a:r>
              <a:rPr lang="en-IE" sz="2500" dirty="0"/>
              <a:t>Therefore if little research exists on a topic then an inductive approach may be the best way to proceed. </a:t>
            </a:r>
            <a:endParaRPr lang="en-IE" sz="9300" dirty="0"/>
          </a:p>
        </p:txBody>
      </p:sp>
    </p:spTree>
    <p:extLst>
      <p:ext uri="{BB962C8B-B14F-4D97-AF65-F5344CB8AC3E}">
        <p14:creationId xmlns:p14="http://schemas.microsoft.com/office/powerpoint/2010/main" val="33363408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sz="quarter" idx="1"/>
          </p:nvPr>
        </p:nvSpPr>
        <p:spPr>
          <a:xfrm>
            <a:off x="457200" y="1219200"/>
            <a:ext cx="8229600" cy="4937125"/>
          </a:xfrm>
        </p:spPr>
        <p:txBody>
          <a:bodyPr/>
          <a:lstStyle/>
          <a:p>
            <a:pPr eaLnBrk="1" hangingPunct="1">
              <a:lnSpc>
                <a:spcPct val="80000"/>
              </a:lnSpc>
            </a:pPr>
            <a:r>
              <a:rPr lang="en-GB" sz="2400" dirty="0"/>
              <a:t>Inductivism:</a:t>
            </a:r>
          </a:p>
          <a:p>
            <a:pPr lvl="1">
              <a:lnSpc>
                <a:spcPct val="80000"/>
              </a:lnSpc>
            </a:pPr>
            <a:r>
              <a:rPr lang="en-GB" sz="2100" dirty="0"/>
              <a:t>General statements (theories) have to be based on empirical observations, which are subsequently generalized into statements which can either be regarded as true or probably true.</a:t>
            </a:r>
          </a:p>
          <a:p>
            <a:pPr lvl="1">
              <a:lnSpc>
                <a:spcPct val="80000"/>
              </a:lnSpc>
            </a:pPr>
            <a:endParaRPr lang="en-GB" sz="2100" dirty="0"/>
          </a:p>
          <a:p>
            <a:pPr lvl="1">
              <a:lnSpc>
                <a:spcPct val="80000"/>
              </a:lnSpc>
            </a:pPr>
            <a:r>
              <a:rPr lang="en-GB" sz="2100" dirty="0"/>
              <a:t>The classical example goes from a series of observations:</a:t>
            </a:r>
          </a:p>
          <a:p>
            <a:pPr lvl="2">
              <a:lnSpc>
                <a:spcPct val="80000"/>
              </a:lnSpc>
            </a:pPr>
            <a:r>
              <a:rPr lang="en-GB" sz="1700" dirty="0"/>
              <a:t>Swan no. 1 was white, </a:t>
            </a:r>
          </a:p>
          <a:p>
            <a:pPr lvl="2">
              <a:lnSpc>
                <a:spcPct val="80000"/>
              </a:lnSpc>
            </a:pPr>
            <a:r>
              <a:rPr lang="en-GB" sz="1700" dirty="0"/>
              <a:t>Swan no. 2 was white, </a:t>
            </a:r>
          </a:p>
          <a:p>
            <a:pPr lvl="2">
              <a:lnSpc>
                <a:spcPct val="80000"/>
              </a:lnSpc>
            </a:pPr>
            <a:r>
              <a:rPr lang="en-GB" sz="1700" dirty="0"/>
              <a:t>Swan no. 3 was white,… </a:t>
            </a:r>
          </a:p>
          <a:p>
            <a:pPr lvl="2">
              <a:lnSpc>
                <a:spcPct val="80000"/>
              </a:lnSpc>
            </a:pPr>
            <a:endParaRPr lang="en-GB" sz="1700" dirty="0"/>
          </a:p>
          <a:p>
            <a:pPr lvl="2">
              <a:lnSpc>
                <a:spcPct val="80000"/>
              </a:lnSpc>
            </a:pPr>
            <a:r>
              <a:rPr lang="en-GB" sz="1700" dirty="0"/>
              <a:t>to the general statement: </a:t>
            </a:r>
            <a:r>
              <a:rPr lang="en-GB" sz="1700" b="1" dirty="0"/>
              <a:t>All swans are white</a:t>
            </a:r>
            <a:r>
              <a:rPr lang="en-GB" sz="1700" dirty="0"/>
              <a:t>.</a:t>
            </a:r>
          </a:p>
          <a:p>
            <a:pPr lvl="2">
              <a:lnSpc>
                <a:spcPct val="80000"/>
              </a:lnSpc>
            </a:pPr>
            <a:endParaRPr lang="en-GB" sz="1700" dirty="0"/>
          </a:p>
        </p:txBody>
      </p:sp>
      <p:pic>
        <p:nvPicPr>
          <p:cNvPr id="120836" name="Picture 4" descr="20080507204813_black-swan"/>
          <p:cNvPicPr>
            <a:picLocks noChangeAspect="1" noChangeArrowheads="1"/>
          </p:cNvPicPr>
          <p:nvPr/>
        </p:nvPicPr>
        <p:blipFill>
          <a:blip r:embed="rId2" cstate="print"/>
          <a:srcRect/>
          <a:stretch>
            <a:fillRect/>
          </a:stretch>
        </p:blipFill>
        <p:spPr bwMode="auto">
          <a:xfrm>
            <a:off x="6516216" y="3501008"/>
            <a:ext cx="1584325" cy="2378585"/>
          </a:xfrm>
          <a:prstGeom prst="rect">
            <a:avLst/>
          </a:prstGeom>
          <a:noFill/>
          <a:ln w="9525">
            <a:noFill/>
            <a:miter lim="800000"/>
            <a:headEnd/>
            <a:tailEnd/>
          </a:ln>
        </p:spPr>
      </p:pic>
      <p:sp>
        <p:nvSpPr>
          <p:cNvPr id="5" name="Title 4"/>
          <p:cNvSpPr>
            <a:spLocks noGrp="1"/>
          </p:cNvSpPr>
          <p:nvPr>
            <p:ph type="title"/>
          </p:nvPr>
        </p:nvSpPr>
        <p:spPr/>
        <p:txBody>
          <a:bodyPr/>
          <a:lstStyle/>
          <a:p>
            <a:r>
              <a:rPr lang="pt-PT" dirty="0"/>
              <a:t>Approaches</a:t>
            </a:r>
            <a:endParaRPr lang="en-GB" dirty="0"/>
          </a:p>
        </p:txBody>
      </p:sp>
    </p:spTree>
    <p:extLst>
      <p:ext uri="{BB962C8B-B14F-4D97-AF65-F5344CB8AC3E}">
        <p14:creationId xmlns:p14="http://schemas.microsoft.com/office/powerpoint/2010/main" val="47207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120836"/>
                                        </p:tgtEl>
                                        <p:attrNameLst>
                                          <p:attrName>style.visibility</p:attrName>
                                        </p:attrNameLst>
                                      </p:cBhvr>
                                      <p:to>
                                        <p:strVal val="visible"/>
                                      </p:to>
                                    </p:set>
                                    <p:animEffect transition="in" filter="fade">
                                      <p:cBhvr>
                                        <p:cTn id="7" dur="2000"/>
                                        <p:tgtEl>
                                          <p:spTgt spid="120836"/>
                                        </p:tgtEl>
                                      </p:cBhvr>
                                    </p:animEffect>
                                    <p:anim calcmode="lin" valueType="num">
                                      <p:cBhvr>
                                        <p:cTn id="8" dur="2000" fill="hold"/>
                                        <p:tgtEl>
                                          <p:spTgt spid="120836"/>
                                        </p:tgtEl>
                                        <p:attrNameLst>
                                          <p:attrName>style.rotation</p:attrName>
                                        </p:attrNameLst>
                                      </p:cBhvr>
                                      <p:tavLst>
                                        <p:tav tm="0">
                                          <p:val>
                                            <p:fltVal val="720"/>
                                          </p:val>
                                        </p:tav>
                                        <p:tav tm="100000">
                                          <p:val>
                                            <p:fltVal val="0"/>
                                          </p:val>
                                        </p:tav>
                                      </p:tavLst>
                                    </p:anim>
                                    <p:anim calcmode="lin" valueType="num">
                                      <p:cBhvr>
                                        <p:cTn id="9" dur="2000" fill="hold"/>
                                        <p:tgtEl>
                                          <p:spTgt spid="120836"/>
                                        </p:tgtEl>
                                        <p:attrNameLst>
                                          <p:attrName>ppt_h</p:attrName>
                                        </p:attrNameLst>
                                      </p:cBhvr>
                                      <p:tavLst>
                                        <p:tav tm="0">
                                          <p:val>
                                            <p:fltVal val="0"/>
                                          </p:val>
                                        </p:tav>
                                        <p:tav tm="100000">
                                          <p:val>
                                            <p:strVal val="#ppt_h"/>
                                          </p:val>
                                        </p:tav>
                                      </p:tavLst>
                                    </p:anim>
                                    <p:anim calcmode="lin" valueType="num">
                                      <p:cBhvr>
                                        <p:cTn id="10" dur="2000" fill="hold"/>
                                        <p:tgtEl>
                                          <p:spTgt spid="120836"/>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What is Scientific Research?</a:t>
            </a:r>
          </a:p>
        </p:txBody>
      </p:sp>
      <p:sp>
        <p:nvSpPr>
          <p:cNvPr id="3" name="Content Placeholder 2"/>
          <p:cNvSpPr>
            <a:spLocks noGrp="1"/>
          </p:cNvSpPr>
          <p:nvPr>
            <p:ph sz="quarter" idx="1"/>
          </p:nvPr>
        </p:nvSpPr>
        <p:spPr>
          <a:xfrm>
            <a:off x="457200" y="1219200"/>
            <a:ext cx="8686800" cy="4937760"/>
          </a:xfrm>
        </p:spPr>
        <p:txBody>
          <a:bodyPr>
            <a:normAutofit/>
          </a:bodyPr>
          <a:lstStyle/>
          <a:p>
            <a:r>
              <a:rPr lang="en-IE" dirty="0"/>
              <a:t>A </a:t>
            </a:r>
            <a:r>
              <a:rPr lang="en-IE" dirty="0">
                <a:solidFill>
                  <a:srgbClr val="C00000"/>
                </a:solidFill>
              </a:rPr>
              <a:t>process</a:t>
            </a:r>
            <a:r>
              <a:rPr lang="en-IE" dirty="0"/>
              <a:t> to </a:t>
            </a:r>
            <a:r>
              <a:rPr lang="en-IE" dirty="0">
                <a:solidFill>
                  <a:srgbClr val="C00000"/>
                </a:solidFill>
              </a:rPr>
              <a:t>create</a:t>
            </a:r>
            <a:r>
              <a:rPr lang="en-IE" dirty="0"/>
              <a:t> </a:t>
            </a:r>
            <a:r>
              <a:rPr lang="en-IE" dirty="0">
                <a:solidFill>
                  <a:srgbClr val="C00000"/>
                </a:solidFill>
              </a:rPr>
              <a:t>knowledge</a:t>
            </a:r>
            <a:r>
              <a:rPr lang="en-IE" dirty="0"/>
              <a:t>.</a:t>
            </a:r>
          </a:p>
          <a:p>
            <a:r>
              <a:rPr lang="en-IE" dirty="0"/>
              <a:t>Most researchers design a piece of research to answer a </a:t>
            </a:r>
            <a:r>
              <a:rPr lang="en-IE" dirty="0">
                <a:solidFill>
                  <a:schemeClr val="accent3">
                    <a:lumMod val="50000"/>
                  </a:schemeClr>
                </a:solidFill>
              </a:rPr>
              <a:t>question</a:t>
            </a:r>
            <a:r>
              <a:rPr lang="en-IE" dirty="0"/>
              <a:t> or address a problem.</a:t>
            </a:r>
          </a:p>
          <a:p>
            <a:r>
              <a:rPr lang="en-IE" dirty="0"/>
              <a:t>They begin by working out what </a:t>
            </a:r>
            <a:r>
              <a:rPr lang="en-IE" dirty="0">
                <a:solidFill>
                  <a:schemeClr val="accent3">
                    <a:lumMod val="50000"/>
                  </a:schemeClr>
                </a:solidFill>
              </a:rPr>
              <a:t>data</a:t>
            </a:r>
            <a:r>
              <a:rPr lang="en-IE" dirty="0"/>
              <a:t> is needed and then focus on how to obtain that data. </a:t>
            </a:r>
          </a:p>
          <a:p>
            <a:r>
              <a:rPr lang="en-IE" dirty="0"/>
              <a:t>Obtaining the data can involve a number of techniques, such as questionnaires, observation, experiments, as well as making use of secondary data. </a:t>
            </a:r>
          </a:p>
          <a:p>
            <a:r>
              <a:rPr lang="en-IE" dirty="0"/>
              <a:t>However, the selection of techniques used to obtain data, along with procedures to analyse it, represents only the final decision about the overall research design.</a:t>
            </a:r>
            <a:endParaRPr lang="en-IE" sz="1600" dirty="0"/>
          </a:p>
        </p:txBody>
      </p:sp>
    </p:spTree>
    <p:extLst>
      <p:ext uri="{BB962C8B-B14F-4D97-AF65-F5344CB8AC3E}">
        <p14:creationId xmlns:p14="http://schemas.microsoft.com/office/powerpoint/2010/main" val="30519504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0"/>
            <a:ext cx="9144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Comic Sans MS" pitchFamily="66" charset="0"/>
              </a:defRPr>
            </a:lvl1pPr>
            <a:lvl2pPr marL="742950" indent="-285750" eaLnBrk="0" hangingPunct="0">
              <a:defRPr>
                <a:solidFill>
                  <a:schemeClr val="tx1"/>
                </a:solidFill>
                <a:latin typeface="Comic Sans MS" pitchFamily="66" charset="0"/>
              </a:defRPr>
            </a:lvl2pPr>
            <a:lvl3pPr marL="1143000" indent="-228600" eaLnBrk="0" hangingPunct="0">
              <a:defRPr>
                <a:solidFill>
                  <a:schemeClr val="tx1"/>
                </a:solidFill>
                <a:latin typeface="Comic Sans MS" pitchFamily="66" charset="0"/>
              </a:defRPr>
            </a:lvl3pPr>
            <a:lvl4pPr marL="1600200" indent="-228600" eaLnBrk="0" hangingPunct="0">
              <a:defRPr>
                <a:solidFill>
                  <a:schemeClr val="tx1"/>
                </a:solidFill>
                <a:latin typeface="Comic Sans MS" pitchFamily="66" charset="0"/>
              </a:defRPr>
            </a:lvl4pPr>
            <a:lvl5pPr marL="2057400" indent="-228600" eaLnBrk="0" hangingPunct="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eaLnBrk="1" hangingPunct="1"/>
            <a:endParaRPr lang="en-US" altLang="en-US"/>
          </a:p>
        </p:txBody>
      </p:sp>
      <p:sp>
        <p:nvSpPr>
          <p:cNvPr id="43011" name="Rectangle 3"/>
          <p:cNvSpPr>
            <a:spLocks noGrp="1" noChangeArrowheads="1"/>
          </p:cNvSpPr>
          <p:nvPr>
            <p:ph type="title"/>
          </p:nvPr>
        </p:nvSpPr>
        <p:spPr/>
        <p:txBody>
          <a:bodyPr>
            <a:normAutofit/>
          </a:bodyPr>
          <a:lstStyle/>
          <a:p>
            <a:pPr eaLnBrk="1" hangingPunct="1"/>
            <a:r>
              <a:rPr lang="en-US" altLang="en-US" dirty="0"/>
              <a:t>Approaches</a:t>
            </a:r>
          </a:p>
        </p:txBody>
      </p:sp>
      <p:grpSp>
        <p:nvGrpSpPr>
          <p:cNvPr id="43012" name="Group 13"/>
          <p:cNvGrpSpPr>
            <a:grpSpLocks/>
          </p:cNvGrpSpPr>
          <p:nvPr/>
        </p:nvGrpSpPr>
        <p:grpSpPr bwMode="auto">
          <a:xfrm>
            <a:off x="304800" y="1412776"/>
            <a:ext cx="8167688" cy="2420938"/>
            <a:chOff x="672" y="1056"/>
            <a:chExt cx="4320" cy="1260"/>
          </a:xfrm>
        </p:grpSpPr>
        <p:sp>
          <p:nvSpPr>
            <p:cNvPr id="43017" name="Text Box 4"/>
            <p:cNvSpPr txBox="1">
              <a:spLocks noChangeArrowheads="1"/>
            </p:cNvSpPr>
            <p:nvPr/>
          </p:nvSpPr>
          <p:spPr bwMode="auto">
            <a:xfrm>
              <a:off x="1776" y="2125"/>
              <a:ext cx="296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mic Sans MS" pitchFamily="66" charset="0"/>
                </a:defRPr>
              </a:lvl1pPr>
              <a:lvl2pPr marL="742950" indent="-285750" eaLnBrk="0" hangingPunct="0">
                <a:defRPr>
                  <a:solidFill>
                    <a:schemeClr val="tx1"/>
                  </a:solidFill>
                  <a:latin typeface="Comic Sans MS" pitchFamily="66" charset="0"/>
                </a:defRPr>
              </a:lvl2pPr>
              <a:lvl3pPr marL="1143000" indent="-228600" eaLnBrk="0" hangingPunct="0">
                <a:defRPr>
                  <a:solidFill>
                    <a:schemeClr val="tx1"/>
                  </a:solidFill>
                  <a:latin typeface="Comic Sans MS" pitchFamily="66" charset="0"/>
                </a:defRPr>
              </a:lvl3pPr>
              <a:lvl4pPr marL="1600200" indent="-228600" eaLnBrk="0" hangingPunct="0">
                <a:defRPr>
                  <a:solidFill>
                    <a:schemeClr val="tx1"/>
                  </a:solidFill>
                  <a:latin typeface="Comic Sans MS" pitchFamily="66" charset="0"/>
                </a:defRPr>
              </a:lvl4pPr>
              <a:lvl5pPr marL="2057400" indent="-228600" eaLnBrk="0" hangingPunct="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eaLnBrk="1" hangingPunct="1">
                <a:spcBef>
                  <a:spcPct val="50000"/>
                </a:spcBef>
              </a:pPr>
              <a:endParaRPr lang="en-US" altLang="en-US"/>
            </a:p>
          </p:txBody>
        </p:sp>
        <p:pic>
          <p:nvPicPr>
            <p:cNvPr id="43018" name="Picture 6" descr="deduc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0" y="1056"/>
              <a:ext cx="2592"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9" name="Text Box 8"/>
            <p:cNvSpPr txBox="1">
              <a:spLocks noChangeArrowheads="1"/>
            </p:cNvSpPr>
            <p:nvPr/>
          </p:nvSpPr>
          <p:spPr bwMode="auto">
            <a:xfrm>
              <a:off x="672" y="1536"/>
              <a:ext cx="1296"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omic Sans MS" pitchFamily="66" charset="0"/>
                </a:defRPr>
              </a:lvl1pPr>
              <a:lvl2pPr marL="742950" indent="-285750" eaLnBrk="0" hangingPunct="0">
                <a:defRPr>
                  <a:solidFill>
                    <a:schemeClr val="tx1"/>
                  </a:solidFill>
                  <a:latin typeface="Comic Sans MS" pitchFamily="66" charset="0"/>
                </a:defRPr>
              </a:lvl2pPr>
              <a:lvl3pPr marL="1143000" indent="-228600" eaLnBrk="0" hangingPunct="0">
                <a:defRPr>
                  <a:solidFill>
                    <a:schemeClr val="tx1"/>
                  </a:solidFill>
                  <a:latin typeface="Comic Sans MS" pitchFamily="66" charset="0"/>
                </a:defRPr>
              </a:lvl3pPr>
              <a:lvl4pPr marL="1600200" indent="-228600" eaLnBrk="0" hangingPunct="0">
                <a:defRPr>
                  <a:solidFill>
                    <a:schemeClr val="tx1"/>
                  </a:solidFill>
                  <a:latin typeface="Comic Sans MS" pitchFamily="66" charset="0"/>
                </a:defRPr>
              </a:lvl4pPr>
              <a:lvl5pPr marL="2057400" indent="-228600" eaLnBrk="0" hangingPunct="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eaLnBrk="1" hangingPunct="1">
                <a:spcBef>
                  <a:spcPct val="50000"/>
                </a:spcBef>
              </a:pPr>
              <a:r>
                <a:rPr lang="en-US" altLang="en-US" sz="2400" dirty="0">
                  <a:solidFill>
                    <a:schemeClr val="tx2"/>
                  </a:solidFill>
                  <a:latin typeface="Trebuchet MS" pitchFamily="34" charset="0"/>
                </a:rPr>
                <a:t>Deduction</a:t>
              </a:r>
            </a:p>
          </p:txBody>
        </p:sp>
        <p:sp>
          <p:nvSpPr>
            <p:cNvPr id="43020" name="AutoShape 10"/>
            <p:cNvSpPr>
              <a:spLocks/>
            </p:cNvSpPr>
            <p:nvPr/>
          </p:nvSpPr>
          <p:spPr bwMode="auto">
            <a:xfrm>
              <a:off x="1824" y="1056"/>
              <a:ext cx="336" cy="1248"/>
            </a:xfrm>
            <a:prstGeom prst="leftBrace">
              <a:avLst>
                <a:gd name="adj1" fmla="val 30952"/>
                <a:gd name="adj2" fmla="val 50000"/>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omic Sans MS" pitchFamily="66" charset="0"/>
                </a:defRPr>
              </a:lvl1pPr>
              <a:lvl2pPr marL="742950" indent="-285750" eaLnBrk="0" hangingPunct="0">
                <a:defRPr>
                  <a:solidFill>
                    <a:schemeClr val="tx1"/>
                  </a:solidFill>
                  <a:latin typeface="Comic Sans MS" pitchFamily="66" charset="0"/>
                </a:defRPr>
              </a:lvl2pPr>
              <a:lvl3pPr marL="1143000" indent="-228600" eaLnBrk="0" hangingPunct="0">
                <a:defRPr>
                  <a:solidFill>
                    <a:schemeClr val="tx1"/>
                  </a:solidFill>
                  <a:latin typeface="Comic Sans MS" pitchFamily="66" charset="0"/>
                </a:defRPr>
              </a:lvl3pPr>
              <a:lvl4pPr marL="1600200" indent="-228600" eaLnBrk="0" hangingPunct="0">
                <a:defRPr>
                  <a:solidFill>
                    <a:schemeClr val="tx1"/>
                  </a:solidFill>
                  <a:latin typeface="Comic Sans MS" pitchFamily="66" charset="0"/>
                </a:defRPr>
              </a:lvl4pPr>
              <a:lvl5pPr marL="2057400" indent="-228600" eaLnBrk="0" hangingPunct="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eaLnBrk="1" hangingPunct="1"/>
              <a:endParaRPr lang="en-US" altLang="en-US"/>
            </a:p>
          </p:txBody>
        </p:sp>
      </p:grpSp>
      <p:grpSp>
        <p:nvGrpSpPr>
          <p:cNvPr id="43013" name="Group 12"/>
          <p:cNvGrpSpPr>
            <a:grpSpLocks/>
          </p:cNvGrpSpPr>
          <p:nvPr/>
        </p:nvGrpSpPr>
        <p:grpSpPr bwMode="auto">
          <a:xfrm>
            <a:off x="531688" y="4003576"/>
            <a:ext cx="7850312" cy="2362200"/>
            <a:chOff x="792" y="2544"/>
            <a:chExt cx="4152" cy="1248"/>
          </a:xfrm>
        </p:grpSpPr>
        <p:pic>
          <p:nvPicPr>
            <p:cNvPr id="43014" name="Picture 7" descr="indu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2" y="2544"/>
              <a:ext cx="2592" cy="1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5" name="Text Box 9"/>
            <p:cNvSpPr txBox="1">
              <a:spLocks noChangeArrowheads="1"/>
            </p:cNvSpPr>
            <p:nvPr/>
          </p:nvSpPr>
          <p:spPr bwMode="auto">
            <a:xfrm>
              <a:off x="792" y="3032"/>
              <a:ext cx="1056"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omic Sans MS" pitchFamily="66" charset="0"/>
                </a:defRPr>
              </a:lvl1pPr>
              <a:lvl2pPr marL="742950" indent="-285750" eaLnBrk="0" hangingPunct="0">
                <a:defRPr>
                  <a:solidFill>
                    <a:schemeClr val="tx1"/>
                  </a:solidFill>
                  <a:latin typeface="Comic Sans MS" pitchFamily="66" charset="0"/>
                </a:defRPr>
              </a:lvl2pPr>
              <a:lvl3pPr marL="1143000" indent="-228600" eaLnBrk="0" hangingPunct="0">
                <a:defRPr>
                  <a:solidFill>
                    <a:schemeClr val="tx1"/>
                  </a:solidFill>
                  <a:latin typeface="Comic Sans MS" pitchFamily="66" charset="0"/>
                </a:defRPr>
              </a:lvl3pPr>
              <a:lvl4pPr marL="1600200" indent="-228600" eaLnBrk="0" hangingPunct="0">
                <a:defRPr>
                  <a:solidFill>
                    <a:schemeClr val="tx1"/>
                  </a:solidFill>
                  <a:latin typeface="Comic Sans MS" pitchFamily="66" charset="0"/>
                </a:defRPr>
              </a:lvl4pPr>
              <a:lvl5pPr marL="2057400" indent="-228600" eaLnBrk="0" hangingPunct="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eaLnBrk="1" hangingPunct="1">
                <a:spcBef>
                  <a:spcPct val="50000"/>
                </a:spcBef>
              </a:pPr>
              <a:r>
                <a:rPr lang="en-US" altLang="en-US" sz="2400" dirty="0">
                  <a:solidFill>
                    <a:schemeClr val="tx2"/>
                  </a:solidFill>
                  <a:latin typeface="Trebuchet MS" pitchFamily="34" charset="0"/>
                </a:rPr>
                <a:t>Induction</a:t>
              </a:r>
            </a:p>
          </p:txBody>
        </p:sp>
        <p:sp>
          <p:nvSpPr>
            <p:cNvPr id="43016" name="AutoShape 11"/>
            <p:cNvSpPr>
              <a:spLocks/>
            </p:cNvSpPr>
            <p:nvPr/>
          </p:nvSpPr>
          <p:spPr bwMode="auto">
            <a:xfrm>
              <a:off x="1824" y="2544"/>
              <a:ext cx="336" cy="1248"/>
            </a:xfrm>
            <a:prstGeom prst="leftBrace">
              <a:avLst>
                <a:gd name="adj1" fmla="val 30952"/>
                <a:gd name="adj2" fmla="val 50000"/>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omic Sans MS" pitchFamily="66" charset="0"/>
                </a:defRPr>
              </a:lvl1pPr>
              <a:lvl2pPr marL="742950" indent="-285750" eaLnBrk="0" hangingPunct="0">
                <a:defRPr>
                  <a:solidFill>
                    <a:schemeClr val="tx1"/>
                  </a:solidFill>
                  <a:latin typeface="Comic Sans MS" pitchFamily="66" charset="0"/>
                </a:defRPr>
              </a:lvl2pPr>
              <a:lvl3pPr marL="1143000" indent="-228600" eaLnBrk="0" hangingPunct="0">
                <a:defRPr>
                  <a:solidFill>
                    <a:schemeClr val="tx1"/>
                  </a:solidFill>
                  <a:latin typeface="Comic Sans MS" pitchFamily="66" charset="0"/>
                </a:defRPr>
              </a:lvl3pPr>
              <a:lvl4pPr marL="1600200" indent="-228600" eaLnBrk="0" hangingPunct="0">
                <a:defRPr>
                  <a:solidFill>
                    <a:schemeClr val="tx1"/>
                  </a:solidFill>
                  <a:latin typeface="Comic Sans MS" pitchFamily="66" charset="0"/>
                </a:defRPr>
              </a:lvl4pPr>
              <a:lvl5pPr marL="2057400" indent="-228600" eaLnBrk="0" hangingPunct="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eaLnBrk="1" hangingPunct="1"/>
              <a:endParaRPr lang="en-US" altLang="en-US"/>
            </a:p>
          </p:txBody>
        </p:sp>
      </p:grpSp>
    </p:spTree>
    <p:extLst>
      <p:ext uri="{BB962C8B-B14F-4D97-AF65-F5344CB8AC3E}">
        <p14:creationId xmlns:p14="http://schemas.microsoft.com/office/powerpoint/2010/main" val="41428424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
            </a:r>
            <a:br>
              <a:rPr lang="en-IE" dirty="0"/>
            </a:br>
            <a:r>
              <a:rPr lang="en-IE" sz="3600" dirty="0"/>
              <a:t>Approaches</a:t>
            </a:r>
          </a:p>
        </p:txBody>
      </p:sp>
      <p:sp>
        <p:nvSpPr>
          <p:cNvPr id="6" name="Text Placeholder 5"/>
          <p:cNvSpPr>
            <a:spLocks noGrp="1"/>
          </p:cNvSpPr>
          <p:nvPr>
            <p:ph type="body" idx="1"/>
          </p:nvPr>
        </p:nvSpPr>
        <p:spPr/>
        <p:txBody>
          <a:bodyPr/>
          <a:lstStyle/>
          <a:p>
            <a:r>
              <a:rPr lang="en-IE" dirty="0"/>
              <a:t>Induction</a:t>
            </a:r>
          </a:p>
        </p:txBody>
      </p:sp>
      <p:sp>
        <p:nvSpPr>
          <p:cNvPr id="7" name="Text Placeholder 6"/>
          <p:cNvSpPr>
            <a:spLocks noGrp="1"/>
          </p:cNvSpPr>
          <p:nvPr>
            <p:ph type="body" sz="half" idx="3"/>
          </p:nvPr>
        </p:nvSpPr>
        <p:spPr/>
        <p:txBody>
          <a:bodyPr/>
          <a:lstStyle/>
          <a:p>
            <a:r>
              <a:rPr lang="en-IE" dirty="0"/>
              <a:t>Deduction</a:t>
            </a:r>
          </a:p>
        </p:txBody>
      </p:sp>
      <p:sp>
        <p:nvSpPr>
          <p:cNvPr id="3" name="Content Placeholder 2"/>
          <p:cNvSpPr>
            <a:spLocks noGrp="1"/>
          </p:cNvSpPr>
          <p:nvPr>
            <p:ph sz="quarter" idx="2"/>
          </p:nvPr>
        </p:nvSpPr>
        <p:spPr/>
        <p:txBody>
          <a:bodyPr/>
          <a:lstStyle/>
          <a:p>
            <a:r>
              <a:rPr lang="en-IE" sz="2000" dirty="0"/>
              <a:t>Observe phenomena and record them.</a:t>
            </a:r>
          </a:p>
          <a:p>
            <a:r>
              <a:rPr lang="en-IE" sz="2000" dirty="0"/>
              <a:t>Study data recorded for possible patterns and regularities.</a:t>
            </a:r>
          </a:p>
          <a:p>
            <a:r>
              <a:rPr lang="en-IE" sz="2000" dirty="0"/>
              <a:t>Seek explanation(s) to such patterns where they exist. </a:t>
            </a:r>
          </a:p>
          <a:p>
            <a:pPr lvl="1"/>
            <a:r>
              <a:rPr lang="en-IE" sz="1800" dirty="0"/>
              <a:t>This is where a theory that explains what has been discovered can emerge.</a:t>
            </a:r>
          </a:p>
          <a:p>
            <a:r>
              <a:rPr lang="en-IE" sz="2000" dirty="0"/>
              <a:t>Provides strong evidence for conclusion.</a:t>
            </a:r>
          </a:p>
          <a:p>
            <a:pPr lvl="1"/>
            <a:endParaRPr lang="en-IE" sz="1800" dirty="0"/>
          </a:p>
          <a:p>
            <a:endParaRPr lang="en-IE" sz="2000" dirty="0"/>
          </a:p>
        </p:txBody>
      </p:sp>
      <p:sp>
        <p:nvSpPr>
          <p:cNvPr id="8" name="Content Placeholder 7"/>
          <p:cNvSpPr>
            <a:spLocks noGrp="1"/>
          </p:cNvSpPr>
          <p:nvPr>
            <p:ph sz="quarter" idx="4"/>
          </p:nvPr>
        </p:nvSpPr>
        <p:spPr/>
        <p:txBody>
          <a:bodyPr/>
          <a:lstStyle/>
          <a:p>
            <a:r>
              <a:rPr lang="en-IE" sz="2000" dirty="0"/>
              <a:t>Movement from a theory to specific observations </a:t>
            </a:r>
          </a:p>
          <a:p>
            <a:r>
              <a:rPr lang="en-IE" sz="2000" dirty="0"/>
              <a:t>On the basis of a theory, an investigator predicts certain phenomena. </a:t>
            </a:r>
          </a:p>
          <a:p>
            <a:r>
              <a:rPr lang="en-IE" sz="2000" dirty="0"/>
              <a:t>Next, the investigator observes and collects data to ascertain whether the phenomena occur as predicted. </a:t>
            </a:r>
          </a:p>
          <a:p>
            <a:r>
              <a:rPr lang="en-IE" sz="2000" dirty="0"/>
              <a:t>Links premises to conclusions.</a:t>
            </a:r>
          </a:p>
          <a:p>
            <a:endParaRPr lang="en-IE" sz="2000" dirty="0"/>
          </a:p>
        </p:txBody>
      </p:sp>
    </p:spTree>
    <p:extLst>
      <p:ext uri="{BB962C8B-B14F-4D97-AF65-F5344CB8AC3E}">
        <p14:creationId xmlns:p14="http://schemas.microsoft.com/office/powerpoint/2010/main" val="34246066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Approaches</a:t>
            </a:r>
          </a:p>
        </p:txBody>
      </p:sp>
      <p:sp>
        <p:nvSpPr>
          <p:cNvPr id="3" name="Content Placeholder 2"/>
          <p:cNvSpPr>
            <a:spLocks noGrp="1"/>
          </p:cNvSpPr>
          <p:nvPr>
            <p:ph sz="quarter" idx="1"/>
          </p:nvPr>
        </p:nvSpPr>
        <p:spPr>
          <a:xfrm>
            <a:off x="457200" y="1219200"/>
            <a:ext cx="8686800" cy="4937760"/>
          </a:xfrm>
        </p:spPr>
        <p:txBody>
          <a:bodyPr/>
          <a:lstStyle/>
          <a:p>
            <a:r>
              <a:rPr lang="en-IE" sz="2500" dirty="0"/>
              <a:t>Scientific Research involves both deduction and induction. </a:t>
            </a:r>
          </a:p>
          <a:p>
            <a:pPr lvl="1"/>
            <a:r>
              <a:rPr lang="en-IE" sz="2000" dirty="0"/>
              <a:t>May start with a theory and deduce certain phenomena that the researcher then sets out to observe. </a:t>
            </a:r>
          </a:p>
          <a:p>
            <a:pPr lvl="1"/>
            <a:r>
              <a:rPr lang="en-IE" sz="2000" dirty="0"/>
              <a:t>If successive observations do not fit the theory, then the theory can be revised and, ultimately, rejected. </a:t>
            </a:r>
          </a:p>
          <a:p>
            <a:pPr lvl="1"/>
            <a:r>
              <a:rPr lang="en-IE" sz="2000" dirty="0"/>
              <a:t>Observations then lead to a new theory through induction. </a:t>
            </a:r>
          </a:p>
          <a:p>
            <a:pPr lvl="1"/>
            <a:endParaRPr lang="en-IE" sz="2000" dirty="0"/>
          </a:p>
          <a:p>
            <a:r>
              <a:rPr lang="en-IE" sz="2500" dirty="0"/>
              <a:t>However, single projects will often use just use one approach</a:t>
            </a:r>
          </a:p>
          <a:p>
            <a:pPr lvl="1"/>
            <a:r>
              <a:rPr lang="en-IE" sz="2000" dirty="0"/>
              <a:t>Time-frame, resources…</a:t>
            </a:r>
          </a:p>
        </p:txBody>
      </p:sp>
    </p:spTree>
    <p:extLst>
      <p:ext uri="{BB962C8B-B14F-4D97-AF65-F5344CB8AC3E}">
        <p14:creationId xmlns:p14="http://schemas.microsoft.com/office/powerpoint/2010/main" val="14335562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eaLnBrk="1" hangingPunct="1">
              <a:defRPr/>
            </a:pPr>
            <a:r>
              <a:rPr lang="en-GB" altLang="en-US" smtClean="0"/>
              <a:t>Choice of Research Strategy…</a:t>
            </a:r>
          </a:p>
        </p:txBody>
      </p:sp>
      <p:sp>
        <p:nvSpPr>
          <p:cNvPr id="146435" name="Rectangle 3"/>
          <p:cNvSpPr>
            <a:spLocks noGrp="1" noChangeArrowheads="1"/>
          </p:cNvSpPr>
          <p:nvPr>
            <p:ph type="body" idx="1"/>
          </p:nvPr>
        </p:nvSpPr>
        <p:spPr bwMode="auto">
          <a:xfrm>
            <a:off x="323850" y="1279525"/>
            <a:ext cx="8640763" cy="452596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eaLnBrk="1" hangingPunct="1">
              <a:defRPr/>
            </a:pPr>
            <a:r>
              <a:rPr lang="en-GB">
                <a:ea typeface="ＭＳ Ｐゴシック" charset="0"/>
                <a:cs typeface="+mn-cs"/>
              </a:rPr>
              <a:t>Based on:</a:t>
            </a:r>
          </a:p>
          <a:p>
            <a:pPr lvl="1" eaLnBrk="1" hangingPunct="1">
              <a:defRPr/>
            </a:pPr>
            <a:r>
              <a:rPr lang="en-GB">
                <a:ea typeface="ＭＳ Ｐゴシック" charset="0"/>
              </a:rPr>
              <a:t>Epistemology </a:t>
            </a:r>
            <a:r>
              <a:rPr lang="en-GB" sz="2400">
                <a:ea typeface="ＭＳ Ｐゴシック" charset="0"/>
              </a:rPr>
              <a:t>(How should we be attempting to assess knowledge?) </a:t>
            </a:r>
          </a:p>
          <a:p>
            <a:pPr lvl="2" eaLnBrk="1" hangingPunct="1">
              <a:defRPr/>
            </a:pPr>
            <a:r>
              <a:rPr lang="en-GB" sz="2000">
                <a:ea typeface="ＭＳ Ｐゴシック" charset="0"/>
              </a:rPr>
              <a:t>Positivism = explain a phenomena</a:t>
            </a:r>
          </a:p>
          <a:p>
            <a:pPr lvl="2" eaLnBrk="1" hangingPunct="1">
              <a:defRPr/>
            </a:pPr>
            <a:r>
              <a:rPr lang="en-GB" sz="2000">
                <a:ea typeface="ＭＳ Ｐゴシック" charset="0"/>
              </a:rPr>
              <a:t>Interpretivism = understand a phenomena</a:t>
            </a:r>
          </a:p>
          <a:p>
            <a:pPr lvl="1" eaLnBrk="1" hangingPunct="1">
              <a:defRPr/>
            </a:pPr>
            <a:r>
              <a:rPr lang="en-GB">
                <a:ea typeface="ＭＳ Ｐゴシック" charset="0"/>
              </a:rPr>
              <a:t>Ontology </a:t>
            </a:r>
            <a:r>
              <a:rPr lang="en-GB" sz="2400">
                <a:ea typeface="ＭＳ Ｐゴシック" charset="0"/>
              </a:rPr>
              <a:t>(Does the data exist in a tangible or an intangible form?)</a:t>
            </a:r>
          </a:p>
          <a:p>
            <a:pPr lvl="2" eaLnBrk="1" hangingPunct="1">
              <a:defRPr/>
            </a:pPr>
            <a:r>
              <a:rPr lang="en-GB" sz="2000">
                <a:ea typeface="ＭＳ Ｐゴシック" charset="0"/>
              </a:rPr>
              <a:t>Objectivism = explain independent external outcomes</a:t>
            </a:r>
          </a:p>
          <a:p>
            <a:pPr lvl="2" eaLnBrk="1" hangingPunct="1">
              <a:defRPr/>
            </a:pPr>
            <a:r>
              <a:rPr lang="en-GB" sz="2000">
                <a:ea typeface="ＭＳ Ｐゴシック" charset="0"/>
              </a:rPr>
              <a:t>Constructionism = understand how social factors interact</a:t>
            </a:r>
          </a:p>
        </p:txBody>
      </p:sp>
    </p:spTree>
    <p:extLst>
      <p:ext uri="{BB962C8B-B14F-4D97-AF65-F5344CB8AC3E}">
        <p14:creationId xmlns:p14="http://schemas.microsoft.com/office/powerpoint/2010/main" val="331113514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46435">
                                            <p:txEl>
                                              <p:pRg st="1" end="1"/>
                                            </p:txEl>
                                          </p:spTgt>
                                        </p:tgtEl>
                                        <p:attrNameLst>
                                          <p:attrName>style.visibility</p:attrName>
                                        </p:attrNameLst>
                                      </p:cBhvr>
                                      <p:to>
                                        <p:strVal val="visible"/>
                                      </p:to>
                                    </p:set>
                                    <p:animEffect transition="in" filter="fade">
                                      <p:cBhvr>
                                        <p:cTn id="7" dur="2000"/>
                                        <p:tgtEl>
                                          <p:spTgt spid="1464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46435">
                                            <p:txEl>
                                              <p:pRg st="2" end="2"/>
                                            </p:txEl>
                                          </p:spTgt>
                                        </p:tgtEl>
                                        <p:attrNameLst>
                                          <p:attrName>style.visibility</p:attrName>
                                        </p:attrNameLst>
                                      </p:cBhvr>
                                      <p:to>
                                        <p:strVal val="visible"/>
                                      </p:to>
                                    </p:set>
                                    <p:animEffect transition="in" filter="fade">
                                      <p:cBhvr>
                                        <p:cTn id="12" dur="2000"/>
                                        <p:tgtEl>
                                          <p:spTgt spid="14643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46435">
                                            <p:txEl>
                                              <p:pRg st="3" end="3"/>
                                            </p:txEl>
                                          </p:spTgt>
                                        </p:tgtEl>
                                        <p:attrNameLst>
                                          <p:attrName>style.visibility</p:attrName>
                                        </p:attrNameLst>
                                      </p:cBhvr>
                                      <p:to>
                                        <p:strVal val="visible"/>
                                      </p:to>
                                    </p:set>
                                    <p:animEffect transition="in" filter="fade">
                                      <p:cBhvr>
                                        <p:cTn id="15" dur="2000"/>
                                        <p:tgtEl>
                                          <p:spTgt spid="146435">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146435">
                                            <p:txEl>
                                              <p:pRg st="4" end="4"/>
                                            </p:txEl>
                                          </p:spTgt>
                                        </p:tgtEl>
                                        <p:attrNameLst>
                                          <p:attrName>style.visibility</p:attrName>
                                        </p:attrNameLst>
                                      </p:cBhvr>
                                      <p:to>
                                        <p:strVal val="visible"/>
                                      </p:to>
                                    </p:set>
                                    <p:animEffect transition="in" filter="fade">
                                      <p:cBhvr>
                                        <p:cTn id="20" dur="2000"/>
                                        <p:tgtEl>
                                          <p:spTgt spid="146435">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146435">
                                            <p:txEl>
                                              <p:pRg st="5" end="5"/>
                                            </p:txEl>
                                          </p:spTgt>
                                        </p:tgtEl>
                                        <p:attrNameLst>
                                          <p:attrName>style.visibility</p:attrName>
                                        </p:attrNameLst>
                                      </p:cBhvr>
                                      <p:to>
                                        <p:strVal val="visible"/>
                                      </p:to>
                                    </p:set>
                                    <p:animEffect transition="in" filter="fade">
                                      <p:cBhvr>
                                        <p:cTn id="25" dur="2000"/>
                                        <p:tgtEl>
                                          <p:spTgt spid="146435">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46435">
                                            <p:txEl>
                                              <p:pRg st="6" end="6"/>
                                            </p:txEl>
                                          </p:spTgt>
                                        </p:tgtEl>
                                        <p:attrNameLst>
                                          <p:attrName>style.visibility</p:attrName>
                                        </p:attrNameLst>
                                      </p:cBhvr>
                                      <p:to>
                                        <p:strVal val="visible"/>
                                      </p:to>
                                    </p:set>
                                    <p:animEffect transition="in" filter="fade">
                                      <p:cBhvr>
                                        <p:cTn id="28" dur="2000"/>
                                        <p:tgtEl>
                                          <p:spTgt spid="146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eaLnBrk="1" hangingPunct="1">
              <a:defRPr/>
            </a:pPr>
            <a:r>
              <a:rPr lang="en-GB" altLang="en-US" smtClean="0"/>
              <a:t>Choice of Research Strategy…</a:t>
            </a:r>
          </a:p>
        </p:txBody>
      </p:sp>
      <p:sp>
        <p:nvSpPr>
          <p:cNvPr id="147459" name="Rectangle 3"/>
          <p:cNvSpPr>
            <a:spLocks noGrp="1" noChangeArrowheads="1"/>
          </p:cNvSpPr>
          <p:nvPr>
            <p:ph type="body" idx="1"/>
          </p:nvPr>
        </p:nvSpPr>
        <p:spPr bwMode="auto">
          <a:xfrm>
            <a:off x="250825" y="1600200"/>
            <a:ext cx="8642350" cy="452596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90000"/>
              </a:lnSpc>
              <a:defRPr/>
            </a:pPr>
            <a:r>
              <a:rPr lang="en-GB">
                <a:ea typeface="ＭＳ Ｐゴシック" charset="0"/>
                <a:cs typeface="+mn-cs"/>
              </a:rPr>
              <a:t>Study in the natural sciences often requires a </a:t>
            </a:r>
            <a:r>
              <a:rPr lang="en-GB" i="1">
                <a:solidFill>
                  <a:schemeClr val="accent2"/>
                </a:solidFill>
                <a:ea typeface="ＭＳ Ｐゴシック" charset="0"/>
                <a:cs typeface="+mn-cs"/>
              </a:rPr>
              <a:t>positivistic epistemology</a:t>
            </a:r>
            <a:r>
              <a:rPr lang="en-GB">
                <a:ea typeface="ＭＳ Ｐゴシック" charset="0"/>
                <a:cs typeface="+mn-cs"/>
              </a:rPr>
              <a:t> and an </a:t>
            </a:r>
            <a:r>
              <a:rPr lang="en-GB" i="1">
                <a:solidFill>
                  <a:schemeClr val="accent2"/>
                </a:solidFill>
                <a:ea typeface="ＭＳ Ｐゴシック" charset="0"/>
                <a:cs typeface="+mn-cs"/>
              </a:rPr>
              <a:t>objectivistic ontology</a:t>
            </a:r>
            <a:endParaRPr lang="en-GB">
              <a:ea typeface="ＭＳ Ｐゴシック" charset="0"/>
              <a:cs typeface="+mn-cs"/>
            </a:endParaRPr>
          </a:p>
          <a:p>
            <a:pPr eaLnBrk="1" hangingPunct="1">
              <a:lnSpc>
                <a:spcPct val="90000"/>
              </a:lnSpc>
              <a:defRPr/>
            </a:pPr>
            <a:r>
              <a:rPr lang="en-GB">
                <a:ea typeface="ＭＳ Ｐゴシック" charset="0"/>
                <a:cs typeface="+mn-cs"/>
              </a:rPr>
              <a:t>Study in the social sciences often requires an  </a:t>
            </a:r>
            <a:r>
              <a:rPr lang="en-GB" i="1">
                <a:solidFill>
                  <a:schemeClr val="accent2"/>
                </a:solidFill>
                <a:ea typeface="ＭＳ Ｐゴシック" charset="0"/>
                <a:cs typeface="+mn-cs"/>
              </a:rPr>
              <a:t>interpretive epistemology</a:t>
            </a:r>
            <a:r>
              <a:rPr lang="en-GB">
                <a:ea typeface="ＭＳ Ｐゴシック" charset="0"/>
                <a:cs typeface="+mn-cs"/>
              </a:rPr>
              <a:t> and a </a:t>
            </a:r>
            <a:r>
              <a:rPr lang="en-GB" i="1">
                <a:solidFill>
                  <a:schemeClr val="accent2"/>
                </a:solidFill>
                <a:ea typeface="ＭＳ Ｐゴシック" charset="0"/>
                <a:cs typeface="+mn-cs"/>
              </a:rPr>
              <a:t>constructionist ontology</a:t>
            </a:r>
            <a:r>
              <a:rPr lang="en-GB">
                <a:ea typeface="ＭＳ Ｐゴシック" charset="0"/>
                <a:cs typeface="+mn-cs"/>
              </a:rPr>
              <a:t> </a:t>
            </a:r>
          </a:p>
          <a:p>
            <a:pPr eaLnBrk="1" hangingPunct="1">
              <a:lnSpc>
                <a:spcPct val="90000"/>
              </a:lnSpc>
              <a:defRPr/>
            </a:pPr>
            <a:r>
              <a:rPr lang="en-GB" i="1">
                <a:ea typeface="ＭＳ Ｐゴシック" charset="0"/>
                <a:cs typeface="+mn-cs"/>
              </a:rPr>
              <a:t>However</a:t>
            </a:r>
            <a:r>
              <a:rPr lang="en-GB">
                <a:ea typeface="ＭＳ Ｐゴシック" charset="0"/>
                <a:cs typeface="+mn-cs"/>
              </a:rPr>
              <a:t>, it is occasionally possible to combine these strategies by coding qualitative data quantitatively (i.e. Athlete = 1 ; Non-Athlete = 2)</a:t>
            </a:r>
          </a:p>
        </p:txBody>
      </p:sp>
    </p:spTree>
    <p:extLst>
      <p:ext uri="{BB962C8B-B14F-4D97-AF65-F5344CB8AC3E}">
        <p14:creationId xmlns:p14="http://schemas.microsoft.com/office/powerpoint/2010/main" val="287132714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2000"/>
                                        <p:tgtEl>
                                          <p:spTgt spid="147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47459">
                                            <p:txEl>
                                              <p:pRg st="1" end="1"/>
                                            </p:txEl>
                                          </p:spTgt>
                                        </p:tgtEl>
                                        <p:attrNameLst>
                                          <p:attrName>style.visibility</p:attrName>
                                        </p:attrNameLst>
                                      </p:cBhvr>
                                      <p:to>
                                        <p:strVal val="visible"/>
                                      </p:to>
                                    </p:set>
                                    <p:animEffect transition="in" filter="fade">
                                      <p:cBhvr>
                                        <p:cTn id="12" dur="2000"/>
                                        <p:tgtEl>
                                          <p:spTgt spid="147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47459">
                                            <p:txEl>
                                              <p:pRg st="2" end="2"/>
                                            </p:txEl>
                                          </p:spTgt>
                                        </p:tgtEl>
                                        <p:attrNameLst>
                                          <p:attrName>style.visibility</p:attrName>
                                        </p:attrNameLst>
                                      </p:cBhvr>
                                      <p:to>
                                        <p:strVal val="visible"/>
                                      </p:to>
                                    </p:set>
                                    <p:animEffect transition="in" filter="fade">
                                      <p:cBhvr>
                                        <p:cTn id="17" dur="2000"/>
                                        <p:tgtEl>
                                          <p:spTgt spid="1474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Layer 3: Strategies</a:t>
            </a:r>
          </a:p>
        </p:txBody>
      </p:sp>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39" y="1146321"/>
            <a:ext cx="6746049" cy="5307015"/>
          </a:xfrm>
          <a:prstGeom prst="rect">
            <a:avLst/>
          </a:prstGeom>
        </p:spPr>
      </p:pic>
      <p:sp>
        <p:nvSpPr>
          <p:cNvPr id="6" name="TextBox 7"/>
          <p:cNvSpPr txBox="1"/>
          <p:nvPr/>
        </p:nvSpPr>
        <p:spPr>
          <a:xfrm>
            <a:off x="2103275" y="6471757"/>
            <a:ext cx="5222214" cy="307777"/>
          </a:xfrm>
          <a:prstGeom prst="rect">
            <a:avLst/>
          </a:prstGeom>
          <a:noFill/>
        </p:spPr>
        <p:txBody>
          <a:bodyPr wrap="square" rtlCol="0">
            <a:spAutoFit/>
          </a:bodyPr>
          <a:lstStyle/>
          <a:p>
            <a:r>
              <a:rPr lang="en-IE" sz="1400" dirty="0"/>
              <a:t>Adapted from Saunders </a:t>
            </a:r>
            <a:r>
              <a:rPr lang="en-IE" sz="1400" i="1" dirty="0"/>
              <a:t>et al., </a:t>
            </a:r>
            <a:r>
              <a:rPr lang="en-IE" sz="1400" dirty="0"/>
              <a:t>2009; https://onion.derby.ac.uk/</a:t>
            </a:r>
          </a:p>
        </p:txBody>
      </p:sp>
    </p:spTree>
    <p:extLst>
      <p:ext uri="{BB962C8B-B14F-4D97-AF65-F5344CB8AC3E}">
        <p14:creationId xmlns:p14="http://schemas.microsoft.com/office/powerpoint/2010/main" val="35717611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Strategies</a:t>
            </a:r>
          </a:p>
        </p:txBody>
      </p:sp>
      <p:sp>
        <p:nvSpPr>
          <p:cNvPr id="3" name="Content Placeholder 2"/>
          <p:cNvSpPr>
            <a:spLocks noGrp="1"/>
          </p:cNvSpPr>
          <p:nvPr>
            <p:ph sz="quarter" idx="1"/>
          </p:nvPr>
        </p:nvSpPr>
        <p:spPr>
          <a:xfrm>
            <a:off x="457200" y="1219200"/>
            <a:ext cx="8686800" cy="4937760"/>
          </a:xfrm>
        </p:spPr>
        <p:txBody>
          <a:bodyPr>
            <a:normAutofit lnSpcReduction="10000"/>
          </a:bodyPr>
          <a:lstStyle/>
          <a:p>
            <a:r>
              <a:rPr lang="en-IE" dirty="0"/>
              <a:t>EXPERIMENT</a:t>
            </a:r>
          </a:p>
          <a:p>
            <a:pPr lvl="1"/>
            <a:r>
              <a:rPr lang="en-IE" sz="2500" dirty="0"/>
              <a:t>Experimental designs are more </a:t>
            </a:r>
            <a:r>
              <a:rPr lang="en-IE" sz="2500" u="sng" dirty="0"/>
              <a:t>rigid in their structure</a:t>
            </a:r>
            <a:r>
              <a:rPr lang="en-IE" sz="2500" dirty="0"/>
              <a:t> and process to enable the research to be replicated. </a:t>
            </a:r>
          </a:p>
          <a:p>
            <a:pPr lvl="1"/>
            <a:r>
              <a:rPr lang="en-IE" sz="2500" dirty="0"/>
              <a:t>These designs test the </a:t>
            </a:r>
            <a:r>
              <a:rPr lang="en-IE" sz="2500" u="sng" dirty="0"/>
              <a:t>causal effects</a:t>
            </a:r>
            <a:r>
              <a:rPr lang="en-IE" sz="2500" dirty="0"/>
              <a:t> of phenomena on a group compared to a control group who are not subjected to any phenomena. </a:t>
            </a:r>
          </a:p>
          <a:p>
            <a:pPr lvl="1"/>
            <a:r>
              <a:rPr lang="en-IE" sz="2500" dirty="0"/>
              <a:t>The causal effect is from the independent variable on the dependent variable. </a:t>
            </a:r>
          </a:p>
          <a:p>
            <a:pPr lvl="1"/>
            <a:r>
              <a:rPr lang="en-IE" sz="2500" dirty="0"/>
              <a:t>Experimental strategies generate data that can be statistically analysed. </a:t>
            </a:r>
          </a:p>
          <a:p>
            <a:pPr lvl="1"/>
            <a:r>
              <a:rPr lang="en-IE" sz="2500" dirty="0"/>
              <a:t>Aims to examine the results of an experiment against the expected results and usually involves the consideration of a relatively </a:t>
            </a:r>
            <a:r>
              <a:rPr lang="en-IE" sz="2500" u="sng" dirty="0"/>
              <a:t>limited number of factors</a:t>
            </a:r>
            <a:r>
              <a:rPr lang="en-IE" sz="2500" dirty="0"/>
              <a:t>.</a:t>
            </a:r>
          </a:p>
        </p:txBody>
      </p:sp>
    </p:spTree>
    <p:extLst>
      <p:ext uri="{BB962C8B-B14F-4D97-AF65-F5344CB8AC3E}">
        <p14:creationId xmlns:p14="http://schemas.microsoft.com/office/powerpoint/2010/main" val="156748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Strategies</a:t>
            </a:r>
          </a:p>
        </p:txBody>
      </p:sp>
      <p:sp>
        <p:nvSpPr>
          <p:cNvPr id="3" name="Content Placeholder 2"/>
          <p:cNvSpPr>
            <a:spLocks noGrp="1"/>
          </p:cNvSpPr>
          <p:nvPr>
            <p:ph sz="quarter" idx="1"/>
          </p:nvPr>
        </p:nvSpPr>
        <p:spPr>
          <a:xfrm>
            <a:off x="457200" y="1219200"/>
            <a:ext cx="8686800" cy="4937760"/>
          </a:xfrm>
        </p:spPr>
        <p:txBody>
          <a:bodyPr>
            <a:normAutofit/>
          </a:bodyPr>
          <a:lstStyle/>
          <a:p>
            <a:r>
              <a:rPr lang="en-IE" dirty="0"/>
              <a:t>SURVEY</a:t>
            </a:r>
          </a:p>
          <a:p>
            <a:pPr lvl="1"/>
            <a:r>
              <a:rPr lang="en-IE" sz="2500" dirty="0"/>
              <a:t>A survey strategy is often associated with a </a:t>
            </a:r>
            <a:r>
              <a:rPr lang="en-IE" sz="2500" u="sng" dirty="0"/>
              <a:t>deductive approach</a:t>
            </a:r>
            <a:r>
              <a:rPr lang="en-IE" sz="2500" dirty="0"/>
              <a:t>. </a:t>
            </a:r>
          </a:p>
          <a:p>
            <a:pPr lvl="1"/>
            <a:r>
              <a:rPr lang="en-IE" sz="2500" dirty="0"/>
              <a:t>It offers the researcher a </a:t>
            </a:r>
            <a:r>
              <a:rPr lang="en-IE" sz="2500" u="sng" dirty="0"/>
              <a:t>highly economical</a:t>
            </a:r>
            <a:r>
              <a:rPr lang="en-IE" sz="2500" dirty="0"/>
              <a:t> way of collecting </a:t>
            </a:r>
            <a:r>
              <a:rPr lang="en-IE" sz="2500" u="sng" dirty="0"/>
              <a:t>large amounts of data</a:t>
            </a:r>
            <a:r>
              <a:rPr lang="en-IE" sz="2500" dirty="0"/>
              <a:t> to address the who, what, where, when and how of any given topic or issue. </a:t>
            </a:r>
          </a:p>
          <a:p>
            <a:pPr lvl="1"/>
            <a:r>
              <a:rPr lang="en-IE" sz="2500" dirty="0"/>
              <a:t>This strategy can generate both rich (words) and statistical data. </a:t>
            </a:r>
          </a:p>
          <a:p>
            <a:pPr lvl="1"/>
            <a:r>
              <a:rPr lang="en-IE" dirty="0"/>
              <a:t>Surveys involve sampling a representative proportion of the population. </a:t>
            </a:r>
          </a:p>
          <a:p>
            <a:pPr lvl="1"/>
            <a:r>
              <a:rPr lang="en-IE" dirty="0"/>
              <a:t>Surveys often produce quantitative data that can be analysed empirically, to examine causative variables.</a:t>
            </a:r>
            <a:endParaRPr lang="en-IE" sz="9300" dirty="0"/>
          </a:p>
        </p:txBody>
      </p:sp>
    </p:spTree>
    <p:extLst>
      <p:ext uri="{BB962C8B-B14F-4D97-AF65-F5344CB8AC3E}">
        <p14:creationId xmlns:p14="http://schemas.microsoft.com/office/powerpoint/2010/main" val="1310203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Strategies</a:t>
            </a:r>
          </a:p>
        </p:txBody>
      </p:sp>
      <p:sp>
        <p:nvSpPr>
          <p:cNvPr id="3" name="Content Placeholder 2"/>
          <p:cNvSpPr>
            <a:spLocks noGrp="1"/>
          </p:cNvSpPr>
          <p:nvPr>
            <p:ph sz="quarter" idx="1"/>
          </p:nvPr>
        </p:nvSpPr>
        <p:spPr>
          <a:xfrm>
            <a:off x="457200" y="1219200"/>
            <a:ext cx="8686800" cy="4937760"/>
          </a:xfrm>
        </p:spPr>
        <p:txBody>
          <a:bodyPr>
            <a:normAutofit/>
          </a:bodyPr>
          <a:lstStyle/>
          <a:p>
            <a:r>
              <a:rPr lang="en-IE" dirty="0"/>
              <a:t>CASE STUDY</a:t>
            </a:r>
          </a:p>
          <a:p>
            <a:pPr lvl="1"/>
            <a:r>
              <a:rPr lang="en-IE" sz="2500" dirty="0"/>
              <a:t>Case study design involves extensive study of one or more individuals or cases in a </a:t>
            </a:r>
            <a:r>
              <a:rPr lang="en-IE" sz="2500" u="sng" dirty="0"/>
              <a:t>real-life context</a:t>
            </a:r>
            <a:r>
              <a:rPr lang="en-IE" sz="2500" dirty="0"/>
              <a:t>. </a:t>
            </a:r>
          </a:p>
          <a:p>
            <a:pPr lvl="1"/>
            <a:r>
              <a:rPr lang="en-IE" sz="2500" dirty="0"/>
              <a:t>The data that is collected may include: watching aspects of their behaviour or of the setting, interviews with participants and record searching.</a:t>
            </a:r>
            <a:endParaRPr lang="en-IE" sz="9300" dirty="0"/>
          </a:p>
          <a:p>
            <a:pPr lvl="1"/>
            <a:r>
              <a:rPr lang="en-IE" sz="2500" dirty="0"/>
              <a:t>The goal is to establish the key features and draw generalisations, offering an insight into the specific nature of any example, and establish the </a:t>
            </a:r>
            <a:r>
              <a:rPr lang="en-IE" sz="2500" u="sng" dirty="0"/>
              <a:t>importance of culture and context</a:t>
            </a:r>
            <a:r>
              <a:rPr lang="en-IE" sz="2500" dirty="0"/>
              <a:t> in differences between restricted cases. </a:t>
            </a:r>
          </a:p>
        </p:txBody>
      </p:sp>
    </p:spTree>
    <p:extLst>
      <p:ext uri="{BB962C8B-B14F-4D97-AF65-F5344CB8AC3E}">
        <p14:creationId xmlns:p14="http://schemas.microsoft.com/office/powerpoint/2010/main" val="39181444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Strategies</a:t>
            </a:r>
          </a:p>
        </p:txBody>
      </p:sp>
      <p:sp>
        <p:nvSpPr>
          <p:cNvPr id="3" name="Content Placeholder 2"/>
          <p:cNvSpPr>
            <a:spLocks noGrp="1"/>
          </p:cNvSpPr>
          <p:nvPr>
            <p:ph sz="quarter" idx="1"/>
          </p:nvPr>
        </p:nvSpPr>
        <p:spPr>
          <a:xfrm>
            <a:off x="457200" y="1219200"/>
            <a:ext cx="8686800" cy="4937760"/>
          </a:xfrm>
        </p:spPr>
        <p:txBody>
          <a:bodyPr>
            <a:normAutofit fontScale="92500" lnSpcReduction="10000"/>
          </a:bodyPr>
          <a:lstStyle/>
          <a:p>
            <a:r>
              <a:rPr lang="en-IE" dirty="0"/>
              <a:t>ACTION RESEARCH</a:t>
            </a:r>
          </a:p>
          <a:p>
            <a:pPr lvl="1"/>
            <a:r>
              <a:rPr lang="en-IE" sz="2500" dirty="0"/>
              <a:t>This strategy is characterised as a </a:t>
            </a:r>
            <a:r>
              <a:rPr lang="en-IE" sz="2500" u="sng" dirty="0"/>
              <a:t>problem-solving</a:t>
            </a:r>
            <a:r>
              <a:rPr lang="en-IE" sz="2500" dirty="0"/>
              <a:t> approach to a specific research problem </a:t>
            </a:r>
            <a:r>
              <a:rPr lang="en-IE" sz="2500" u="sng" dirty="0"/>
              <a:t>within a community of practice</a:t>
            </a:r>
            <a:r>
              <a:rPr lang="en-IE" sz="2500" dirty="0"/>
              <a:t>.</a:t>
            </a:r>
          </a:p>
          <a:p>
            <a:pPr lvl="1"/>
            <a:r>
              <a:rPr lang="en-IE" sz="2500" dirty="0"/>
              <a:t>As part of this search for a solution the strategy allows the researcher to be part of the organisation or case study that requires the solution. It allows for collaboration between the topic organisation and the researcher. </a:t>
            </a:r>
          </a:p>
          <a:p>
            <a:pPr lvl="1"/>
            <a:r>
              <a:rPr lang="en-IE" sz="2500" dirty="0"/>
              <a:t>The process of Action Research moves from a clear objective to diagnosis of the problem and generation of a list of actions to solve the problem and establishing that it corresponds to the best approach.</a:t>
            </a:r>
          </a:p>
          <a:p>
            <a:pPr lvl="1"/>
            <a:r>
              <a:rPr lang="en-IE" sz="2500" dirty="0"/>
              <a:t>It tends to involve reflective practice, which is a systematic process by which the professional practice and experience of the practitioners can be assessed.</a:t>
            </a:r>
          </a:p>
        </p:txBody>
      </p:sp>
    </p:spTree>
    <p:extLst>
      <p:ext uri="{BB962C8B-B14F-4D97-AF65-F5344CB8AC3E}">
        <p14:creationId xmlns:p14="http://schemas.microsoft.com/office/powerpoint/2010/main" val="1332738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Scientific Method of Inquiry</a:t>
            </a:r>
            <a:endParaRPr lang="en-IE" dirty="0"/>
          </a:p>
        </p:txBody>
      </p:sp>
      <p:sp>
        <p:nvSpPr>
          <p:cNvPr id="3" name="Content Placeholder 2"/>
          <p:cNvSpPr>
            <a:spLocks noGrp="1"/>
          </p:cNvSpPr>
          <p:nvPr>
            <p:ph sz="quarter" idx="1"/>
          </p:nvPr>
        </p:nvSpPr>
        <p:spPr/>
        <p:txBody>
          <a:bodyPr>
            <a:normAutofit fontScale="92500"/>
          </a:bodyPr>
          <a:lstStyle/>
          <a:p>
            <a:pPr marL="0" indent="0">
              <a:buNone/>
            </a:pPr>
            <a:r>
              <a:rPr lang="en-IE" dirty="0"/>
              <a:t>The scientific method of inquiry is characterized by the following convictions:</a:t>
            </a:r>
          </a:p>
          <a:p>
            <a:r>
              <a:rPr lang="en-IE" dirty="0"/>
              <a:t>that the process must be objective to reduce bias in methods and interpretation of results.</a:t>
            </a:r>
          </a:p>
          <a:p>
            <a:r>
              <a:rPr lang="en-IE" dirty="0"/>
              <a:t>that the process should be systematic in that it ought to involve certain standard procedures.</a:t>
            </a:r>
          </a:p>
          <a:p>
            <a:r>
              <a:rPr lang="en-IE" dirty="0"/>
              <a:t>enquiry should be conducted through a process of systematic observation that can be verified by experience (empiricism).</a:t>
            </a:r>
          </a:p>
          <a:p>
            <a:r>
              <a:rPr lang="en-IE" dirty="0"/>
              <a:t>There should be careful recording, documenting, archival and sharing of all data and methodology (full disclosure) to make it available for scrutiny by other researchers, thereby allowing them to verify results by attempting to reproduce them.</a:t>
            </a:r>
          </a:p>
          <a:p>
            <a:endParaRPr lang="en-IE" dirty="0"/>
          </a:p>
        </p:txBody>
      </p:sp>
    </p:spTree>
    <p:extLst>
      <p:ext uri="{BB962C8B-B14F-4D97-AF65-F5344CB8AC3E}">
        <p14:creationId xmlns:p14="http://schemas.microsoft.com/office/powerpoint/2010/main" val="10837229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Strategies</a:t>
            </a:r>
          </a:p>
        </p:txBody>
      </p:sp>
      <p:sp>
        <p:nvSpPr>
          <p:cNvPr id="3" name="Content Placeholder 2"/>
          <p:cNvSpPr>
            <a:spLocks noGrp="1"/>
          </p:cNvSpPr>
          <p:nvPr>
            <p:ph sz="quarter" idx="1"/>
          </p:nvPr>
        </p:nvSpPr>
        <p:spPr>
          <a:xfrm>
            <a:off x="457200" y="1219200"/>
            <a:ext cx="8686800" cy="4937760"/>
          </a:xfrm>
        </p:spPr>
        <p:txBody>
          <a:bodyPr>
            <a:normAutofit/>
          </a:bodyPr>
          <a:lstStyle/>
          <a:p>
            <a:r>
              <a:rPr lang="en-IE" dirty="0"/>
              <a:t>GROUNDED THEORY</a:t>
            </a:r>
          </a:p>
          <a:p>
            <a:pPr lvl="1"/>
            <a:r>
              <a:rPr lang="en-IE" sz="2500" dirty="0"/>
              <a:t>Grounded Theory uses </a:t>
            </a:r>
            <a:r>
              <a:rPr lang="en-IE" sz="2500" u="sng" dirty="0"/>
              <a:t>inductive methods </a:t>
            </a:r>
            <a:r>
              <a:rPr lang="en-IE" sz="2500" dirty="0"/>
              <a:t>to predict and explain behaviour to build theory. </a:t>
            </a:r>
          </a:p>
          <a:p>
            <a:pPr lvl="1"/>
            <a:r>
              <a:rPr lang="en-IE" sz="2500" dirty="0"/>
              <a:t>This starts with data being collected from observation, theory and predictions being generated from that data and then those predictions being tested. </a:t>
            </a:r>
          </a:p>
          <a:p>
            <a:pPr lvl="1"/>
            <a:r>
              <a:rPr lang="en-IE" sz="2500" dirty="0"/>
              <a:t>This strategy, although generating new theory, is still grounded by existing theory and literature on the topic.</a:t>
            </a:r>
          </a:p>
          <a:p>
            <a:pPr lvl="1"/>
            <a:r>
              <a:rPr lang="en-IE" sz="2500" dirty="0"/>
              <a:t>Its use is common in the social sciences. </a:t>
            </a:r>
          </a:p>
        </p:txBody>
      </p:sp>
    </p:spTree>
    <p:extLst>
      <p:ext uri="{BB962C8B-B14F-4D97-AF65-F5344CB8AC3E}">
        <p14:creationId xmlns:p14="http://schemas.microsoft.com/office/powerpoint/2010/main" val="13095088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Strategies</a:t>
            </a:r>
          </a:p>
        </p:txBody>
      </p:sp>
      <p:sp>
        <p:nvSpPr>
          <p:cNvPr id="3" name="Content Placeholder 2"/>
          <p:cNvSpPr>
            <a:spLocks noGrp="1"/>
          </p:cNvSpPr>
          <p:nvPr>
            <p:ph sz="quarter" idx="1"/>
          </p:nvPr>
        </p:nvSpPr>
        <p:spPr>
          <a:xfrm>
            <a:off x="457200" y="1219200"/>
            <a:ext cx="8686800" cy="4937760"/>
          </a:xfrm>
        </p:spPr>
        <p:txBody>
          <a:bodyPr>
            <a:normAutofit/>
          </a:bodyPr>
          <a:lstStyle/>
          <a:p>
            <a:r>
              <a:rPr lang="en-IE" dirty="0"/>
              <a:t>ETHNOGRAPHY</a:t>
            </a:r>
          </a:p>
          <a:p>
            <a:pPr lvl="1"/>
            <a:r>
              <a:rPr lang="en-IE" sz="2500" dirty="0"/>
              <a:t>Ethnography is rooted in anthropology, which is the study of others from a detached point-of-view. </a:t>
            </a:r>
          </a:p>
          <a:p>
            <a:pPr lvl="1"/>
            <a:r>
              <a:rPr lang="en-IE" sz="2500" dirty="0"/>
              <a:t>However, ethnography requires the researcher to be a part of the community or situation they are researching. </a:t>
            </a:r>
          </a:p>
          <a:p>
            <a:pPr lvl="1"/>
            <a:r>
              <a:rPr lang="en-IE" sz="2500" dirty="0"/>
              <a:t>It aims to understand the differences of meaning and importance or behaviours from their perspective.</a:t>
            </a:r>
          </a:p>
          <a:p>
            <a:pPr lvl="1"/>
            <a:r>
              <a:rPr lang="en-IE" sz="2500" u="sng" dirty="0"/>
              <a:t>This may be time consuming</a:t>
            </a:r>
            <a:r>
              <a:rPr lang="en-IE" sz="2500" dirty="0"/>
              <a:t> for the researcher to achieve full integration into a social scene to experience and document long-term changes in actions and opinions. </a:t>
            </a:r>
          </a:p>
        </p:txBody>
      </p:sp>
    </p:spTree>
    <p:extLst>
      <p:ext uri="{BB962C8B-B14F-4D97-AF65-F5344CB8AC3E}">
        <p14:creationId xmlns:p14="http://schemas.microsoft.com/office/powerpoint/2010/main" val="19568903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Strategies</a:t>
            </a:r>
          </a:p>
        </p:txBody>
      </p:sp>
      <p:sp>
        <p:nvSpPr>
          <p:cNvPr id="3" name="Content Placeholder 2"/>
          <p:cNvSpPr>
            <a:spLocks noGrp="1"/>
          </p:cNvSpPr>
          <p:nvPr>
            <p:ph sz="quarter" idx="1"/>
          </p:nvPr>
        </p:nvSpPr>
        <p:spPr>
          <a:xfrm>
            <a:off x="457200" y="1219200"/>
            <a:ext cx="8686800" cy="4937760"/>
          </a:xfrm>
        </p:spPr>
        <p:txBody>
          <a:bodyPr>
            <a:normAutofit/>
          </a:bodyPr>
          <a:lstStyle/>
          <a:p>
            <a:r>
              <a:rPr lang="en-IE" dirty="0"/>
              <a:t>ARCHIVAL RESEARCH</a:t>
            </a:r>
          </a:p>
          <a:p>
            <a:pPr lvl="1"/>
            <a:r>
              <a:rPr lang="en-IE" sz="2500" dirty="0"/>
              <a:t>This strategy centres its data collection on existing data sets or archive documents. </a:t>
            </a:r>
          </a:p>
          <a:p>
            <a:pPr lvl="1"/>
            <a:r>
              <a:rPr lang="en-IE" sz="2500" dirty="0"/>
              <a:t>This allows for exploratory, explanatory or descriptive analysis of changes tracked </a:t>
            </a:r>
            <a:r>
              <a:rPr lang="en-IE" sz="2500" u="sng" dirty="0"/>
              <a:t>over a long period of time</a:t>
            </a:r>
            <a:r>
              <a:rPr lang="en-IE" sz="2500" dirty="0"/>
              <a:t>. </a:t>
            </a:r>
          </a:p>
          <a:p>
            <a:pPr lvl="1"/>
            <a:r>
              <a:rPr lang="en-IE" sz="2500" dirty="0"/>
              <a:t>However, the accuracy and breadth of information available may be an issue for a researcher relying solely on this type of </a:t>
            </a:r>
            <a:r>
              <a:rPr lang="en-IE" sz="2500" u="sng" dirty="0"/>
              <a:t>secondary data</a:t>
            </a:r>
            <a:r>
              <a:rPr lang="en-IE" sz="2500" dirty="0"/>
              <a:t>. </a:t>
            </a:r>
          </a:p>
        </p:txBody>
      </p:sp>
    </p:spTree>
    <p:extLst>
      <p:ext uri="{BB962C8B-B14F-4D97-AF65-F5344CB8AC3E}">
        <p14:creationId xmlns:p14="http://schemas.microsoft.com/office/powerpoint/2010/main" val="747802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Layer 4: Choices</a:t>
            </a:r>
          </a:p>
        </p:txBody>
      </p:sp>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39" y="1146321"/>
            <a:ext cx="6746049" cy="5307015"/>
          </a:xfrm>
          <a:prstGeom prst="rect">
            <a:avLst/>
          </a:prstGeom>
        </p:spPr>
      </p:pic>
      <p:sp>
        <p:nvSpPr>
          <p:cNvPr id="6" name="TextBox 7"/>
          <p:cNvSpPr txBox="1"/>
          <p:nvPr/>
        </p:nvSpPr>
        <p:spPr>
          <a:xfrm>
            <a:off x="2103275" y="6471757"/>
            <a:ext cx="5222214" cy="307777"/>
          </a:xfrm>
          <a:prstGeom prst="rect">
            <a:avLst/>
          </a:prstGeom>
          <a:noFill/>
        </p:spPr>
        <p:txBody>
          <a:bodyPr wrap="square" rtlCol="0">
            <a:spAutoFit/>
          </a:bodyPr>
          <a:lstStyle/>
          <a:p>
            <a:r>
              <a:rPr lang="en-IE" sz="1400" dirty="0"/>
              <a:t>Adapted from Saunders </a:t>
            </a:r>
            <a:r>
              <a:rPr lang="en-IE" sz="1400" i="1" dirty="0"/>
              <a:t>et al., </a:t>
            </a:r>
            <a:r>
              <a:rPr lang="en-IE" sz="1400" dirty="0"/>
              <a:t>2009; https://onion.derby.ac.uk/</a:t>
            </a:r>
          </a:p>
        </p:txBody>
      </p:sp>
    </p:spTree>
    <p:extLst>
      <p:ext uri="{BB962C8B-B14F-4D97-AF65-F5344CB8AC3E}">
        <p14:creationId xmlns:p14="http://schemas.microsoft.com/office/powerpoint/2010/main" val="5195881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Choices</a:t>
            </a:r>
          </a:p>
        </p:txBody>
      </p:sp>
      <p:sp>
        <p:nvSpPr>
          <p:cNvPr id="3" name="Content Placeholder 2"/>
          <p:cNvSpPr>
            <a:spLocks noGrp="1"/>
          </p:cNvSpPr>
          <p:nvPr>
            <p:ph sz="quarter" idx="1"/>
          </p:nvPr>
        </p:nvSpPr>
        <p:spPr>
          <a:xfrm>
            <a:off x="457200" y="1219200"/>
            <a:ext cx="8686800" cy="5162128"/>
          </a:xfrm>
        </p:spPr>
        <p:txBody>
          <a:bodyPr>
            <a:normAutofit/>
          </a:bodyPr>
          <a:lstStyle/>
          <a:p>
            <a:r>
              <a:rPr lang="en-IE" dirty="0"/>
              <a:t>QUANTITATIVE / QUALITATIVE</a:t>
            </a:r>
          </a:p>
          <a:p>
            <a:pPr lvl="1"/>
            <a:r>
              <a:rPr lang="en-IE" sz="2500" dirty="0"/>
              <a:t>Choices regarding </a:t>
            </a:r>
            <a:r>
              <a:rPr lang="en-IE" sz="2500" b="1" dirty="0"/>
              <a:t>HOW</a:t>
            </a:r>
            <a:r>
              <a:rPr lang="en-IE" sz="2500" dirty="0"/>
              <a:t> you wish to use quantitative and qualitative methods in your research. </a:t>
            </a:r>
          </a:p>
          <a:p>
            <a:pPr lvl="1"/>
            <a:r>
              <a:rPr lang="en-IE" sz="2500" dirty="0"/>
              <a:t>Quantitative and qualitative research methods do not have a layer of their own in the research onion diagram, as they should be continually considered as you travel through to the centre.</a:t>
            </a:r>
          </a:p>
        </p:txBody>
      </p:sp>
    </p:spTree>
    <p:extLst>
      <p:ext uri="{BB962C8B-B14F-4D97-AF65-F5344CB8AC3E}">
        <p14:creationId xmlns:p14="http://schemas.microsoft.com/office/powerpoint/2010/main" val="27259326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Choices</a:t>
            </a:r>
          </a:p>
        </p:txBody>
      </p:sp>
      <p:sp>
        <p:nvSpPr>
          <p:cNvPr id="3" name="Content Placeholder 2"/>
          <p:cNvSpPr>
            <a:spLocks noGrp="1"/>
          </p:cNvSpPr>
          <p:nvPr>
            <p:ph sz="quarter" idx="1"/>
          </p:nvPr>
        </p:nvSpPr>
        <p:spPr>
          <a:xfrm>
            <a:off x="457200" y="1219200"/>
            <a:ext cx="8686800" cy="5162128"/>
          </a:xfrm>
        </p:spPr>
        <p:txBody>
          <a:bodyPr>
            <a:normAutofit/>
          </a:bodyPr>
          <a:lstStyle/>
          <a:p>
            <a:r>
              <a:rPr lang="en-IE" dirty="0"/>
              <a:t>QUANTITATIVE / QUALITATIVE</a:t>
            </a:r>
          </a:p>
          <a:p>
            <a:pPr lvl="1"/>
            <a:r>
              <a:rPr lang="en-IE" sz="2500" dirty="0"/>
              <a:t>Quantitative research involves numbers. It is concerned with quantity and measurements. Relies heavily on statistical data collected through empirical observation or from statistical digests. </a:t>
            </a:r>
          </a:p>
          <a:p>
            <a:pPr lvl="2"/>
            <a:r>
              <a:rPr lang="en-IE" dirty="0"/>
              <a:t>Analysed through the use of statistical tools with a view to testing hypotheses and offering explanations</a:t>
            </a:r>
          </a:p>
          <a:p>
            <a:pPr lvl="1"/>
            <a:r>
              <a:rPr lang="en-IE" sz="2500" dirty="0"/>
              <a:t>Qualitative research is concerned with rich data such as personal accounts, opinions and description. Relies more on data that are in the form of words rather than numbers. </a:t>
            </a:r>
          </a:p>
          <a:p>
            <a:pPr lvl="2"/>
            <a:r>
              <a:rPr lang="en-IE" dirty="0"/>
              <a:t>Categorized into themes and evaluated with a view to describing or discovering phenomena.</a:t>
            </a:r>
            <a:r>
              <a:rPr lang="en-IE" sz="1600" dirty="0"/>
              <a:t> </a:t>
            </a:r>
          </a:p>
          <a:p>
            <a:pPr lvl="1"/>
            <a:endParaRPr lang="en-IE" dirty="0"/>
          </a:p>
        </p:txBody>
      </p:sp>
    </p:spTree>
    <p:extLst>
      <p:ext uri="{BB962C8B-B14F-4D97-AF65-F5344CB8AC3E}">
        <p14:creationId xmlns:p14="http://schemas.microsoft.com/office/powerpoint/2010/main" val="25857497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Choices</a:t>
            </a:r>
          </a:p>
        </p:txBody>
      </p:sp>
      <p:sp>
        <p:nvSpPr>
          <p:cNvPr id="3" name="Content Placeholder 2"/>
          <p:cNvSpPr>
            <a:spLocks noGrp="1"/>
          </p:cNvSpPr>
          <p:nvPr>
            <p:ph sz="quarter" idx="1"/>
          </p:nvPr>
        </p:nvSpPr>
        <p:spPr>
          <a:xfrm>
            <a:off x="457200" y="1219200"/>
            <a:ext cx="8686800" cy="5162128"/>
          </a:xfrm>
        </p:spPr>
        <p:txBody>
          <a:bodyPr>
            <a:normAutofit/>
          </a:bodyPr>
          <a:lstStyle/>
          <a:p>
            <a:r>
              <a:rPr lang="en-IE" dirty="0"/>
              <a:t>MONO-METHOD</a:t>
            </a:r>
          </a:p>
          <a:p>
            <a:pPr lvl="1"/>
            <a:r>
              <a:rPr lang="en-IE" dirty="0"/>
              <a:t>Mono-method research is when either quantitative or qualitative data is collected rather than a combination of both. </a:t>
            </a:r>
          </a:p>
          <a:p>
            <a:pPr lvl="1"/>
            <a:r>
              <a:rPr lang="en-IE" dirty="0"/>
              <a:t>This may be due to the demands of the philosophy, philosophical choices and strategies employed. </a:t>
            </a:r>
          </a:p>
          <a:p>
            <a:pPr lvl="1"/>
            <a:r>
              <a:rPr lang="en-IE" dirty="0"/>
              <a:t>It could also be used to research an opposing view to existing mono-method research. </a:t>
            </a:r>
          </a:p>
        </p:txBody>
      </p:sp>
    </p:spTree>
    <p:extLst>
      <p:ext uri="{BB962C8B-B14F-4D97-AF65-F5344CB8AC3E}">
        <p14:creationId xmlns:p14="http://schemas.microsoft.com/office/powerpoint/2010/main" val="24024932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Choices</a:t>
            </a:r>
          </a:p>
        </p:txBody>
      </p:sp>
      <p:sp>
        <p:nvSpPr>
          <p:cNvPr id="3" name="Content Placeholder 2"/>
          <p:cNvSpPr>
            <a:spLocks noGrp="1"/>
          </p:cNvSpPr>
          <p:nvPr>
            <p:ph sz="quarter" idx="1"/>
          </p:nvPr>
        </p:nvSpPr>
        <p:spPr>
          <a:xfrm>
            <a:off x="457200" y="1219200"/>
            <a:ext cx="8686800" cy="5162128"/>
          </a:xfrm>
        </p:spPr>
        <p:txBody>
          <a:bodyPr>
            <a:normAutofit/>
          </a:bodyPr>
          <a:lstStyle/>
          <a:p>
            <a:r>
              <a:rPr lang="en-IE" dirty="0"/>
              <a:t>MULTI-METHOD</a:t>
            </a:r>
          </a:p>
          <a:p>
            <a:pPr lvl="1"/>
            <a:r>
              <a:rPr lang="en-IE" sz="2500" dirty="0"/>
              <a:t>When multiple types of qualitative or multiple types of quantitative data are collected</a:t>
            </a:r>
          </a:p>
          <a:p>
            <a:pPr lvl="1"/>
            <a:r>
              <a:rPr lang="en-IE" sz="2500" dirty="0"/>
              <a:t>But only one choice: quantitative or qualitative</a:t>
            </a:r>
          </a:p>
        </p:txBody>
      </p:sp>
    </p:spTree>
    <p:extLst>
      <p:ext uri="{BB962C8B-B14F-4D97-AF65-F5344CB8AC3E}">
        <p14:creationId xmlns:p14="http://schemas.microsoft.com/office/powerpoint/2010/main" val="4941304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Choices</a:t>
            </a:r>
          </a:p>
        </p:txBody>
      </p:sp>
      <p:sp>
        <p:nvSpPr>
          <p:cNvPr id="3" name="Content Placeholder 2"/>
          <p:cNvSpPr>
            <a:spLocks noGrp="1"/>
          </p:cNvSpPr>
          <p:nvPr>
            <p:ph sz="quarter" idx="1"/>
          </p:nvPr>
        </p:nvSpPr>
        <p:spPr>
          <a:xfrm>
            <a:off x="457200" y="1219200"/>
            <a:ext cx="8686800" cy="5162128"/>
          </a:xfrm>
        </p:spPr>
        <p:txBody>
          <a:bodyPr>
            <a:normAutofit/>
          </a:bodyPr>
          <a:lstStyle/>
          <a:p>
            <a:r>
              <a:rPr lang="en-IE" dirty="0"/>
              <a:t>MIXED-METHODS</a:t>
            </a:r>
          </a:p>
          <a:p>
            <a:pPr lvl="1"/>
            <a:r>
              <a:rPr lang="en-IE" sz="2500" dirty="0"/>
              <a:t>Mixed-methods research is when the researcher uses both quantitative and qualitative methods in data collection and analysis. </a:t>
            </a:r>
          </a:p>
          <a:p>
            <a:pPr lvl="1"/>
            <a:r>
              <a:rPr lang="en-IE" sz="2500" dirty="0"/>
              <a:t>It can be argued that by combining both types of research, the limitations of each individual method can be offset and gaps of data can be filled or predicted. </a:t>
            </a:r>
          </a:p>
          <a:p>
            <a:pPr lvl="1"/>
            <a:r>
              <a:rPr lang="en-IE" sz="2500" dirty="0"/>
              <a:t>You should decide whether you will use them equally or with one more dominant than the other.</a:t>
            </a:r>
          </a:p>
        </p:txBody>
      </p:sp>
    </p:spTree>
    <p:extLst>
      <p:ext uri="{BB962C8B-B14F-4D97-AF65-F5344CB8AC3E}">
        <p14:creationId xmlns:p14="http://schemas.microsoft.com/office/powerpoint/2010/main" val="40360851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Layer 5: Time Horizons</a:t>
            </a:r>
          </a:p>
        </p:txBody>
      </p:sp>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39" y="1146321"/>
            <a:ext cx="6746049" cy="5307015"/>
          </a:xfrm>
          <a:prstGeom prst="rect">
            <a:avLst/>
          </a:prstGeom>
        </p:spPr>
      </p:pic>
      <p:sp>
        <p:nvSpPr>
          <p:cNvPr id="6" name="TextBox 7"/>
          <p:cNvSpPr txBox="1"/>
          <p:nvPr/>
        </p:nvSpPr>
        <p:spPr>
          <a:xfrm>
            <a:off x="2103275" y="6471757"/>
            <a:ext cx="5222214" cy="307777"/>
          </a:xfrm>
          <a:prstGeom prst="rect">
            <a:avLst/>
          </a:prstGeom>
          <a:noFill/>
        </p:spPr>
        <p:txBody>
          <a:bodyPr wrap="square" rtlCol="0">
            <a:spAutoFit/>
          </a:bodyPr>
          <a:lstStyle/>
          <a:p>
            <a:r>
              <a:rPr lang="en-IE" sz="1400" dirty="0"/>
              <a:t>Adapted from Saunders </a:t>
            </a:r>
            <a:r>
              <a:rPr lang="en-IE" sz="1400" i="1" dirty="0"/>
              <a:t>et al., </a:t>
            </a:r>
            <a:r>
              <a:rPr lang="en-IE" sz="1400" dirty="0"/>
              <a:t>2009; https://onion.derby.ac.uk/</a:t>
            </a:r>
          </a:p>
        </p:txBody>
      </p:sp>
    </p:spTree>
    <p:extLst>
      <p:ext uri="{BB962C8B-B14F-4D97-AF65-F5344CB8AC3E}">
        <p14:creationId xmlns:p14="http://schemas.microsoft.com/office/powerpoint/2010/main" val="14516599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t>Basic Types of </a:t>
            </a:r>
            <a:r>
              <a:rPr lang="en-IE" b="1" dirty="0" smtClean="0"/>
              <a:t>Research</a:t>
            </a:r>
            <a:endParaRPr lang="en-IE" dirty="0"/>
          </a:p>
        </p:txBody>
      </p:sp>
      <p:sp>
        <p:nvSpPr>
          <p:cNvPr id="3" name="Content Placeholder 2"/>
          <p:cNvSpPr>
            <a:spLocks noGrp="1"/>
          </p:cNvSpPr>
          <p:nvPr>
            <p:ph sz="quarter" idx="1"/>
          </p:nvPr>
        </p:nvSpPr>
        <p:spPr/>
        <p:txBody>
          <a:bodyPr>
            <a:normAutofit fontScale="92500"/>
          </a:bodyPr>
          <a:lstStyle/>
          <a:p>
            <a:r>
              <a:rPr lang="en-IE" dirty="0" smtClean="0"/>
              <a:t>Categories of Research</a:t>
            </a:r>
          </a:p>
          <a:p>
            <a:pPr lvl="1"/>
            <a:r>
              <a:rPr lang="en-IE" b="1" dirty="0"/>
              <a:t>Qualitative and quantitative research</a:t>
            </a:r>
          </a:p>
          <a:p>
            <a:pPr lvl="1"/>
            <a:r>
              <a:rPr lang="en-IE" b="1" dirty="0"/>
              <a:t>Basic and applied research</a:t>
            </a:r>
          </a:p>
          <a:p>
            <a:pPr lvl="1"/>
            <a:r>
              <a:rPr lang="en-IE" b="1" dirty="0"/>
              <a:t>Descriptive and analytical research</a:t>
            </a:r>
          </a:p>
          <a:p>
            <a:pPr lvl="1"/>
            <a:endParaRPr lang="en-IE" dirty="0" smtClean="0"/>
          </a:p>
          <a:p>
            <a:r>
              <a:rPr lang="en-IE" dirty="0" smtClean="0"/>
              <a:t>Classification </a:t>
            </a:r>
            <a:r>
              <a:rPr lang="en-IE" dirty="0"/>
              <a:t>of research can be based on different considerations. </a:t>
            </a:r>
            <a:endParaRPr lang="en-IE" dirty="0" smtClean="0"/>
          </a:p>
          <a:p>
            <a:pPr marL="514350" indent="-514350">
              <a:buFont typeface="+mj-lt"/>
              <a:buAutoNum type="arabicPeriod"/>
            </a:pPr>
            <a:r>
              <a:rPr lang="en-IE" dirty="0" smtClean="0"/>
              <a:t>The </a:t>
            </a:r>
            <a:r>
              <a:rPr lang="en-IE" dirty="0"/>
              <a:t>nature of the dominant data (qualitative or quantitative), </a:t>
            </a:r>
            <a:endParaRPr lang="en-IE" dirty="0" smtClean="0"/>
          </a:p>
          <a:p>
            <a:pPr marL="514350" indent="-514350">
              <a:buFont typeface="+mj-lt"/>
              <a:buAutoNum type="arabicPeriod"/>
            </a:pPr>
            <a:r>
              <a:rPr lang="en-IE" dirty="0" smtClean="0"/>
              <a:t>The </a:t>
            </a:r>
            <a:r>
              <a:rPr lang="en-IE" dirty="0"/>
              <a:t>purpose of the research (applied or basic) or </a:t>
            </a:r>
            <a:endParaRPr lang="en-IE" dirty="0" smtClean="0"/>
          </a:p>
          <a:p>
            <a:pPr marL="514350" indent="-514350">
              <a:buFont typeface="+mj-lt"/>
              <a:buAutoNum type="arabicPeriod"/>
            </a:pPr>
            <a:r>
              <a:rPr lang="en-IE" dirty="0"/>
              <a:t>T</a:t>
            </a:r>
            <a:r>
              <a:rPr lang="en-IE" dirty="0" smtClean="0"/>
              <a:t>he </a:t>
            </a:r>
            <a:r>
              <a:rPr lang="en-IE" dirty="0"/>
              <a:t>type of analysis that will be carried out (descriptive or analytical</a:t>
            </a:r>
            <a:r>
              <a:rPr lang="en-IE" dirty="0" smtClean="0"/>
              <a:t>).</a:t>
            </a:r>
          </a:p>
          <a:p>
            <a:r>
              <a:rPr lang="en-IE" dirty="0" smtClean="0"/>
              <a:t>Most </a:t>
            </a:r>
            <a:r>
              <a:rPr lang="en-IE" dirty="0"/>
              <a:t>research has elements of all the categories. </a:t>
            </a:r>
          </a:p>
        </p:txBody>
      </p:sp>
    </p:spTree>
    <p:extLst>
      <p:ext uri="{BB962C8B-B14F-4D97-AF65-F5344CB8AC3E}">
        <p14:creationId xmlns:p14="http://schemas.microsoft.com/office/powerpoint/2010/main" val="1443049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Time Horizons</a:t>
            </a:r>
          </a:p>
        </p:txBody>
      </p:sp>
      <p:sp>
        <p:nvSpPr>
          <p:cNvPr id="3" name="Content Placeholder 2"/>
          <p:cNvSpPr>
            <a:spLocks noGrp="1"/>
          </p:cNvSpPr>
          <p:nvPr>
            <p:ph sz="quarter" idx="1"/>
          </p:nvPr>
        </p:nvSpPr>
        <p:spPr>
          <a:xfrm>
            <a:off x="457200" y="1219200"/>
            <a:ext cx="8686800" cy="5162128"/>
          </a:xfrm>
        </p:spPr>
        <p:txBody>
          <a:bodyPr>
            <a:normAutofit/>
          </a:bodyPr>
          <a:lstStyle/>
          <a:p>
            <a:r>
              <a:rPr lang="en-IE" dirty="0"/>
              <a:t>CROSS-SECTIONAL </a:t>
            </a:r>
          </a:p>
          <a:p>
            <a:pPr lvl="1"/>
            <a:r>
              <a:rPr lang="en-IE" dirty="0"/>
              <a:t>Cross-sectional designs can use qualitative and/or quantitative research and they measure an aspect or behaviour of many groups or individuals and at a single point in time. </a:t>
            </a:r>
          </a:p>
          <a:p>
            <a:pPr lvl="1"/>
            <a:r>
              <a:rPr lang="en-IE" dirty="0"/>
              <a:t>Short-term study.</a:t>
            </a:r>
          </a:p>
          <a:p>
            <a:pPr lvl="1"/>
            <a:endParaRPr lang="en-IE" dirty="0"/>
          </a:p>
          <a:p>
            <a:r>
              <a:rPr lang="en-IE" dirty="0"/>
              <a:t>LONGITUDINAL</a:t>
            </a:r>
          </a:p>
          <a:p>
            <a:pPr lvl="1"/>
            <a:r>
              <a:rPr lang="en-IE" dirty="0"/>
              <a:t>Longitudinal designs can also use qualitative and/or quantitative research but they study events and behaviours using concentrated samples over a longer period of time.</a:t>
            </a:r>
          </a:p>
        </p:txBody>
      </p:sp>
    </p:spTree>
    <p:extLst>
      <p:ext uri="{BB962C8B-B14F-4D97-AF65-F5344CB8AC3E}">
        <p14:creationId xmlns:p14="http://schemas.microsoft.com/office/powerpoint/2010/main" val="1325083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Layer 6: Techniques and Procedures</a:t>
            </a:r>
          </a:p>
        </p:txBody>
      </p:sp>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39" y="1146321"/>
            <a:ext cx="6746049" cy="5307015"/>
          </a:xfrm>
          <a:prstGeom prst="rect">
            <a:avLst/>
          </a:prstGeom>
        </p:spPr>
      </p:pic>
      <p:sp>
        <p:nvSpPr>
          <p:cNvPr id="6" name="TextBox 7"/>
          <p:cNvSpPr txBox="1"/>
          <p:nvPr/>
        </p:nvSpPr>
        <p:spPr>
          <a:xfrm>
            <a:off x="2103275" y="6471757"/>
            <a:ext cx="5222214" cy="307777"/>
          </a:xfrm>
          <a:prstGeom prst="rect">
            <a:avLst/>
          </a:prstGeom>
          <a:noFill/>
        </p:spPr>
        <p:txBody>
          <a:bodyPr wrap="square" rtlCol="0">
            <a:spAutoFit/>
          </a:bodyPr>
          <a:lstStyle/>
          <a:p>
            <a:r>
              <a:rPr lang="en-IE" sz="1400" dirty="0"/>
              <a:t>Adapted from Saunders </a:t>
            </a:r>
            <a:r>
              <a:rPr lang="en-IE" sz="1400" i="1" dirty="0"/>
              <a:t>et al., </a:t>
            </a:r>
            <a:r>
              <a:rPr lang="en-IE" sz="1400" dirty="0"/>
              <a:t>2009; https://onion.derby.ac.uk/</a:t>
            </a:r>
          </a:p>
        </p:txBody>
      </p:sp>
    </p:spTree>
    <p:extLst>
      <p:ext uri="{BB962C8B-B14F-4D97-AF65-F5344CB8AC3E}">
        <p14:creationId xmlns:p14="http://schemas.microsoft.com/office/powerpoint/2010/main" val="31111750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Data collection and analysis</a:t>
            </a:r>
          </a:p>
        </p:txBody>
      </p:sp>
      <p:sp>
        <p:nvSpPr>
          <p:cNvPr id="3" name="Content Placeholder 2"/>
          <p:cNvSpPr>
            <a:spLocks noGrp="1"/>
          </p:cNvSpPr>
          <p:nvPr>
            <p:ph sz="quarter" idx="1"/>
          </p:nvPr>
        </p:nvSpPr>
        <p:spPr>
          <a:xfrm>
            <a:off x="457200" y="1219200"/>
            <a:ext cx="8686800" cy="4937760"/>
          </a:xfrm>
        </p:spPr>
        <p:txBody>
          <a:bodyPr>
            <a:normAutofit/>
          </a:bodyPr>
          <a:lstStyle/>
          <a:p>
            <a:r>
              <a:rPr lang="en-IE" dirty="0"/>
              <a:t>METHODS</a:t>
            </a:r>
          </a:p>
          <a:p>
            <a:pPr lvl="1"/>
            <a:r>
              <a:rPr lang="en-IE" dirty="0"/>
              <a:t>Methods are the ways in which you will actually design and collect data. </a:t>
            </a:r>
          </a:p>
          <a:p>
            <a:r>
              <a:rPr lang="en-IE" dirty="0"/>
              <a:t>TOOLS</a:t>
            </a:r>
          </a:p>
          <a:p>
            <a:pPr lvl="1"/>
            <a:r>
              <a:rPr lang="en-IE" dirty="0"/>
              <a:t>You may also consider the tools for the effect. </a:t>
            </a:r>
            <a:endParaRPr lang="en-IE" sz="9000" dirty="0"/>
          </a:p>
        </p:txBody>
      </p:sp>
    </p:spTree>
    <p:extLst>
      <p:ext uri="{BB962C8B-B14F-4D97-AF65-F5344CB8AC3E}">
        <p14:creationId xmlns:p14="http://schemas.microsoft.com/office/powerpoint/2010/main" val="24563536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IE" dirty="0"/>
              <a:t>METHODS</a:t>
            </a:r>
          </a:p>
        </p:txBody>
      </p:sp>
      <p:sp>
        <p:nvSpPr>
          <p:cNvPr id="7" name="Text Placeholder 6"/>
          <p:cNvSpPr>
            <a:spLocks noGrp="1"/>
          </p:cNvSpPr>
          <p:nvPr>
            <p:ph type="body" sz="half" idx="3"/>
          </p:nvPr>
        </p:nvSpPr>
        <p:spPr/>
        <p:txBody>
          <a:bodyPr/>
          <a:lstStyle/>
          <a:p>
            <a:r>
              <a:rPr lang="en-IE" dirty="0"/>
              <a:t>TOOLS</a:t>
            </a:r>
          </a:p>
        </p:txBody>
      </p:sp>
      <p:sp>
        <p:nvSpPr>
          <p:cNvPr id="6" name="Content Placeholder 5"/>
          <p:cNvSpPr>
            <a:spLocks noGrp="1"/>
          </p:cNvSpPr>
          <p:nvPr>
            <p:ph sz="quarter" idx="2"/>
          </p:nvPr>
        </p:nvSpPr>
        <p:spPr/>
        <p:txBody>
          <a:bodyPr/>
          <a:lstStyle/>
          <a:p>
            <a:r>
              <a:rPr lang="en-IE" dirty="0"/>
              <a:t>Questionnaire</a:t>
            </a:r>
          </a:p>
          <a:p>
            <a:r>
              <a:rPr lang="en-IE" dirty="0">
                <a:solidFill>
                  <a:schemeClr val="accent5">
                    <a:lumMod val="75000"/>
                  </a:schemeClr>
                </a:solidFill>
              </a:rPr>
              <a:t>// survey</a:t>
            </a:r>
          </a:p>
        </p:txBody>
      </p:sp>
      <p:sp>
        <p:nvSpPr>
          <p:cNvPr id="8" name="Content Placeholder 7"/>
          <p:cNvSpPr>
            <a:spLocks noGrp="1"/>
          </p:cNvSpPr>
          <p:nvPr>
            <p:ph sz="quarter" idx="4"/>
          </p:nvPr>
        </p:nvSpPr>
        <p:spPr/>
        <p:txBody>
          <a:bodyPr/>
          <a:lstStyle/>
          <a:p>
            <a:r>
              <a:rPr lang="en-IE" dirty="0"/>
              <a:t>Paper</a:t>
            </a:r>
          </a:p>
          <a:p>
            <a:r>
              <a:rPr lang="en-IE" dirty="0"/>
              <a:t>Online</a:t>
            </a:r>
          </a:p>
          <a:p>
            <a:pPr lvl="1"/>
            <a:r>
              <a:rPr lang="en-IE" dirty="0"/>
              <a:t>Survey Monkey</a:t>
            </a:r>
          </a:p>
          <a:p>
            <a:pPr lvl="1"/>
            <a:r>
              <a:rPr lang="en-IE" dirty="0"/>
              <a:t>Google Forms</a:t>
            </a:r>
          </a:p>
          <a:p>
            <a:pPr lvl="1"/>
            <a:endParaRPr lang="en-IE" dirty="0"/>
          </a:p>
          <a:p>
            <a:pPr lvl="1"/>
            <a:endParaRPr lang="en-IE" dirty="0"/>
          </a:p>
          <a:p>
            <a:pPr lvl="1"/>
            <a:endParaRPr lang="en-IE" dirty="0"/>
          </a:p>
          <a:p>
            <a:r>
              <a:rPr lang="en-IE" dirty="0"/>
              <a:t>SPSS</a:t>
            </a:r>
          </a:p>
          <a:p>
            <a:r>
              <a:rPr lang="en-IE" dirty="0"/>
              <a:t>Excel</a:t>
            </a:r>
          </a:p>
        </p:txBody>
      </p:sp>
      <p:sp>
        <p:nvSpPr>
          <p:cNvPr id="9" name="Text Placeholder 4"/>
          <p:cNvSpPr txBox="1">
            <a:spLocks/>
          </p:cNvSpPr>
          <p:nvPr/>
        </p:nvSpPr>
        <p:spPr>
          <a:xfrm>
            <a:off x="423328" y="4653136"/>
            <a:ext cx="4040188" cy="685800"/>
          </a:xfrm>
          <a:prstGeom prst="rect">
            <a:avLst/>
          </a:prstGeom>
          <a:noFill/>
          <a:ln>
            <a:noFill/>
          </a:ln>
        </p:spPr>
        <p:txBody>
          <a:bodyPr vert="horz" lIns="91440" anchor="b" anchorCtr="0">
            <a:noAutofit/>
          </a:bodyPr>
          <a:lstStyle>
            <a:lvl1pPr marL="0" indent="0" algn="l" rtl="0" eaLnBrk="1" latinLnBrk="0" hangingPunct="1">
              <a:spcBef>
                <a:spcPts val="600"/>
              </a:spcBef>
              <a:buClr>
                <a:schemeClr val="accent1"/>
              </a:buClr>
              <a:buSzPct val="76000"/>
              <a:buFont typeface="Wingdings 3"/>
              <a:buNone/>
              <a:defRPr kumimoji="0" sz="2400" b="1" kern="1200">
                <a:solidFill>
                  <a:schemeClr val="accent2"/>
                </a:solidFill>
                <a:latin typeface="+mn-lt"/>
                <a:ea typeface="+mn-ea"/>
                <a:cs typeface="+mn-cs"/>
              </a:defRPr>
            </a:lvl1pPr>
            <a:lvl2pPr marL="548640" indent="-274320" algn="l" rtl="0" eaLnBrk="1" latinLnBrk="0" hangingPunct="1">
              <a:spcBef>
                <a:spcPts val="500"/>
              </a:spcBef>
              <a:buClr>
                <a:schemeClr val="accent2"/>
              </a:buClr>
              <a:buSzPct val="76000"/>
              <a:buFont typeface="Wingdings 3"/>
              <a:buNone/>
              <a:defRPr kumimoji="0" sz="2000" b="1"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None/>
              <a:defRPr kumimoji="0" sz="1800" b="1"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None/>
              <a:defRPr kumimoji="0" sz="1600" b="1"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None/>
              <a:defRPr kumimoji="0" sz="1600" b="1"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r>
              <a:rPr lang="en-IE" dirty="0"/>
              <a:t>ANALYSIS</a:t>
            </a:r>
          </a:p>
        </p:txBody>
      </p:sp>
      <p:sp>
        <p:nvSpPr>
          <p:cNvPr id="10" name="Content Placeholder 7"/>
          <p:cNvSpPr txBox="1">
            <a:spLocks/>
          </p:cNvSpPr>
          <p:nvPr/>
        </p:nvSpPr>
        <p:spPr>
          <a:xfrm>
            <a:off x="423328" y="5389612"/>
            <a:ext cx="4038600" cy="70368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r>
              <a:rPr lang="en-IE" dirty="0"/>
              <a:t>Statistical</a:t>
            </a:r>
          </a:p>
          <a:p>
            <a:pPr marL="0" indent="0" fontAlgn="auto">
              <a:spcAft>
                <a:spcPts val="0"/>
              </a:spcAft>
              <a:buNone/>
            </a:pPr>
            <a:endParaRPr lang="en-IE" dirty="0"/>
          </a:p>
        </p:txBody>
      </p:sp>
      <p:sp>
        <p:nvSpPr>
          <p:cNvPr id="11" name="Title 1">
            <a:extLst>
              <a:ext uri="{FF2B5EF4-FFF2-40B4-BE49-F238E27FC236}">
                <a16:creationId xmlns="" xmlns:a16="http://schemas.microsoft.com/office/drawing/2014/main" id="{B054CDF6-2BDA-4C7B-8E32-B982F3F46A59}"/>
              </a:ext>
            </a:extLst>
          </p:cNvPr>
          <p:cNvSpPr>
            <a:spLocks noGrp="1"/>
          </p:cNvSpPr>
          <p:nvPr>
            <p:ph type="title"/>
          </p:nvPr>
        </p:nvSpPr>
        <p:spPr>
          <a:xfrm>
            <a:off x="457200" y="152400"/>
            <a:ext cx="8229600" cy="990600"/>
          </a:xfrm>
        </p:spPr>
        <p:txBody>
          <a:bodyPr/>
          <a:lstStyle/>
          <a:p>
            <a:r>
              <a:rPr lang="en-IE" dirty="0"/>
              <a:t>Data collection and analysis</a:t>
            </a:r>
          </a:p>
        </p:txBody>
      </p:sp>
    </p:spTree>
    <p:extLst>
      <p:ext uri="{BB962C8B-B14F-4D97-AF65-F5344CB8AC3E}">
        <p14:creationId xmlns:p14="http://schemas.microsoft.com/office/powerpoint/2010/main" val="15719799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Data collection and analysis</a:t>
            </a:r>
          </a:p>
        </p:txBody>
      </p:sp>
      <p:sp>
        <p:nvSpPr>
          <p:cNvPr id="5" name="Text Placeholder 4"/>
          <p:cNvSpPr>
            <a:spLocks noGrp="1"/>
          </p:cNvSpPr>
          <p:nvPr>
            <p:ph type="body" idx="1"/>
          </p:nvPr>
        </p:nvSpPr>
        <p:spPr/>
        <p:txBody>
          <a:bodyPr/>
          <a:lstStyle/>
          <a:p>
            <a:r>
              <a:rPr lang="en-IE" dirty="0"/>
              <a:t>METHODS</a:t>
            </a:r>
          </a:p>
        </p:txBody>
      </p:sp>
      <p:sp>
        <p:nvSpPr>
          <p:cNvPr id="7" name="Text Placeholder 6"/>
          <p:cNvSpPr>
            <a:spLocks noGrp="1"/>
          </p:cNvSpPr>
          <p:nvPr>
            <p:ph type="body" sz="half" idx="3"/>
          </p:nvPr>
        </p:nvSpPr>
        <p:spPr/>
        <p:txBody>
          <a:bodyPr/>
          <a:lstStyle/>
          <a:p>
            <a:r>
              <a:rPr lang="en-IE" dirty="0"/>
              <a:t>TOOLS</a:t>
            </a:r>
          </a:p>
        </p:txBody>
      </p:sp>
      <p:sp>
        <p:nvSpPr>
          <p:cNvPr id="6" name="Content Placeholder 5"/>
          <p:cNvSpPr>
            <a:spLocks noGrp="1"/>
          </p:cNvSpPr>
          <p:nvPr>
            <p:ph sz="quarter" idx="2"/>
          </p:nvPr>
        </p:nvSpPr>
        <p:spPr/>
        <p:txBody>
          <a:bodyPr/>
          <a:lstStyle/>
          <a:p>
            <a:r>
              <a:rPr lang="en-IE" dirty="0"/>
              <a:t>Interview</a:t>
            </a:r>
          </a:p>
          <a:p>
            <a:r>
              <a:rPr lang="en-IE" dirty="0">
                <a:solidFill>
                  <a:schemeClr val="accent5">
                    <a:lumMod val="75000"/>
                  </a:schemeClr>
                </a:solidFill>
              </a:rPr>
              <a:t>// survey</a:t>
            </a:r>
          </a:p>
        </p:txBody>
      </p:sp>
      <p:sp>
        <p:nvSpPr>
          <p:cNvPr id="8" name="Content Placeholder 7"/>
          <p:cNvSpPr>
            <a:spLocks noGrp="1"/>
          </p:cNvSpPr>
          <p:nvPr>
            <p:ph sz="quarter" idx="4"/>
          </p:nvPr>
        </p:nvSpPr>
        <p:spPr/>
        <p:txBody>
          <a:bodyPr/>
          <a:lstStyle/>
          <a:p>
            <a:r>
              <a:rPr lang="en-IE" dirty="0"/>
              <a:t>Face to face</a:t>
            </a:r>
          </a:p>
          <a:p>
            <a:r>
              <a:rPr lang="en-IE" dirty="0"/>
              <a:t>Remote</a:t>
            </a:r>
          </a:p>
          <a:p>
            <a:pPr lvl="1"/>
            <a:r>
              <a:rPr lang="en-IE" dirty="0"/>
              <a:t>Telephone</a:t>
            </a:r>
          </a:p>
          <a:p>
            <a:pPr lvl="1"/>
            <a:r>
              <a:rPr lang="en-IE" dirty="0"/>
              <a:t>Skype</a:t>
            </a:r>
          </a:p>
        </p:txBody>
      </p:sp>
      <p:sp>
        <p:nvSpPr>
          <p:cNvPr id="9" name="Text Placeholder 4"/>
          <p:cNvSpPr txBox="1">
            <a:spLocks/>
          </p:cNvSpPr>
          <p:nvPr/>
        </p:nvSpPr>
        <p:spPr>
          <a:xfrm>
            <a:off x="423328" y="3212976"/>
            <a:ext cx="4040188" cy="685800"/>
          </a:xfrm>
          <a:prstGeom prst="rect">
            <a:avLst/>
          </a:prstGeom>
          <a:noFill/>
          <a:ln>
            <a:noFill/>
          </a:ln>
        </p:spPr>
        <p:txBody>
          <a:bodyPr vert="horz" lIns="91440" anchor="b" anchorCtr="0">
            <a:noAutofit/>
          </a:bodyPr>
          <a:lstStyle>
            <a:lvl1pPr marL="0" indent="0" algn="l" rtl="0" eaLnBrk="1" latinLnBrk="0" hangingPunct="1">
              <a:spcBef>
                <a:spcPts val="600"/>
              </a:spcBef>
              <a:buClr>
                <a:schemeClr val="accent1"/>
              </a:buClr>
              <a:buSzPct val="76000"/>
              <a:buFont typeface="Wingdings 3"/>
              <a:buNone/>
              <a:defRPr kumimoji="0" sz="2400" b="1" kern="1200">
                <a:solidFill>
                  <a:schemeClr val="accent2"/>
                </a:solidFill>
                <a:latin typeface="+mn-lt"/>
                <a:ea typeface="+mn-ea"/>
                <a:cs typeface="+mn-cs"/>
              </a:defRPr>
            </a:lvl1pPr>
            <a:lvl2pPr marL="548640" indent="-274320" algn="l" rtl="0" eaLnBrk="1" latinLnBrk="0" hangingPunct="1">
              <a:spcBef>
                <a:spcPts val="500"/>
              </a:spcBef>
              <a:buClr>
                <a:schemeClr val="accent2"/>
              </a:buClr>
              <a:buSzPct val="76000"/>
              <a:buFont typeface="Wingdings 3"/>
              <a:buNone/>
              <a:defRPr kumimoji="0" sz="2000" b="1"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None/>
              <a:defRPr kumimoji="0" sz="1800" b="1"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None/>
              <a:defRPr kumimoji="0" sz="1600" b="1"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None/>
              <a:defRPr kumimoji="0" sz="1600" b="1"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r>
              <a:rPr lang="en-IE" dirty="0"/>
              <a:t>ANALYSIS</a:t>
            </a:r>
          </a:p>
        </p:txBody>
      </p:sp>
      <p:sp>
        <p:nvSpPr>
          <p:cNvPr id="10" name="Content Placeholder 7"/>
          <p:cNvSpPr txBox="1">
            <a:spLocks/>
          </p:cNvSpPr>
          <p:nvPr/>
        </p:nvSpPr>
        <p:spPr>
          <a:xfrm>
            <a:off x="423328" y="3949452"/>
            <a:ext cx="4038600" cy="2019300"/>
          </a:xfrm>
          <a:prstGeom prst="rect">
            <a:avLst/>
          </a:prstGeom>
        </p:spPr>
        <p:txBody>
          <a:bodyPr vert="horz">
            <a:normAutofit fontScale="92500"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r>
              <a:rPr lang="en-IE" dirty="0"/>
              <a:t>Words and meaning</a:t>
            </a:r>
          </a:p>
          <a:p>
            <a:pPr lvl="1" fontAlgn="auto">
              <a:spcAft>
                <a:spcPts val="0"/>
              </a:spcAft>
            </a:pPr>
            <a:r>
              <a:rPr lang="en-IE" dirty="0"/>
              <a:t>Content, themes, discourse</a:t>
            </a:r>
          </a:p>
          <a:p>
            <a:pPr fontAlgn="auto">
              <a:spcAft>
                <a:spcPts val="0"/>
              </a:spcAft>
            </a:pPr>
            <a:r>
              <a:rPr lang="en-IE" dirty="0"/>
              <a:t>Coding</a:t>
            </a:r>
          </a:p>
          <a:p>
            <a:pPr fontAlgn="auto">
              <a:spcAft>
                <a:spcPts val="0"/>
              </a:spcAft>
            </a:pPr>
            <a:r>
              <a:rPr lang="en-IE" dirty="0"/>
              <a:t>Selective quoting</a:t>
            </a:r>
          </a:p>
          <a:p>
            <a:pPr fontAlgn="auto">
              <a:spcAft>
                <a:spcPts val="0"/>
              </a:spcAft>
            </a:pPr>
            <a:r>
              <a:rPr lang="en-IE" dirty="0"/>
              <a:t>Profile building</a:t>
            </a:r>
          </a:p>
          <a:p>
            <a:pPr marL="0" indent="0" fontAlgn="auto">
              <a:spcAft>
                <a:spcPts val="0"/>
              </a:spcAft>
              <a:buNone/>
            </a:pPr>
            <a:endParaRPr lang="en-IE" dirty="0"/>
          </a:p>
        </p:txBody>
      </p:sp>
    </p:spTree>
    <p:extLst>
      <p:ext uri="{BB962C8B-B14F-4D97-AF65-F5344CB8AC3E}">
        <p14:creationId xmlns:p14="http://schemas.microsoft.com/office/powerpoint/2010/main" val="39845856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Data collection and analysis</a:t>
            </a:r>
          </a:p>
        </p:txBody>
      </p:sp>
      <p:sp>
        <p:nvSpPr>
          <p:cNvPr id="5" name="Text Placeholder 4"/>
          <p:cNvSpPr>
            <a:spLocks noGrp="1"/>
          </p:cNvSpPr>
          <p:nvPr>
            <p:ph type="body" idx="1"/>
          </p:nvPr>
        </p:nvSpPr>
        <p:spPr/>
        <p:txBody>
          <a:bodyPr/>
          <a:lstStyle/>
          <a:p>
            <a:r>
              <a:rPr lang="en-IE" dirty="0"/>
              <a:t>METHODS</a:t>
            </a:r>
          </a:p>
        </p:txBody>
      </p:sp>
      <p:sp>
        <p:nvSpPr>
          <p:cNvPr id="7" name="Text Placeholder 6"/>
          <p:cNvSpPr>
            <a:spLocks noGrp="1"/>
          </p:cNvSpPr>
          <p:nvPr>
            <p:ph type="body" sz="half" idx="3"/>
          </p:nvPr>
        </p:nvSpPr>
        <p:spPr/>
        <p:txBody>
          <a:bodyPr/>
          <a:lstStyle/>
          <a:p>
            <a:r>
              <a:rPr lang="en-IE" dirty="0"/>
              <a:t>TOOLS</a:t>
            </a:r>
          </a:p>
        </p:txBody>
      </p:sp>
      <p:sp>
        <p:nvSpPr>
          <p:cNvPr id="6" name="Content Placeholder 5"/>
          <p:cNvSpPr>
            <a:spLocks noGrp="1"/>
          </p:cNvSpPr>
          <p:nvPr>
            <p:ph sz="quarter" idx="2"/>
          </p:nvPr>
        </p:nvSpPr>
        <p:spPr/>
        <p:txBody>
          <a:bodyPr/>
          <a:lstStyle/>
          <a:p>
            <a:r>
              <a:rPr lang="en-IE" dirty="0"/>
              <a:t>Observational </a:t>
            </a:r>
            <a:r>
              <a:rPr lang="en-IE" dirty="0">
                <a:solidFill>
                  <a:schemeClr val="accent5">
                    <a:lumMod val="75000"/>
                  </a:schemeClr>
                </a:solidFill>
              </a:rPr>
              <a:t>survey</a:t>
            </a:r>
          </a:p>
        </p:txBody>
      </p:sp>
      <p:sp>
        <p:nvSpPr>
          <p:cNvPr id="8" name="Content Placeholder 7"/>
          <p:cNvSpPr>
            <a:spLocks noGrp="1"/>
          </p:cNvSpPr>
          <p:nvPr>
            <p:ph sz="quarter" idx="4"/>
          </p:nvPr>
        </p:nvSpPr>
        <p:spPr/>
        <p:txBody>
          <a:bodyPr/>
          <a:lstStyle/>
          <a:p>
            <a:r>
              <a:rPr lang="en-IE" dirty="0"/>
              <a:t>Cameras</a:t>
            </a:r>
          </a:p>
          <a:p>
            <a:r>
              <a:rPr lang="en-IE" dirty="0"/>
              <a:t>Note taking software</a:t>
            </a:r>
          </a:p>
          <a:p>
            <a:pPr lvl="1"/>
            <a:r>
              <a:rPr lang="en-IE" dirty="0"/>
              <a:t>OneNote</a:t>
            </a:r>
          </a:p>
        </p:txBody>
      </p:sp>
      <p:sp>
        <p:nvSpPr>
          <p:cNvPr id="9" name="Text Placeholder 4"/>
          <p:cNvSpPr txBox="1">
            <a:spLocks/>
          </p:cNvSpPr>
          <p:nvPr/>
        </p:nvSpPr>
        <p:spPr>
          <a:xfrm>
            <a:off x="423328" y="3212976"/>
            <a:ext cx="4040188" cy="685800"/>
          </a:xfrm>
          <a:prstGeom prst="rect">
            <a:avLst/>
          </a:prstGeom>
          <a:noFill/>
          <a:ln>
            <a:noFill/>
          </a:ln>
        </p:spPr>
        <p:txBody>
          <a:bodyPr vert="horz" lIns="91440" anchor="b" anchorCtr="0">
            <a:noAutofit/>
          </a:bodyPr>
          <a:lstStyle>
            <a:lvl1pPr marL="0" indent="0" algn="l" rtl="0" eaLnBrk="1" latinLnBrk="0" hangingPunct="1">
              <a:spcBef>
                <a:spcPts val="600"/>
              </a:spcBef>
              <a:buClr>
                <a:schemeClr val="accent1"/>
              </a:buClr>
              <a:buSzPct val="76000"/>
              <a:buFont typeface="Wingdings 3"/>
              <a:buNone/>
              <a:defRPr kumimoji="0" sz="2400" b="1" kern="1200">
                <a:solidFill>
                  <a:schemeClr val="accent2"/>
                </a:solidFill>
                <a:latin typeface="+mn-lt"/>
                <a:ea typeface="+mn-ea"/>
                <a:cs typeface="+mn-cs"/>
              </a:defRPr>
            </a:lvl1pPr>
            <a:lvl2pPr marL="548640" indent="-274320" algn="l" rtl="0" eaLnBrk="1" latinLnBrk="0" hangingPunct="1">
              <a:spcBef>
                <a:spcPts val="500"/>
              </a:spcBef>
              <a:buClr>
                <a:schemeClr val="accent2"/>
              </a:buClr>
              <a:buSzPct val="76000"/>
              <a:buFont typeface="Wingdings 3"/>
              <a:buNone/>
              <a:defRPr kumimoji="0" sz="2000" b="1"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None/>
              <a:defRPr kumimoji="0" sz="1800" b="1"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None/>
              <a:defRPr kumimoji="0" sz="1600" b="1"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None/>
              <a:defRPr kumimoji="0" sz="1600" b="1"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r>
              <a:rPr lang="en-IE" dirty="0"/>
              <a:t>ANALYSIS</a:t>
            </a:r>
          </a:p>
        </p:txBody>
      </p:sp>
      <p:sp>
        <p:nvSpPr>
          <p:cNvPr id="10" name="Content Placeholder 7"/>
          <p:cNvSpPr txBox="1">
            <a:spLocks/>
          </p:cNvSpPr>
          <p:nvPr/>
        </p:nvSpPr>
        <p:spPr>
          <a:xfrm>
            <a:off x="423328" y="3949452"/>
            <a:ext cx="4038600" cy="20193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r>
              <a:rPr lang="en-IE" dirty="0"/>
              <a:t>Frequency of occurrence of events</a:t>
            </a:r>
          </a:p>
          <a:p>
            <a:pPr fontAlgn="auto">
              <a:spcAft>
                <a:spcPts val="0"/>
              </a:spcAft>
            </a:pPr>
            <a:r>
              <a:rPr lang="en-IE" dirty="0"/>
              <a:t>Statistical</a:t>
            </a:r>
          </a:p>
          <a:p>
            <a:pPr fontAlgn="auto">
              <a:spcAft>
                <a:spcPts val="0"/>
              </a:spcAft>
            </a:pPr>
            <a:r>
              <a:rPr lang="en-IE" dirty="0"/>
              <a:t>Context/profile/qualitative</a:t>
            </a:r>
          </a:p>
          <a:p>
            <a:pPr marL="0" indent="0" fontAlgn="auto">
              <a:spcAft>
                <a:spcPts val="0"/>
              </a:spcAft>
              <a:buNone/>
            </a:pPr>
            <a:endParaRPr lang="en-IE" dirty="0"/>
          </a:p>
        </p:txBody>
      </p:sp>
    </p:spTree>
    <p:extLst>
      <p:ext uri="{BB962C8B-B14F-4D97-AF65-F5344CB8AC3E}">
        <p14:creationId xmlns:p14="http://schemas.microsoft.com/office/powerpoint/2010/main" val="28999478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Data collection and analysis</a:t>
            </a:r>
          </a:p>
        </p:txBody>
      </p:sp>
      <p:sp>
        <p:nvSpPr>
          <p:cNvPr id="5" name="Text Placeholder 4"/>
          <p:cNvSpPr>
            <a:spLocks noGrp="1"/>
          </p:cNvSpPr>
          <p:nvPr>
            <p:ph type="body" idx="1"/>
          </p:nvPr>
        </p:nvSpPr>
        <p:spPr/>
        <p:txBody>
          <a:bodyPr/>
          <a:lstStyle/>
          <a:p>
            <a:r>
              <a:rPr lang="en-IE" dirty="0"/>
              <a:t>METHODS</a:t>
            </a:r>
          </a:p>
        </p:txBody>
      </p:sp>
      <p:sp>
        <p:nvSpPr>
          <p:cNvPr id="7" name="Text Placeholder 6"/>
          <p:cNvSpPr>
            <a:spLocks noGrp="1"/>
          </p:cNvSpPr>
          <p:nvPr>
            <p:ph type="body" sz="half" idx="3"/>
          </p:nvPr>
        </p:nvSpPr>
        <p:spPr/>
        <p:txBody>
          <a:bodyPr/>
          <a:lstStyle/>
          <a:p>
            <a:r>
              <a:rPr lang="en-IE" dirty="0"/>
              <a:t>TOOLS</a:t>
            </a:r>
          </a:p>
        </p:txBody>
      </p:sp>
      <p:sp>
        <p:nvSpPr>
          <p:cNvPr id="6" name="Content Placeholder 5"/>
          <p:cNvSpPr>
            <a:spLocks noGrp="1"/>
          </p:cNvSpPr>
          <p:nvPr>
            <p:ph sz="quarter" idx="2"/>
          </p:nvPr>
        </p:nvSpPr>
        <p:spPr/>
        <p:txBody>
          <a:bodyPr/>
          <a:lstStyle/>
          <a:p>
            <a:r>
              <a:rPr lang="en-IE" dirty="0">
                <a:solidFill>
                  <a:schemeClr val="accent5">
                    <a:lumMod val="75000"/>
                  </a:schemeClr>
                </a:solidFill>
              </a:rPr>
              <a:t>Experiment</a:t>
            </a:r>
          </a:p>
          <a:p>
            <a:pPr lvl="1"/>
            <a:r>
              <a:rPr lang="en-IE" dirty="0"/>
              <a:t>Comparative</a:t>
            </a:r>
          </a:p>
          <a:p>
            <a:pPr lvl="2"/>
            <a:r>
              <a:rPr lang="en-IE" dirty="0"/>
              <a:t>Descriptive Statistics</a:t>
            </a:r>
          </a:p>
          <a:p>
            <a:pPr lvl="1"/>
            <a:r>
              <a:rPr lang="en-IE" dirty="0"/>
              <a:t>Correlational</a:t>
            </a:r>
          </a:p>
          <a:p>
            <a:pPr lvl="2"/>
            <a:r>
              <a:rPr lang="en-IE" dirty="0"/>
              <a:t>Regressions</a:t>
            </a:r>
          </a:p>
          <a:p>
            <a:pPr lvl="3"/>
            <a:r>
              <a:rPr lang="en-IE" dirty="0"/>
              <a:t>Numeric data</a:t>
            </a:r>
          </a:p>
          <a:p>
            <a:pPr lvl="2"/>
            <a:r>
              <a:rPr lang="en-IE" dirty="0"/>
              <a:t>Classification Models</a:t>
            </a:r>
          </a:p>
          <a:p>
            <a:pPr lvl="3"/>
            <a:r>
              <a:rPr lang="en-IE" dirty="0"/>
              <a:t>Categorical data</a:t>
            </a:r>
          </a:p>
          <a:p>
            <a:pPr lvl="3"/>
            <a:endParaRPr lang="en-IE" dirty="0"/>
          </a:p>
          <a:p>
            <a:pPr lvl="1"/>
            <a:endParaRPr lang="en-IE" dirty="0"/>
          </a:p>
        </p:txBody>
      </p:sp>
      <p:sp>
        <p:nvSpPr>
          <p:cNvPr id="8" name="Content Placeholder 7"/>
          <p:cNvSpPr>
            <a:spLocks noGrp="1"/>
          </p:cNvSpPr>
          <p:nvPr>
            <p:ph sz="quarter" idx="4"/>
          </p:nvPr>
        </p:nvSpPr>
        <p:spPr/>
        <p:txBody>
          <a:bodyPr>
            <a:normAutofit fontScale="85000" lnSpcReduction="20000"/>
          </a:bodyPr>
          <a:lstStyle/>
          <a:p>
            <a:r>
              <a:rPr lang="en-IE" dirty="0"/>
              <a:t>Excel</a:t>
            </a:r>
          </a:p>
          <a:p>
            <a:r>
              <a:rPr lang="en-IE" dirty="0"/>
              <a:t>SPSS</a:t>
            </a:r>
          </a:p>
          <a:p>
            <a:r>
              <a:rPr lang="en-IE" dirty="0"/>
              <a:t>Programming</a:t>
            </a:r>
          </a:p>
          <a:p>
            <a:pPr lvl="1"/>
            <a:r>
              <a:rPr lang="en-IE" dirty="0" err="1"/>
              <a:t>Matlab</a:t>
            </a:r>
            <a:endParaRPr lang="en-IE" dirty="0"/>
          </a:p>
          <a:p>
            <a:pPr lvl="1"/>
            <a:r>
              <a:rPr lang="en-IE" dirty="0"/>
              <a:t>R</a:t>
            </a:r>
          </a:p>
          <a:p>
            <a:pPr lvl="1"/>
            <a:r>
              <a:rPr lang="en-IE" dirty="0"/>
              <a:t>Python</a:t>
            </a:r>
          </a:p>
          <a:p>
            <a:r>
              <a:rPr lang="en-IE" dirty="0"/>
              <a:t>Machine Learning</a:t>
            </a:r>
          </a:p>
          <a:p>
            <a:pPr lvl="1"/>
            <a:r>
              <a:rPr lang="en-IE" dirty="0"/>
              <a:t>Decision Trees</a:t>
            </a:r>
          </a:p>
          <a:p>
            <a:pPr lvl="1"/>
            <a:r>
              <a:rPr lang="en-IE" dirty="0"/>
              <a:t>SVM</a:t>
            </a:r>
          </a:p>
          <a:p>
            <a:pPr lvl="1"/>
            <a:r>
              <a:rPr lang="en-IE" dirty="0"/>
              <a:t>ANN</a:t>
            </a:r>
          </a:p>
          <a:p>
            <a:pPr lvl="1"/>
            <a:r>
              <a:rPr lang="en-IE" dirty="0"/>
              <a:t>Bayes Classifiers</a:t>
            </a:r>
          </a:p>
          <a:p>
            <a:pPr lvl="1"/>
            <a:r>
              <a:rPr lang="en-IE" dirty="0"/>
              <a:t>K-nearest neighbours</a:t>
            </a:r>
          </a:p>
        </p:txBody>
      </p:sp>
      <p:sp>
        <p:nvSpPr>
          <p:cNvPr id="9" name="Text Placeholder 4"/>
          <p:cNvSpPr txBox="1">
            <a:spLocks/>
          </p:cNvSpPr>
          <p:nvPr/>
        </p:nvSpPr>
        <p:spPr>
          <a:xfrm>
            <a:off x="431988" y="5160457"/>
            <a:ext cx="4040188" cy="685800"/>
          </a:xfrm>
          <a:prstGeom prst="rect">
            <a:avLst/>
          </a:prstGeom>
          <a:noFill/>
          <a:ln>
            <a:noFill/>
          </a:ln>
        </p:spPr>
        <p:txBody>
          <a:bodyPr vert="horz" lIns="91440" anchor="b" anchorCtr="0">
            <a:noAutofit/>
          </a:bodyPr>
          <a:lstStyle>
            <a:lvl1pPr marL="0" indent="0" algn="l" rtl="0" eaLnBrk="1" latinLnBrk="0" hangingPunct="1">
              <a:spcBef>
                <a:spcPts val="600"/>
              </a:spcBef>
              <a:buClr>
                <a:schemeClr val="accent1"/>
              </a:buClr>
              <a:buSzPct val="76000"/>
              <a:buFont typeface="Wingdings 3"/>
              <a:buNone/>
              <a:defRPr kumimoji="0" sz="2400" b="1" kern="1200">
                <a:solidFill>
                  <a:schemeClr val="accent2"/>
                </a:solidFill>
                <a:latin typeface="+mn-lt"/>
                <a:ea typeface="+mn-ea"/>
                <a:cs typeface="+mn-cs"/>
              </a:defRPr>
            </a:lvl1pPr>
            <a:lvl2pPr marL="548640" indent="-274320" algn="l" rtl="0" eaLnBrk="1" latinLnBrk="0" hangingPunct="1">
              <a:spcBef>
                <a:spcPts val="500"/>
              </a:spcBef>
              <a:buClr>
                <a:schemeClr val="accent2"/>
              </a:buClr>
              <a:buSzPct val="76000"/>
              <a:buFont typeface="Wingdings 3"/>
              <a:buNone/>
              <a:defRPr kumimoji="0" sz="2000" b="1"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None/>
              <a:defRPr kumimoji="0" sz="1800" b="1"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None/>
              <a:defRPr kumimoji="0" sz="1600" b="1"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None/>
              <a:defRPr kumimoji="0" sz="1600" b="1"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endParaRPr lang="en-IE" dirty="0"/>
          </a:p>
          <a:p>
            <a:pPr fontAlgn="auto">
              <a:spcAft>
                <a:spcPts val="0"/>
              </a:spcAft>
            </a:pPr>
            <a:r>
              <a:rPr lang="en-IE" dirty="0"/>
              <a:t>ANALYSIS</a:t>
            </a:r>
          </a:p>
        </p:txBody>
      </p:sp>
      <p:sp>
        <p:nvSpPr>
          <p:cNvPr id="10" name="Content Placeholder 7"/>
          <p:cNvSpPr txBox="1">
            <a:spLocks/>
          </p:cNvSpPr>
          <p:nvPr/>
        </p:nvSpPr>
        <p:spPr>
          <a:xfrm>
            <a:off x="424122" y="5314988"/>
            <a:ext cx="4038600" cy="11716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endParaRPr lang="en-IE" dirty="0"/>
          </a:p>
          <a:p>
            <a:pPr fontAlgn="auto">
              <a:spcAft>
                <a:spcPts val="0"/>
              </a:spcAft>
            </a:pPr>
            <a:r>
              <a:rPr lang="en-IE" dirty="0"/>
              <a:t>Statistical</a:t>
            </a:r>
          </a:p>
          <a:p>
            <a:pPr marL="0" indent="0" fontAlgn="auto">
              <a:spcAft>
                <a:spcPts val="0"/>
              </a:spcAft>
              <a:buNone/>
            </a:pPr>
            <a:endParaRPr lang="en-IE" dirty="0"/>
          </a:p>
        </p:txBody>
      </p:sp>
    </p:spTree>
    <p:extLst>
      <p:ext uri="{BB962C8B-B14F-4D97-AF65-F5344CB8AC3E}">
        <p14:creationId xmlns:p14="http://schemas.microsoft.com/office/powerpoint/2010/main" val="25454039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Data collection and analysis</a:t>
            </a:r>
          </a:p>
        </p:txBody>
      </p:sp>
      <p:sp>
        <p:nvSpPr>
          <p:cNvPr id="5" name="Text Placeholder 4"/>
          <p:cNvSpPr>
            <a:spLocks noGrp="1"/>
          </p:cNvSpPr>
          <p:nvPr>
            <p:ph type="body" idx="1"/>
          </p:nvPr>
        </p:nvSpPr>
        <p:spPr/>
        <p:txBody>
          <a:bodyPr/>
          <a:lstStyle/>
          <a:p>
            <a:r>
              <a:rPr lang="en-IE" dirty="0"/>
              <a:t>METHODS</a:t>
            </a:r>
          </a:p>
        </p:txBody>
      </p:sp>
      <p:sp>
        <p:nvSpPr>
          <p:cNvPr id="7" name="Text Placeholder 6"/>
          <p:cNvSpPr>
            <a:spLocks noGrp="1"/>
          </p:cNvSpPr>
          <p:nvPr>
            <p:ph type="body" sz="half" idx="3"/>
          </p:nvPr>
        </p:nvSpPr>
        <p:spPr/>
        <p:txBody>
          <a:bodyPr/>
          <a:lstStyle/>
          <a:p>
            <a:r>
              <a:rPr lang="en-IE" dirty="0"/>
              <a:t>TOOLS</a:t>
            </a:r>
          </a:p>
        </p:txBody>
      </p:sp>
      <p:sp>
        <p:nvSpPr>
          <p:cNvPr id="6" name="Content Placeholder 5"/>
          <p:cNvSpPr>
            <a:spLocks noGrp="1"/>
          </p:cNvSpPr>
          <p:nvPr>
            <p:ph sz="quarter" idx="2"/>
          </p:nvPr>
        </p:nvSpPr>
        <p:spPr/>
        <p:txBody>
          <a:bodyPr/>
          <a:lstStyle/>
          <a:p>
            <a:r>
              <a:rPr lang="en-IE" dirty="0"/>
              <a:t>Formal Modelling</a:t>
            </a:r>
          </a:p>
          <a:p>
            <a:pPr lvl="1"/>
            <a:r>
              <a:rPr lang="en-IE" dirty="0"/>
              <a:t>Analytical</a:t>
            </a:r>
          </a:p>
          <a:p>
            <a:pPr lvl="2"/>
            <a:r>
              <a:rPr lang="en-IE" dirty="0"/>
              <a:t>Mathematical</a:t>
            </a:r>
          </a:p>
          <a:p>
            <a:pPr lvl="1"/>
            <a:r>
              <a:rPr lang="en-IE" dirty="0"/>
              <a:t>Stochastic</a:t>
            </a:r>
          </a:p>
          <a:p>
            <a:pPr lvl="2"/>
            <a:r>
              <a:rPr lang="en-IE" dirty="0"/>
              <a:t>Simulation</a:t>
            </a:r>
          </a:p>
          <a:p>
            <a:pPr marL="0" indent="0">
              <a:buNone/>
            </a:pPr>
            <a:r>
              <a:rPr lang="en-IE" dirty="0">
                <a:solidFill>
                  <a:schemeClr val="accent5">
                    <a:lumMod val="75000"/>
                  </a:schemeClr>
                </a:solidFill>
              </a:rPr>
              <a:t>// experiment</a:t>
            </a:r>
          </a:p>
          <a:p>
            <a:pPr marL="594360" lvl="2" indent="0">
              <a:buNone/>
            </a:pPr>
            <a:endParaRPr lang="en-IE" dirty="0"/>
          </a:p>
        </p:txBody>
      </p:sp>
      <p:sp>
        <p:nvSpPr>
          <p:cNvPr id="8" name="Content Placeholder 7"/>
          <p:cNvSpPr>
            <a:spLocks noGrp="1"/>
          </p:cNvSpPr>
          <p:nvPr>
            <p:ph sz="quarter" idx="4"/>
          </p:nvPr>
        </p:nvSpPr>
        <p:spPr/>
        <p:txBody>
          <a:bodyPr>
            <a:normAutofit/>
          </a:bodyPr>
          <a:lstStyle/>
          <a:p>
            <a:r>
              <a:rPr lang="en-IE" dirty="0"/>
              <a:t>Mathematics editors</a:t>
            </a:r>
          </a:p>
          <a:p>
            <a:r>
              <a:rPr lang="en-IE" dirty="0"/>
              <a:t>Simulation Packages</a:t>
            </a:r>
          </a:p>
          <a:p>
            <a:pPr lvl="1"/>
            <a:r>
              <a:rPr lang="en-IE" dirty="0"/>
              <a:t>GPSS</a:t>
            </a:r>
          </a:p>
          <a:p>
            <a:pPr marL="274320" lvl="1" indent="0">
              <a:buNone/>
            </a:pPr>
            <a:endParaRPr lang="en-IE" dirty="0"/>
          </a:p>
        </p:txBody>
      </p:sp>
      <p:sp>
        <p:nvSpPr>
          <p:cNvPr id="11" name="Text Placeholder 4"/>
          <p:cNvSpPr txBox="1">
            <a:spLocks/>
          </p:cNvSpPr>
          <p:nvPr/>
        </p:nvSpPr>
        <p:spPr>
          <a:xfrm>
            <a:off x="414146" y="5055302"/>
            <a:ext cx="4040188" cy="685800"/>
          </a:xfrm>
          <a:prstGeom prst="rect">
            <a:avLst/>
          </a:prstGeom>
          <a:noFill/>
          <a:ln>
            <a:noFill/>
          </a:ln>
        </p:spPr>
        <p:txBody>
          <a:bodyPr vert="horz" lIns="91440" anchor="b" anchorCtr="0">
            <a:noAutofit/>
          </a:bodyPr>
          <a:lstStyle>
            <a:lvl1pPr marL="0" indent="0" algn="l" rtl="0" eaLnBrk="1" latinLnBrk="0" hangingPunct="1">
              <a:spcBef>
                <a:spcPts val="600"/>
              </a:spcBef>
              <a:buClr>
                <a:schemeClr val="accent1"/>
              </a:buClr>
              <a:buSzPct val="76000"/>
              <a:buFont typeface="Wingdings 3"/>
              <a:buNone/>
              <a:defRPr kumimoji="0" sz="2400" b="1" kern="1200">
                <a:solidFill>
                  <a:schemeClr val="accent2"/>
                </a:solidFill>
                <a:latin typeface="+mn-lt"/>
                <a:ea typeface="+mn-ea"/>
                <a:cs typeface="+mn-cs"/>
              </a:defRPr>
            </a:lvl1pPr>
            <a:lvl2pPr marL="548640" indent="-274320" algn="l" rtl="0" eaLnBrk="1" latinLnBrk="0" hangingPunct="1">
              <a:spcBef>
                <a:spcPts val="500"/>
              </a:spcBef>
              <a:buClr>
                <a:schemeClr val="accent2"/>
              </a:buClr>
              <a:buSzPct val="76000"/>
              <a:buFont typeface="Wingdings 3"/>
              <a:buNone/>
              <a:defRPr kumimoji="0" sz="2000" b="1"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None/>
              <a:defRPr kumimoji="0" sz="1800" b="1"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None/>
              <a:defRPr kumimoji="0" sz="1600" b="1"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None/>
              <a:defRPr kumimoji="0" sz="1600" b="1"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r>
              <a:rPr lang="en-IE" dirty="0"/>
              <a:t>ANALYSIS</a:t>
            </a:r>
          </a:p>
        </p:txBody>
      </p:sp>
      <p:sp>
        <p:nvSpPr>
          <p:cNvPr id="12" name="Content Placeholder 7"/>
          <p:cNvSpPr txBox="1">
            <a:spLocks/>
          </p:cNvSpPr>
          <p:nvPr/>
        </p:nvSpPr>
        <p:spPr>
          <a:xfrm>
            <a:off x="446194" y="5681479"/>
            <a:ext cx="4038600" cy="5288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IE" dirty="0"/>
              <a:t>Statistical</a:t>
            </a:r>
          </a:p>
        </p:txBody>
      </p:sp>
    </p:spTree>
    <p:extLst>
      <p:ext uri="{BB962C8B-B14F-4D97-AF65-F5344CB8AC3E}">
        <p14:creationId xmlns:p14="http://schemas.microsoft.com/office/powerpoint/2010/main" val="85196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Data collection and analysis</a:t>
            </a:r>
          </a:p>
        </p:txBody>
      </p:sp>
      <p:sp>
        <p:nvSpPr>
          <p:cNvPr id="5" name="Text Placeholder 4"/>
          <p:cNvSpPr>
            <a:spLocks noGrp="1"/>
          </p:cNvSpPr>
          <p:nvPr>
            <p:ph type="body" idx="1"/>
          </p:nvPr>
        </p:nvSpPr>
        <p:spPr/>
        <p:txBody>
          <a:bodyPr/>
          <a:lstStyle/>
          <a:p>
            <a:r>
              <a:rPr lang="en-IE" dirty="0"/>
              <a:t>METHODS</a:t>
            </a:r>
          </a:p>
        </p:txBody>
      </p:sp>
      <p:sp>
        <p:nvSpPr>
          <p:cNvPr id="7" name="Text Placeholder 6"/>
          <p:cNvSpPr>
            <a:spLocks noGrp="1"/>
          </p:cNvSpPr>
          <p:nvPr>
            <p:ph type="body" sz="half" idx="3"/>
          </p:nvPr>
        </p:nvSpPr>
        <p:spPr/>
        <p:txBody>
          <a:bodyPr/>
          <a:lstStyle/>
          <a:p>
            <a:r>
              <a:rPr lang="en-IE" dirty="0"/>
              <a:t>TOOLS</a:t>
            </a:r>
          </a:p>
        </p:txBody>
      </p:sp>
      <p:sp>
        <p:nvSpPr>
          <p:cNvPr id="6" name="Content Placeholder 5"/>
          <p:cNvSpPr>
            <a:spLocks noGrp="1"/>
          </p:cNvSpPr>
          <p:nvPr>
            <p:ph sz="quarter" idx="2"/>
          </p:nvPr>
        </p:nvSpPr>
        <p:spPr/>
        <p:txBody>
          <a:bodyPr/>
          <a:lstStyle/>
          <a:p>
            <a:r>
              <a:rPr lang="en-IE" dirty="0"/>
              <a:t>Pilot case</a:t>
            </a:r>
          </a:p>
          <a:p>
            <a:pPr lvl="1"/>
            <a:r>
              <a:rPr lang="en-IE" dirty="0"/>
              <a:t>Prototype</a:t>
            </a:r>
          </a:p>
          <a:p>
            <a:pPr lvl="1"/>
            <a:r>
              <a:rPr lang="en-IE" dirty="0"/>
              <a:t>Proof of concept</a:t>
            </a:r>
          </a:p>
          <a:p>
            <a:r>
              <a:rPr lang="en-IE" dirty="0">
                <a:solidFill>
                  <a:schemeClr val="accent5">
                    <a:lumMod val="75000"/>
                  </a:schemeClr>
                </a:solidFill>
              </a:rPr>
              <a:t>// case study, action research</a:t>
            </a:r>
          </a:p>
          <a:p>
            <a:pPr lvl="1"/>
            <a:endParaRPr lang="en-IE" dirty="0"/>
          </a:p>
        </p:txBody>
      </p:sp>
      <p:sp>
        <p:nvSpPr>
          <p:cNvPr id="8" name="Content Placeholder 7"/>
          <p:cNvSpPr>
            <a:spLocks noGrp="1"/>
          </p:cNvSpPr>
          <p:nvPr>
            <p:ph sz="quarter" idx="4"/>
          </p:nvPr>
        </p:nvSpPr>
        <p:spPr/>
        <p:txBody>
          <a:bodyPr>
            <a:normAutofit fontScale="92500" lnSpcReduction="20000"/>
          </a:bodyPr>
          <a:lstStyle/>
          <a:p>
            <a:r>
              <a:rPr lang="en-IE" dirty="0"/>
              <a:t>Software Development and Deployment</a:t>
            </a:r>
          </a:p>
          <a:p>
            <a:pPr lvl="1"/>
            <a:r>
              <a:rPr lang="en-IE" dirty="0"/>
              <a:t>OOP</a:t>
            </a:r>
          </a:p>
          <a:p>
            <a:pPr lvl="2"/>
            <a:r>
              <a:rPr lang="en-IE" dirty="0"/>
              <a:t>Java, C++…</a:t>
            </a:r>
          </a:p>
          <a:p>
            <a:pPr lvl="1"/>
            <a:r>
              <a:rPr lang="en-IE" dirty="0"/>
              <a:t>Web</a:t>
            </a:r>
          </a:p>
          <a:p>
            <a:pPr lvl="2"/>
            <a:r>
              <a:rPr lang="en-IE" dirty="0"/>
              <a:t>HTML, CSS, JavaScript, PHP…</a:t>
            </a:r>
          </a:p>
          <a:p>
            <a:pPr lvl="1"/>
            <a:r>
              <a:rPr lang="en-IE" dirty="0"/>
              <a:t>SQL databases</a:t>
            </a:r>
          </a:p>
          <a:p>
            <a:pPr lvl="2"/>
            <a:r>
              <a:rPr lang="en-IE" dirty="0"/>
              <a:t>MySQL, Oracle…</a:t>
            </a:r>
          </a:p>
          <a:p>
            <a:pPr lvl="1"/>
            <a:r>
              <a:rPr lang="en-IE" dirty="0" err="1"/>
              <a:t>noSQL</a:t>
            </a:r>
            <a:endParaRPr lang="en-IE" dirty="0"/>
          </a:p>
          <a:p>
            <a:pPr lvl="2"/>
            <a:r>
              <a:rPr lang="en-IE" dirty="0"/>
              <a:t>MongoDB</a:t>
            </a:r>
          </a:p>
          <a:p>
            <a:pPr lvl="1"/>
            <a:r>
              <a:rPr lang="en-IE" dirty="0"/>
              <a:t>Mobile</a:t>
            </a:r>
          </a:p>
          <a:p>
            <a:pPr lvl="2"/>
            <a:r>
              <a:rPr lang="en-IE" dirty="0"/>
              <a:t>Android, iOS…</a:t>
            </a:r>
          </a:p>
          <a:p>
            <a:pPr lvl="1"/>
            <a:endParaRPr lang="en-IE" dirty="0"/>
          </a:p>
        </p:txBody>
      </p:sp>
      <p:sp>
        <p:nvSpPr>
          <p:cNvPr id="9" name="Text Placeholder 4"/>
          <p:cNvSpPr txBox="1">
            <a:spLocks/>
          </p:cNvSpPr>
          <p:nvPr/>
        </p:nvSpPr>
        <p:spPr>
          <a:xfrm>
            <a:off x="389456" y="4152900"/>
            <a:ext cx="4040188" cy="685800"/>
          </a:xfrm>
          <a:prstGeom prst="rect">
            <a:avLst/>
          </a:prstGeom>
          <a:noFill/>
          <a:ln>
            <a:noFill/>
          </a:ln>
        </p:spPr>
        <p:txBody>
          <a:bodyPr vert="horz" lIns="91440" anchor="b" anchorCtr="0">
            <a:noAutofit/>
          </a:bodyPr>
          <a:lstStyle>
            <a:lvl1pPr marL="0" indent="0" algn="l" rtl="0" eaLnBrk="1" latinLnBrk="0" hangingPunct="1">
              <a:spcBef>
                <a:spcPts val="600"/>
              </a:spcBef>
              <a:buClr>
                <a:schemeClr val="accent1"/>
              </a:buClr>
              <a:buSzPct val="76000"/>
              <a:buFont typeface="Wingdings 3"/>
              <a:buNone/>
              <a:defRPr kumimoji="0" sz="2400" b="1" kern="1200">
                <a:solidFill>
                  <a:schemeClr val="accent2"/>
                </a:solidFill>
                <a:latin typeface="+mn-lt"/>
                <a:ea typeface="+mn-ea"/>
                <a:cs typeface="+mn-cs"/>
              </a:defRPr>
            </a:lvl1pPr>
            <a:lvl2pPr marL="548640" indent="-274320" algn="l" rtl="0" eaLnBrk="1" latinLnBrk="0" hangingPunct="1">
              <a:spcBef>
                <a:spcPts val="500"/>
              </a:spcBef>
              <a:buClr>
                <a:schemeClr val="accent2"/>
              </a:buClr>
              <a:buSzPct val="76000"/>
              <a:buFont typeface="Wingdings 3"/>
              <a:buNone/>
              <a:defRPr kumimoji="0" sz="2000" b="1"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None/>
              <a:defRPr kumimoji="0" sz="1800" b="1"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None/>
              <a:defRPr kumimoji="0" sz="1600" b="1"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None/>
              <a:defRPr kumimoji="0" sz="1600" b="1"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r>
              <a:rPr lang="en-IE" dirty="0"/>
              <a:t>ANALYSIS</a:t>
            </a:r>
          </a:p>
        </p:txBody>
      </p:sp>
      <p:sp>
        <p:nvSpPr>
          <p:cNvPr id="10" name="Content Placeholder 7"/>
          <p:cNvSpPr txBox="1">
            <a:spLocks/>
          </p:cNvSpPr>
          <p:nvPr/>
        </p:nvSpPr>
        <p:spPr>
          <a:xfrm>
            <a:off x="423328" y="4797151"/>
            <a:ext cx="4038600" cy="1536973"/>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IE" dirty="0"/>
              <a:t>Lessons learned</a:t>
            </a:r>
          </a:p>
          <a:p>
            <a:r>
              <a:rPr lang="en-IE" dirty="0"/>
              <a:t>Feasibility</a:t>
            </a:r>
          </a:p>
          <a:p>
            <a:r>
              <a:rPr lang="en-IE" dirty="0"/>
              <a:t>Context </a:t>
            </a:r>
          </a:p>
          <a:p>
            <a:pPr marL="0" indent="0" fontAlgn="auto">
              <a:spcAft>
                <a:spcPts val="0"/>
              </a:spcAft>
              <a:buNone/>
            </a:pPr>
            <a:endParaRPr lang="en-IE" dirty="0"/>
          </a:p>
        </p:txBody>
      </p:sp>
    </p:spTree>
    <p:extLst>
      <p:ext uri="{BB962C8B-B14F-4D97-AF65-F5344CB8AC3E}">
        <p14:creationId xmlns:p14="http://schemas.microsoft.com/office/powerpoint/2010/main" val="20826108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Data collection and analysis</a:t>
            </a:r>
          </a:p>
        </p:txBody>
      </p:sp>
      <p:sp>
        <p:nvSpPr>
          <p:cNvPr id="5" name="Text Placeholder 4"/>
          <p:cNvSpPr>
            <a:spLocks noGrp="1"/>
          </p:cNvSpPr>
          <p:nvPr>
            <p:ph type="body" idx="1"/>
          </p:nvPr>
        </p:nvSpPr>
        <p:spPr/>
        <p:txBody>
          <a:bodyPr/>
          <a:lstStyle/>
          <a:p>
            <a:r>
              <a:rPr lang="en-IE" dirty="0"/>
              <a:t>METHODS</a:t>
            </a:r>
          </a:p>
        </p:txBody>
      </p:sp>
      <p:sp>
        <p:nvSpPr>
          <p:cNvPr id="7" name="Text Placeholder 6"/>
          <p:cNvSpPr>
            <a:spLocks noGrp="1"/>
          </p:cNvSpPr>
          <p:nvPr>
            <p:ph type="body" sz="half" idx="3"/>
          </p:nvPr>
        </p:nvSpPr>
        <p:spPr/>
        <p:txBody>
          <a:bodyPr/>
          <a:lstStyle/>
          <a:p>
            <a:r>
              <a:rPr lang="en-IE" dirty="0"/>
              <a:t>TOOLS</a:t>
            </a:r>
          </a:p>
        </p:txBody>
      </p:sp>
      <p:sp>
        <p:nvSpPr>
          <p:cNvPr id="6" name="Content Placeholder 5"/>
          <p:cNvSpPr>
            <a:spLocks noGrp="1"/>
          </p:cNvSpPr>
          <p:nvPr>
            <p:ph sz="quarter" idx="2"/>
          </p:nvPr>
        </p:nvSpPr>
        <p:spPr>
          <a:xfrm>
            <a:off x="457200" y="2133600"/>
            <a:ext cx="4038600" cy="4038600"/>
          </a:xfrm>
        </p:spPr>
        <p:txBody>
          <a:bodyPr/>
          <a:lstStyle/>
          <a:p>
            <a:r>
              <a:rPr lang="en-IE" dirty="0"/>
              <a:t>Project monitoring</a:t>
            </a:r>
          </a:p>
          <a:p>
            <a:pPr lvl="1"/>
            <a:r>
              <a:rPr lang="en-IE" dirty="0"/>
              <a:t>Agile</a:t>
            </a:r>
          </a:p>
          <a:p>
            <a:pPr lvl="1"/>
            <a:r>
              <a:rPr lang="en-IE" dirty="0"/>
              <a:t>Waterfall</a:t>
            </a:r>
          </a:p>
          <a:p>
            <a:pPr lvl="1"/>
            <a:r>
              <a:rPr lang="en-IE" dirty="0"/>
              <a:t>RUP</a:t>
            </a:r>
          </a:p>
          <a:p>
            <a:r>
              <a:rPr lang="en-IE" dirty="0">
                <a:solidFill>
                  <a:schemeClr val="accent5">
                    <a:lumMod val="75000"/>
                  </a:schemeClr>
                </a:solidFill>
              </a:rPr>
              <a:t>// case study, action research</a:t>
            </a:r>
          </a:p>
          <a:p>
            <a:pPr lvl="1"/>
            <a:endParaRPr lang="en-IE" dirty="0"/>
          </a:p>
        </p:txBody>
      </p:sp>
      <p:sp>
        <p:nvSpPr>
          <p:cNvPr id="8" name="Content Placeholder 7"/>
          <p:cNvSpPr>
            <a:spLocks noGrp="1"/>
          </p:cNvSpPr>
          <p:nvPr>
            <p:ph sz="quarter" idx="4"/>
          </p:nvPr>
        </p:nvSpPr>
        <p:spPr/>
        <p:txBody>
          <a:bodyPr>
            <a:normAutofit lnSpcReduction="10000"/>
          </a:bodyPr>
          <a:lstStyle/>
          <a:p>
            <a:r>
              <a:rPr lang="en-IE" dirty="0"/>
              <a:t>CASE tools</a:t>
            </a:r>
          </a:p>
          <a:p>
            <a:pPr lvl="1"/>
            <a:r>
              <a:rPr lang="en-IE" dirty="0"/>
              <a:t>Visio</a:t>
            </a:r>
          </a:p>
          <a:p>
            <a:r>
              <a:rPr lang="en-IE" dirty="0"/>
              <a:t>Generic Packages</a:t>
            </a:r>
          </a:p>
          <a:p>
            <a:pPr lvl="1"/>
            <a:r>
              <a:rPr lang="en-IE" dirty="0"/>
              <a:t>Microsoft Project</a:t>
            </a:r>
          </a:p>
          <a:p>
            <a:pPr lvl="1"/>
            <a:r>
              <a:rPr lang="en-IE" dirty="0"/>
              <a:t>Gantt charts</a:t>
            </a:r>
          </a:p>
          <a:p>
            <a:r>
              <a:rPr lang="en-IE" dirty="0"/>
              <a:t>Specific methodologies</a:t>
            </a:r>
          </a:p>
          <a:p>
            <a:pPr lvl="1"/>
            <a:r>
              <a:rPr lang="en-IE" dirty="0"/>
              <a:t>SCRUM</a:t>
            </a:r>
          </a:p>
          <a:p>
            <a:pPr lvl="2"/>
            <a:r>
              <a:rPr lang="en-IE" dirty="0"/>
              <a:t>Burndown charts</a:t>
            </a:r>
          </a:p>
          <a:p>
            <a:pPr lvl="2"/>
            <a:r>
              <a:rPr lang="en-IE" dirty="0"/>
              <a:t>Sprint backlog</a:t>
            </a:r>
          </a:p>
          <a:p>
            <a:pPr lvl="2"/>
            <a:r>
              <a:rPr lang="en-IE" dirty="0"/>
              <a:t>Sprint review</a:t>
            </a:r>
          </a:p>
        </p:txBody>
      </p:sp>
      <p:sp>
        <p:nvSpPr>
          <p:cNvPr id="9" name="Text Placeholder 4"/>
          <p:cNvSpPr txBox="1">
            <a:spLocks/>
          </p:cNvSpPr>
          <p:nvPr/>
        </p:nvSpPr>
        <p:spPr>
          <a:xfrm>
            <a:off x="421740" y="4678462"/>
            <a:ext cx="4040188" cy="685800"/>
          </a:xfrm>
          <a:prstGeom prst="rect">
            <a:avLst/>
          </a:prstGeom>
          <a:noFill/>
          <a:ln>
            <a:noFill/>
          </a:ln>
        </p:spPr>
        <p:txBody>
          <a:bodyPr vert="horz" lIns="91440" anchor="b" anchorCtr="0">
            <a:noAutofit/>
          </a:bodyPr>
          <a:lstStyle>
            <a:lvl1pPr marL="0" indent="0" algn="l" rtl="0" eaLnBrk="1" latinLnBrk="0" hangingPunct="1">
              <a:spcBef>
                <a:spcPts val="600"/>
              </a:spcBef>
              <a:buClr>
                <a:schemeClr val="accent1"/>
              </a:buClr>
              <a:buSzPct val="76000"/>
              <a:buFont typeface="Wingdings 3"/>
              <a:buNone/>
              <a:defRPr kumimoji="0" sz="2400" b="1" kern="1200">
                <a:solidFill>
                  <a:schemeClr val="accent2"/>
                </a:solidFill>
                <a:latin typeface="+mn-lt"/>
                <a:ea typeface="+mn-ea"/>
                <a:cs typeface="+mn-cs"/>
              </a:defRPr>
            </a:lvl1pPr>
            <a:lvl2pPr marL="548640" indent="-274320" algn="l" rtl="0" eaLnBrk="1" latinLnBrk="0" hangingPunct="1">
              <a:spcBef>
                <a:spcPts val="500"/>
              </a:spcBef>
              <a:buClr>
                <a:schemeClr val="accent2"/>
              </a:buClr>
              <a:buSzPct val="76000"/>
              <a:buFont typeface="Wingdings 3"/>
              <a:buNone/>
              <a:defRPr kumimoji="0" sz="2000" b="1"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None/>
              <a:defRPr kumimoji="0" sz="1800" b="1"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None/>
              <a:defRPr kumimoji="0" sz="1600" b="1"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None/>
              <a:defRPr kumimoji="0" sz="1600" b="1"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r>
              <a:rPr lang="en-IE" dirty="0"/>
              <a:t>ANALYSIS</a:t>
            </a:r>
          </a:p>
        </p:txBody>
      </p:sp>
      <p:sp>
        <p:nvSpPr>
          <p:cNvPr id="10" name="Content Placeholder 7"/>
          <p:cNvSpPr txBox="1">
            <a:spLocks/>
          </p:cNvSpPr>
          <p:nvPr/>
        </p:nvSpPr>
        <p:spPr>
          <a:xfrm>
            <a:off x="423328" y="5445224"/>
            <a:ext cx="4038600" cy="8889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r>
              <a:rPr lang="en-IE" dirty="0"/>
              <a:t>KPIs</a:t>
            </a:r>
          </a:p>
        </p:txBody>
      </p:sp>
    </p:spTree>
    <p:extLst>
      <p:ext uri="{BB962C8B-B14F-4D97-AF65-F5344CB8AC3E}">
        <p14:creationId xmlns:p14="http://schemas.microsoft.com/office/powerpoint/2010/main" val="3303935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t>Qualitative and quantitative </a:t>
            </a:r>
            <a:r>
              <a:rPr lang="en-IE" b="1" dirty="0" smtClean="0"/>
              <a:t>research</a:t>
            </a:r>
            <a:endParaRPr lang="en-IE" dirty="0"/>
          </a:p>
        </p:txBody>
      </p:sp>
      <p:sp>
        <p:nvSpPr>
          <p:cNvPr id="3" name="Content Placeholder 2"/>
          <p:cNvSpPr>
            <a:spLocks noGrp="1"/>
          </p:cNvSpPr>
          <p:nvPr>
            <p:ph sz="quarter" idx="1"/>
          </p:nvPr>
        </p:nvSpPr>
        <p:spPr/>
        <p:txBody>
          <a:bodyPr>
            <a:normAutofit fontScale="92500" lnSpcReduction="20000"/>
          </a:bodyPr>
          <a:lstStyle/>
          <a:p>
            <a:r>
              <a:rPr lang="en-IE" dirty="0" smtClean="0"/>
              <a:t>Qualitative </a:t>
            </a:r>
            <a:r>
              <a:rPr lang="en-IE" dirty="0"/>
              <a:t>research deals with designs techniques and measure that do not produce discrete numerical data. It involves extensive narrative data in order to gains insights into phenomena. Data analysis includes the coding of the data and production of verbal synthesis (inductive process). Examples include historical research, ethnographic research, participant observational research and the case study. </a:t>
            </a:r>
            <a:endParaRPr lang="en-IE" dirty="0" smtClean="0"/>
          </a:p>
          <a:p>
            <a:r>
              <a:rPr lang="en-IE" dirty="0" smtClean="0"/>
              <a:t>Quantitative </a:t>
            </a:r>
            <a:r>
              <a:rPr lang="en-IE" dirty="0"/>
              <a:t>research includes designs, techniques and measures that produce discrete numerical or quantifiable data. Data analysis is mainly statistical (deductive process</a:t>
            </a:r>
            <a:r>
              <a:rPr lang="en-IE" dirty="0" smtClean="0"/>
              <a:t>). It </a:t>
            </a:r>
            <a:r>
              <a:rPr lang="en-IE" dirty="0"/>
              <a:t>is characterized by:</a:t>
            </a:r>
          </a:p>
          <a:p>
            <a:pPr lvl="1"/>
            <a:r>
              <a:rPr lang="en-IE" dirty="0"/>
              <a:t>causal-comparative</a:t>
            </a:r>
          </a:p>
          <a:p>
            <a:pPr lvl="1"/>
            <a:r>
              <a:rPr lang="en-IE" dirty="0"/>
              <a:t>correlational</a:t>
            </a:r>
          </a:p>
          <a:p>
            <a:pPr lvl="1"/>
            <a:r>
              <a:rPr lang="en-IE" dirty="0"/>
              <a:t>experimental</a:t>
            </a:r>
          </a:p>
          <a:p>
            <a:pPr lvl="1"/>
            <a:r>
              <a:rPr lang="en-IE" dirty="0"/>
              <a:t>descriptive </a:t>
            </a:r>
            <a:r>
              <a:rPr lang="en-IE" dirty="0" smtClean="0"/>
              <a:t>research</a:t>
            </a:r>
            <a:endParaRPr lang="en-IE" dirty="0"/>
          </a:p>
        </p:txBody>
      </p:sp>
    </p:spTree>
    <p:extLst>
      <p:ext uri="{BB962C8B-B14F-4D97-AF65-F5344CB8AC3E}">
        <p14:creationId xmlns:p14="http://schemas.microsoft.com/office/powerpoint/2010/main" val="17859112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Data collection and analysis</a:t>
            </a:r>
          </a:p>
        </p:txBody>
      </p:sp>
      <p:sp>
        <p:nvSpPr>
          <p:cNvPr id="5" name="Text Placeholder 4"/>
          <p:cNvSpPr>
            <a:spLocks noGrp="1"/>
          </p:cNvSpPr>
          <p:nvPr>
            <p:ph type="body" idx="1"/>
          </p:nvPr>
        </p:nvSpPr>
        <p:spPr/>
        <p:txBody>
          <a:bodyPr/>
          <a:lstStyle/>
          <a:p>
            <a:r>
              <a:rPr lang="en-IE" dirty="0"/>
              <a:t>METHODS</a:t>
            </a:r>
          </a:p>
        </p:txBody>
      </p:sp>
      <p:sp>
        <p:nvSpPr>
          <p:cNvPr id="7" name="Text Placeholder 6"/>
          <p:cNvSpPr>
            <a:spLocks noGrp="1"/>
          </p:cNvSpPr>
          <p:nvPr>
            <p:ph type="body" sz="half" idx="3"/>
          </p:nvPr>
        </p:nvSpPr>
        <p:spPr/>
        <p:txBody>
          <a:bodyPr/>
          <a:lstStyle/>
          <a:p>
            <a:r>
              <a:rPr lang="en-IE" dirty="0"/>
              <a:t>TOOLS</a:t>
            </a:r>
          </a:p>
        </p:txBody>
      </p:sp>
      <p:sp>
        <p:nvSpPr>
          <p:cNvPr id="6" name="Content Placeholder 5"/>
          <p:cNvSpPr>
            <a:spLocks noGrp="1"/>
          </p:cNvSpPr>
          <p:nvPr>
            <p:ph sz="quarter" idx="2"/>
          </p:nvPr>
        </p:nvSpPr>
        <p:spPr/>
        <p:txBody>
          <a:bodyPr/>
          <a:lstStyle/>
          <a:p>
            <a:r>
              <a:rPr lang="en-IE" dirty="0"/>
              <a:t>Systematic literature reviews</a:t>
            </a:r>
          </a:p>
          <a:p>
            <a:r>
              <a:rPr lang="en-IE" dirty="0">
                <a:solidFill>
                  <a:schemeClr val="accent5">
                    <a:lumMod val="75000"/>
                  </a:schemeClr>
                </a:solidFill>
              </a:rPr>
              <a:t>// archival research</a:t>
            </a:r>
          </a:p>
        </p:txBody>
      </p:sp>
      <p:sp>
        <p:nvSpPr>
          <p:cNvPr id="8" name="Content Placeholder 7"/>
          <p:cNvSpPr>
            <a:spLocks noGrp="1"/>
          </p:cNvSpPr>
          <p:nvPr>
            <p:ph sz="quarter" idx="4"/>
          </p:nvPr>
        </p:nvSpPr>
        <p:spPr/>
        <p:txBody>
          <a:bodyPr/>
          <a:lstStyle/>
          <a:p>
            <a:r>
              <a:rPr lang="en-IE" dirty="0"/>
              <a:t>Reference managers</a:t>
            </a:r>
          </a:p>
          <a:p>
            <a:pPr lvl="1"/>
            <a:r>
              <a:rPr lang="en-IE" dirty="0" err="1"/>
              <a:t>Zotero</a:t>
            </a:r>
            <a:endParaRPr lang="en-IE" dirty="0"/>
          </a:p>
          <a:p>
            <a:pPr lvl="1"/>
            <a:r>
              <a:rPr lang="en-IE" dirty="0" err="1"/>
              <a:t>Mendeley</a:t>
            </a:r>
            <a:endParaRPr lang="en-IE" dirty="0"/>
          </a:p>
          <a:p>
            <a:pPr lvl="1"/>
            <a:r>
              <a:rPr lang="en-IE" dirty="0"/>
              <a:t>EndNote</a:t>
            </a:r>
          </a:p>
          <a:p>
            <a:r>
              <a:rPr lang="en-IE" dirty="0"/>
              <a:t>Note taking software</a:t>
            </a:r>
          </a:p>
          <a:p>
            <a:pPr lvl="1"/>
            <a:r>
              <a:rPr lang="en-IE" dirty="0"/>
              <a:t>OneNote</a:t>
            </a:r>
          </a:p>
        </p:txBody>
      </p:sp>
      <p:sp>
        <p:nvSpPr>
          <p:cNvPr id="9" name="Text Placeholder 4"/>
          <p:cNvSpPr txBox="1">
            <a:spLocks/>
          </p:cNvSpPr>
          <p:nvPr/>
        </p:nvSpPr>
        <p:spPr>
          <a:xfrm>
            <a:off x="389456" y="4152900"/>
            <a:ext cx="4040188" cy="685800"/>
          </a:xfrm>
          <a:prstGeom prst="rect">
            <a:avLst/>
          </a:prstGeom>
          <a:noFill/>
          <a:ln>
            <a:noFill/>
          </a:ln>
        </p:spPr>
        <p:txBody>
          <a:bodyPr vert="horz" lIns="91440" anchor="b" anchorCtr="0">
            <a:noAutofit/>
          </a:bodyPr>
          <a:lstStyle>
            <a:lvl1pPr marL="0" indent="0" algn="l" rtl="0" eaLnBrk="1" latinLnBrk="0" hangingPunct="1">
              <a:spcBef>
                <a:spcPts val="600"/>
              </a:spcBef>
              <a:buClr>
                <a:schemeClr val="accent1"/>
              </a:buClr>
              <a:buSzPct val="76000"/>
              <a:buFont typeface="Wingdings 3"/>
              <a:buNone/>
              <a:defRPr kumimoji="0" sz="2400" b="1" kern="1200">
                <a:solidFill>
                  <a:schemeClr val="accent2"/>
                </a:solidFill>
                <a:latin typeface="+mn-lt"/>
                <a:ea typeface="+mn-ea"/>
                <a:cs typeface="+mn-cs"/>
              </a:defRPr>
            </a:lvl1pPr>
            <a:lvl2pPr marL="548640" indent="-274320" algn="l" rtl="0" eaLnBrk="1" latinLnBrk="0" hangingPunct="1">
              <a:spcBef>
                <a:spcPts val="500"/>
              </a:spcBef>
              <a:buClr>
                <a:schemeClr val="accent2"/>
              </a:buClr>
              <a:buSzPct val="76000"/>
              <a:buFont typeface="Wingdings 3"/>
              <a:buNone/>
              <a:defRPr kumimoji="0" sz="2000" b="1"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None/>
              <a:defRPr kumimoji="0" sz="1800" b="1"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None/>
              <a:defRPr kumimoji="0" sz="1600" b="1"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None/>
              <a:defRPr kumimoji="0" sz="1600" b="1"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r>
              <a:rPr lang="en-IE" dirty="0"/>
              <a:t>ANALYSIS</a:t>
            </a:r>
          </a:p>
        </p:txBody>
      </p:sp>
      <p:sp>
        <p:nvSpPr>
          <p:cNvPr id="10" name="Content Placeholder 7"/>
          <p:cNvSpPr txBox="1">
            <a:spLocks/>
          </p:cNvSpPr>
          <p:nvPr/>
        </p:nvSpPr>
        <p:spPr>
          <a:xfrm>
            <a:off x="423328" y="4797151"/>
            <a:ext cx="4038600" cy="1536973"/>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IE" dirty="0"/>
              <a:t>Annotated bibliographies</a:t>
            </a:r>
          </a:p>
        </p:txBody>
      </p:sp>
    </p:spTree>
    <p:extLst>
      <p:ext uri="{BB962C8B-B14F-4D97-AF65-F5344CB8AC3E}">
        <p14:creationId xmlns:p14="http://schemas.microsoft.com/office/powerpoint/2010/main" val="37530424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E" dirty="0"/>
              <a:t>Activity</a:t>
            </a:r>
          </a:p>
        </p:txBody>
      </p:sp>
      <p:sp>
        <p:nvSpPr>
          <p:cNvPr id="9" name="Marcador de Posição de Conteúdo 8">
            <a:extLst>
              <a:ext uri="{FF2B5EF4-FFF2-40B4-BE49-F238E27FC236}">
                <a16:creationId xmlns="" xmlns:a16="http://schemas.microsoft.com/office/drawing/2014/main" id="{35B9EAF2-714A-46F1-8561-DBBFC882C674}"/>
              </a:ext>
            </a:extLst>
          </p:cNvPr>
          <p:cNvSpPr>
            <a:spLocks noGrp="1"/>
          </p:cNvSpPr>
          <p:nvPr>
            <p:ph sz="quarter" idx="1"/>
          </p:nvPr>
        </p:nvSpPr>
        <p:spPr/>
        <p:txBody>
          <a:bodyPr/>
          <a:lstStyle/>
          <a:p>
            <a:r>
              <a:rPr lang="en-IE" dirty="0"/>
              <a:t>Use last week’s sample paper and, in groups, place the study within the layers of the “research onion”:</a:t>
            </a:r>
          </a:p>
          <a:p>
            <a:pPr lvl="1"/>
            <a:r>
              <a:rPr lang="en-IE" dirty="0"/>
              <a:t>Data collection and data analysis</a:t>
            </a:r>
          </a:p>
          <a:p>
            <a:pPr lvl="1"/>
            <a:r>
              <a:rPr lang="en-IE" dirty="0"/>
              <a:t>Quantitative and/or qualitative choices</a:t>
            </a:r>
          </a:p>
          <a:p>
            <a:pPr lvl="1"/>
            <a:r>
              <a:rPr lang="en-IE" dirty="0"/>
              <a:t>Strategies</a:t>
            </a:r>
          </a:p>
          <a:p>
            <a:pPr lvl="1"/>
            <a:r>
              <a:rPr lang="en-IE" dirty="0"/>
              <a:t>Inductive or deductive approaches</a:t>
            </a:r>
          </a:p>
          <a:p>
            <a:pPr lvl="1"/>
            <a:r>
              <a:rPr lang="en-IE" dirty="0"/>
              <a:t>Philosophical stances</a:t>
            </a:r>
          </a:p>
        </p:txBody>
      </p:sp>
    </p:spTree>
    <p:extLst>
      <p:ext uri="{BB962C8B-B14F-4D97-AF65-F5344CB8AC3E}">
        <p14:creationId xmlns:p14="http://schemas.microsoft.com/office/powerpoint/2010/main" val="3617408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bwMode="auto">
          <a:xfrm>
            <a:off x="457200" y="115888"/>
            <a:ext cx="82296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eaLnBrk="1" hangingPunct="1">
              <a:defRPr/>
            </a:pPr>
            <a:r>
              <a:rPr lang="en-GB">
                <a:ea typeface="ＭＳ Ｐゴシック" charset="0"/>
                <a:cs typeface="+mj-cs"/>
              </a:rPr>
              <a:t>Quantitative versus Qualitative</a:t>
            </a:r>
          </a:p>
        </p:txBody>
      </p:sp>
      <p:sp>
        <p:nvSpPr>
          <p:cNvPr id="145413" name="Text Box 5"/>
          <p:cNvSpPr txBox="1">
            <a:spLocks noChangeArrowheads="1"/>
          </p:cNvSpPr>
          <p:nvPr/>
        </p:nvSpPr>
        <p:spPr bwMode="auto">
          <a:xfrm>
            <a:off x="179388" y="1250950"/>
            <a:ext cx="4465637" cy="3864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spcBef>
                <a:spcPct val="50000"/>
              </a:spcBef>
              <a:defRPr/>
            </a:pPr>
            <a:r>
              <a:rPr lang="en-GB" altLang="en-US" b="1" u="sng" dirty="0" smtClean="0"/>
              <a:t>Quantitative Research Strategy</a:t>
            </a:r>
          </a:p>
          <a:p>
            <a:pPr algn="l" eaLnBrk="1" hangingPunct="1">
              <a:lnSpc>
                <a:spcPct val="115000"/>
              </a:lnSpc>
              <a:spcBef>
                <a:spcPct val="50000"/>
              </a:spcBef>
              <a:buFontTx/>
              <a:buChar char="•"/>
              <a:defRPr/>
            </a:pPr>
            <a:r>
              <a:rPr lang="en-GB" altLang="en-US" sz="2200" dirty="0"/>
              <a:t>A</a:t>
            </a:r>
            <a:r>
              <a:rPr lang="en-GB" altLang="en-US" sz="2200" dirty="0" smtClean="0"/>
              <a:t>ims to assess a pre-stated theory, typically using hypothesis testing (Deductive Reasoning)</a:t>
            </a:r>
          </a:p>
          <a:p>
            <a:pPr algn="l" eaLnBrk="1" hangingPunct="1">
              <a:lnSpc>
                <a:spcPct val="115000"/>
              </a:lnSpc>
              <a:spcBef>
                <a:spcPct val="50000"/>
              </a:spcBef>
              <a:buFontTx/>
              <a:buChar char="•"/>
              <a:defRPr/>
            </a:pPr>
            <a:r>
              <a:rPr lang="en-GB" altLang="en-US" sz="2200" dirty="0" smtClean="0"/>
              <a:t>Tries to Avoid Researcher bias on the outcome</a:t>
            </a:r>
          </a:p>
          <a:p>
            <a:pPr algn="l" eaLnBrk="1" hangingPunct="1">
              <a:lnSpc>
                <a:spcPct val="115000"/>
              </a:lnSpc>
              <a:spcBef>
                <a:spcPct val="50000"/>
              </a:spcBef>
              <a:buFontTx/>
              <a:buChar char="•"/>
              <a:defRPr/>
            </a:pPr>
            <a:r>
              <a:rPr lang="en-GB" altLang="en-US" sz="2200" dirty="0" smtClean="0"/>
              <a:t>Quantitative data facilitates statistics</a:t>
            </a:r>
          </a:p>
          <a:p>
            <a:pPr algn="l" eaLnBrk="1" hangingPunct="1">
              <a:lnSpc>
                <a:spcPct val="115000"/>
              </a:lnSpc>
              <a:spcBef>
                <a:spcPct val="50000"/>
              </a:spcBef>
              <a:buFontTx/>
              <a:buChar char="•"/>
              <a:defRPr/>
            </a:pPr>
            <a:r>
              <a:rPr lang="en-GB" altLang="en-US" sz="2200" dirty="0" smtClean="0"/>
              <a:t>Data based on ‘closed’ responses</a:t>
            </a:r>
          </a:p>
        </p:txBody>
      </p:sp>
      <p:sp>
        <p:nvSpPr>
          <p:cNvPr id="145414" name="Text Box 6"/>
          <p:cNvSpPr txBox="1">
            <a:spLocks noChangeArrowheads="1"/>
          </p:cNvSpPr>
          <p:nvPr/>
        </p:nvSpPr>
        <p:spPr bwMode="auto">
          <a:xfrm>
            <a:off x="4643438" y="1268413"/>
            <a:ext cx="4500562" cy="4642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spcBef>
                <a:spcPct val="50000"/>
              </a:spcBef>
              <a:defRPr/>
            </a:pPr>
            <a:r>
              <a:rPr lang="en-GB" altLang="en-US" b="1" u="sng" dirty="0" smtClean="0"/>
              <a:t>Qualitative Research Strategy</a:t>
            </a:r>
          </a:p>
          <a:p>
            <a:pPr algn="l" eaLnBrk="1" hangingPunct="1">
              <a:lnSpc>
                <a:spcPct val="115000"/>
              </a:lnSpc>
              <a:spcBef>
                <a:spcPct val="50000"/>
              </a:spcBef>
              <a:buFontTx/>
              <a:buChar char="•"/>
              <a:defRPr/>
            </a:pPr>
            <a:r>
              <a:rPr lang="en-GB" altLang="en-US" sz="2200" dirty="0" smtClean="0"/>
              <a:t>Aims to create a novel theory (Inductive Reasoning)</a:t>
            </a:r>
          </a:p>
          <a:p>
            <a:pPr algn="l" eaLnBrk="1" hangingPunct="1">
              <a:lnSpc>
                <a:spcPct val="115000"/>
              </a:lnSpc>
              <a:spcBef>
                <a:spcPct val="50000"/>
              </a:spcBef>
              <a:buFontTx/>
              <a:buChar char="•"/>
              <a:defRPr/>
            </a:pPr>
            <a:r>
              <a:rPr lang="en-GB" altLang="en-US" sz="2200" dirty="0" smtClean="0"/>
              <a:t>Not so worried about researcher bias. Indeed they often become an inherent part of the study - </a:t>
            </a:r>
            <a:r>
              <a:rPr lang="en-GB" altLang="en-US" sz="2200" i="1" dirty="0" smtClean="0"/>
              <a:t>ethnography</a:t>
            </a:r>
          </a:p>
          <a:p>
            <a:pPr algn="l" eaLnBrk="1" hangingPunct="1">
              <a:lnSpc>
                <a:spcPct val="115000"/>
              </a:lnSpc>
              <a:spcBef>
                <a:spcPct val="50000"/>
              </a:spcBef>
              <a:buFontTx/>
              <a:buChar char="•"/>
              <a:defRPr/>
            </a:pPr>
            <a:r>
              <a:rPr lang="en-GB" altLang="en-US" sz="2200" dirty="0" smtClean="0"/>
              <a:t>Qualitative data Narratives, Histories, complex statements or opinions</a:t>
            </a:r>
          </a:p>
          <a:p>
            <a:pPr algn="l" eaLnBrk="1" hangingPunct="1">
              <a:lnSpc>
                <a:spcPct val="115000"/>
              </a:lnSpc>
              <a:spcBef>
                <a:spcPct val="50000"/>
              </a:spcBef>
              <a:buFontTx/>
              <a:buChar char="•"/>
              <a:defRPr/>
            </a:pPr>
            <a:r>
              <a:rPr lang="en-GB" altLang="en-US" sz="2200" dirty="0" smtClean="0"/>
              <a:t>allow ‘open’ responses</a:t>
            </a:r>
          </a:p>
        </p:txBody>
      </p:sp>
      <p:sp>
        <p:nvSpPr>
          <p:cNvPr id="145415" name="Line 7"/>
          <p:cNvSpPr>
            <a:spLocks noChangeShapeType="1"/>
          </p:cNvSpPr>
          <p:nvPr/>
        </p:nvSpPr>
        <p:spPr bwMode="auto">
          <a:xfrm>
            <a:off x="4632325" y="1198563"/>
            <a:ext cx="0" cy="4535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ＭＳ Ｐゴシック" charset="0"/>
            </a:endParaRPr>
          </a:p>
        </p:txBody>
      </p:sp>
    </p:spTree>
    <p:extLst>
      <p:ext uri="{BB962C8B-B14F-4D97-AF65-F5344CB8AC3E}">
        <p14:creationId xmlns:p14="http://schemas.microsoft.com/office/powerpoint/2010/main" val="294088741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5413">
                                            <p:txEl>
                                              <p:pRg st="1" end="1"/>
                                            </p:txEl>
                                          </p:spTgt>
                                        </p:tgtEl>
                                        <p:attrNameLst>
                                          <p:attrName>style.visibility</p:attrName>
                                        </p:attrNameLst>
                                      </p:cBhvr>
                                      <p:to>
                                        <p:strVal val="visible"/>
                                      </p:to>
                                    </p:set>
                                    <p:animEffect transition="in" filter="fade">
                                      <p:cBhvr>
                                        <p:cTn id="7" dur="2000"/>
                                        <p:tgtEl>
                                          <p:spTgt spid="14541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45413">
                                            <p:txEl>
                                              <p:pRg st="2" end="2"/>
                                            </p:txEl>
                                          </p:spTgt>
                                        </p:tgtEl>
                                        <p:attrNameLst>
                                          <p:attrName>style.visibility</p:attrName>
                                        </p:attrNameLst>
                                      </p:cBhvr>
                                      <p:to>
                                        <p:strVal val="visible"/>
                                      </p:to>
                                    </p:set>
                                    <p:animEffect transition="in" filter="fade">
                                      <p:cBhvr>
                                        <p:cTn id="12" dur="2000"/>
                                        <p:tgtEl>
                                          <p:spTgt spid="14541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45413">
                                            <p:txEl>
                                              <p:pRg st="3" end="3"/>
                                            </p:txEl>
                                          </p:spTgt>
                                        </p:tgtEl>
                                        <p:attrNameLst>
                                          <p:attrName>style.visibility</p:attrName>
                                        </p:attrNameLst>
                                      </p:cBhvr>
                                      <p:to>
                                        <p:strVal val="visible"/>
                                      </p:to>
                                    </p:set>
                                    <p:animEffect transition="in" filter="fade">
                                      <p:cBhvr>
                                        <p:cTn id="17" dur="2000"/>
                                        <p:tgtEl>
                                          <p:spTgt spid="14541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45413">
                                            <p:txEl>
                                              <p:pRg st="4" end="4"/>
                                            </p:txEl>
                                          </p:spTgt>
                                        </p:tgtEl>
                                        <p:attrNameLst>
                                          <p:attrName>style.visibility</p:attrName>
                                        </p:attrNameLst>
                                      </p:cBhvr>
                                      <p:to>
                                        <p:strVal val="visible"/>
                                      </p:to>
                                    </p:set>
                                    <p:animEffect transition="in" filter="fade">
                                      <p:cBhvr>
                                        <p:cTn id="22" dur="2000"/>
                                        <p:tgtEl>
                                          <p:spTgt spid="145413">
                                            <p:txEl>
                                              <p:pRg st="4" end="4"/>
                                            </p:txEl>
                                          </p:spTgt>
                                        </p:tgtEl>
                                      </p:cBhvr>
                                    </p:animEffect>
                                  </p:childTnLst>
                                </p:cTn>
                              </p:par>
                            </p:childTnLst>
                          </p:cTn>
                        </p:par>
                        <p:par>
                          <p:cTn id="23" fill="hold" nodeType="afterGroup">
                            <p:stCondLst>
                              <p:cond delay="2000"/>
                            </p:stCondLst>
                            <p:childTnLst>
                              <p:par>
                                <p:cTn id="24" presetID="22" presetClass="entr" presetSubtype="1" fill="hold" nodeType="afterEffect">
                                  <p:stCondLst>
                                    <p:cond delay="0"/>
                                  </p:stCondLst>
                                  <p:childTnLst>
                                    <p:set>
                                      <p:cBhvr>
                                        <p:cTn id="25" dur="1" fill="hold">
                                          <p:stCondLst>
                                            <p:cond delay="0"/>
                                          </p:stCondLst>
                                        </p:cTn>
                                        <p:tgtEl>
                                          <p:spTgt spid="145415"/>
                                        </p:tgtEl>
                                        <p:attrNameLst>
                                          <p:attrName>style.visibility</p:attrName>
                                        </p:attrNameLst>
                                      </p:cBhvr>
                                      <p:to>
                                        <p:strVal val="visible"/>
                                      </p:to>
                                    </p:set>
                                    <p:animEffect transition="in" filter="wipe(up)">
                                      <p:cBhvr>
                                        <p:cTn id="26" dur="500"/>
                                        <p:tgtEl>
                                          <p:spTgt spid="14541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145414">
                                            <p:txEl>
                                              <p:pRg st="1" end="1"/>
                                            </p:txEl>
                                          </p:spTgt>
                                        </p:tgtEl>
                                        <p:attrNameLst>
                                          <p:attrName>style.visibility</p:attrName>
                                        </p:attrNameLst>
                                      </p:cBhvr>
                                      <p:to>
                                        <p:strVal val="visible"/>
                                      </p:to>
                                    </p:set>
                                    <p:animEffect transition="in" filter="fade">
                                      <p:cBhvr>
                                        <p:cTn id="31" dur="2000"/>
                                        <p:tgtEl>
                                          <p:spTgt spid="145414">
                                            <p:txEl>
                                              <p:pRg st="1" end="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145414">
                                            <p:txEl>
                                              <p:pRg st="2" end="2"/>
                                            </p:txEl>
                                          </p:spTgt>
                                        </p:tgtEl>
                                        <p:attrNameLst>
                                          <p:attrName>style.visibility</p:attrName>
                                        </p:attrNameLst>
                                      </p:cBhvr>
                                      <p:to>
                                        <p:strVal val="visible"/>
                                      </p:to>
                                    </p:set>
                                    <p:animEffect transition="in" filter="fade">
                                      <p:cBhvr>
                                        <p:cTn id="36" dur="2000"/>
                                        <p:tgtEl>
                                          <p:spTgt spid="145414">
                                            <p:txEl>
                                              <p:pRg st="2" end="2"/>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145414">
                                            <p:txEl>
                                              <p:pRg st="3" end="3"/>
                                            </p:txEl>
                                          </p:spTgt>
                                        </p:tgtEl>
                                        <p:attrNameLst>
                                          <p:attrName>style.visibility</p:attrName>
                                        </p:attrNameLst>
                                      </p:cBhvr>
                                      <p:to>
                                        <p:strVal val="visible"/>
                                      </p:to>
                                    </p:set>
                                    <p:animEffect transition="in" filter="fade">
                                      <p:cBhvr>
                                        <p:cTn id="41" dur="2000"/>
                                        <p:tgtEl>
                                          <p:spTgt spid="145414">
                                            <p:txEl>
                                              <p:pRg st="3" end="3"/>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nodeType="clickEffect">
                                  <p:stCondLst>
                                    <p:cond delay="0"/>
                                  </p:stCondLst>
                                  <p:childTnLst>
                                    <p:set>
                                      <p:cBhvr>
                                        <p:cTn id="45" dur="1" fill="hold">
                                          <p:stCondLst>
                                            <p:cond delay="0"/>
                                          </p:stCondLst>
                                        </p:cTn>
                                        <p:tgtEl>
                                          <p:spTgt spid="145414">
                                            <p:txEl>
                                              <p:pRg st="4" end="4"/>
                                            </p:txEl>
                                          </p:spTgt>
                                        </p:tgtEl>
                                        <p:attrNameLst>
                                          <p:attrName>style.visibility</p:attrName>
                                        </p:attrNameLst>
                                      </p:cBhvr>
                                      <p:to>
                                        <p:strVal val="visible"/>
                                      </p:to>
                                    </p:set>
                                    <p:animEffect transition="in" filter="fade">
                                      <p:cBhvr>
                                        <p:cTn id="46" dur="2000"/>
                                        <p:tgtEl>
                                          <p:spTgt spid="1454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t>Basic and applied research</a:t>
            </a:r>
          </a:p>
        </p:txBody>
      </p:sp>
      <p:sp>
        <p:nvSpPr>
          <p:cNvPr id="3" name="Content Placeholder 2"/>
          <p:cNvSpPr>
            <a:spLocks noGrp="1"/>
          </p:cNvSpPr>
          <p:nvPr>
            <p:ph sz="quarter" idx="1"/>
          </p:nvPr>
        </p:nvSpPr>
        <p:spPr/>
        <p:txBody>
          <a:bodyPr>
            <a:normAutofit/>
          </a:bodyPr>
          <a:lstStyle/>
          <a:p>
            <a:r>
              <a:rPr lang="en-IE" dirty="0" smtClean="0"/>
              <a:t>Basic </a:t>
            </a:r>
            <a:r>
              <a:rPr lang="en-IE" dirty="0"/>
              <a:t>research (also called fundamental or pure research) is mainly concerned with generalizations and the formulation of theory. </a:t>
            </a:r>
            <a:endParaRPr lang="en-IE" dirty="0" smtClean="0"/>
          </a:p>
          <a:p>
            <a:r>
              <a:rPr lang="en-IE" dirty="0"/>
              <a:t> </a:t>
            </a:r>
            <a:r>
              <a:rPr lang="en-IE" dirty="0" smtClean="0"/>
              <a:t>Basic Research focusses on very specific problems for example the boiling point of a liquid or the stress tolerance on metallic products </a:t>
            </a:r>
            <a:endParaRPr lang="en-IE" dirty="0"/>
          </a:p>
          <a:p>
            <a:r>
              <a:rPr lang="en-IE" dirty="0"/>
              <a:t>Applied research is designed to solve practical problems of the society. It can be argued that the goal of applied research is to improve the human condition. </a:t>
            </a:r>
            <a:endParaRPr lang="en-IE" dirty="0" smtClean="0"/>
          </a:p>
          <a:p>
            <a:r>
              <a:rPr lang="en-IE" dirty="0" smtClean="0"/>
              <a:t>An example of Applied Research might be the impact of early school leaving on job prospects</a:t>
            </a:r>
            <a:endParaRPr lang="en-IE" dirty="0"/>
          </a:p>
        </p:txBody>
      </p:sp>
    </p:spTree>
    <p:extLst>
      <p:ext uri="{BB962C8B-B14F-4D97-AF65-F5344CB8AC3E}">
        <p14:creationId xmlns:p14="http://schemas.microsoft.com/office/powerpoint/2010/main" val="747955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Action  Research</a:t>
            </a:r>
            <a:endParaRPr lang="en-IE" dirty="0"/>
          </a:p>
        </p:txBody>
      </p:sp>
      <p:sp>
        <p:nvSpPr>
          <p:cNvPr id="3" name="Content Placeholder 2"/>
          <p:cNvSpPr>
            <a:spLocks noGrp="1"/>
          </p:cNvSpPr>
          <p:nvPr>
            <p:ph sz="quarter" idx="1"/>
          </p:nvPr>
        </p:nvSpPr>
        <p:spPr/>
        <p:txBody>
          <a:bodyPr>
            <a:normAutofit/>
          </a:bodyPr>
          <a:lstStyle/>
          <a:p>
            <a:r>
              <a:rPr lang="en-IE" dirty="0" smtClean="0"/>
              <a:t>Action </a:t>
            </a:r>
            <a:r>
              <a:rPr lang="en-IE" dirty="0"/>
              <a:t>research is a unique form of applied research. It is a reflective process of progressive problem solving. </a:t>
            </a:r>
            <a:endParaRPr lang="en-IE" dirty="0" smtClean="0"/>
          </a:p>
          <a:p>
            <a:r>
              <a:rPr lang="en-IE" dirty="0" smtClean="0"/>
              <a:t>Also </a:t>
            </a:r>
            <a:r>
              <a:rPr lang="en-IE" dirty="0"/>
              <a:t>called "practitioner research" because of the involvement of the actual practitioner in real life. </a:t>
            </a:r>
            <a:endParaRPr lang="en-IE" dirty="0" smtClean="0"/>
          </a:p>
          <a:p>
            <a:r>
              <a:rPr lang="en-IE" dirty="0" smtClean="0"/>
              <a:t>Action </a:t>
            </a:r>
            <a:r>
              <a:rPr lang="en-IE" dirty="0"/>
              <a:t>implies that the practitioner is involved in the collection of data, analysis, and the interpretation of results. </a:t>
            </a:r>
            <a:endParaRPr lang="en-IE" dirty="0" smtClean="0"/>
          </a:p>
          <a:p>
            <a:r>
              <a:rPr lang="en-IE" dirty="0" smtClean="0"/>
              <a:t>The researcher </a:t>
            </a:r>
            <a:r>
              <a:rPr lang="en-IE" dirty="0"/>
              <a:t>is also involved in implementing results of the research and is thus well placed to judge the effectiveness of the interventions.</a:t>
            </a:r>
          </a:p>
          <a:p>
            <a:endParaRPr lang="en-IE" dirty="0"/>
          </a:p>
        </p:txBody>
      </p:sp>
    </p:spTree>
    <p:extLst>
      <p:ext uri="{BB962C8B-B14F-4D97-AF65-F5344CB8AC3E}">
        <p14:creationId xmlns:p14="http://schemas.microsoft.com/office/powerpoint/2010/main" val="2402078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500</TotalTime>
  <Words>3990</Words>
  <Application>Microsoft Office PowerPoint</Application>
  <PresentationFormat>On-screen Show (4:3)</PresentationFormat>
  <Paragraphs>454</Paragraphs>
  <Slides>61</Slides>
  <Notes>16</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Origin</vt:lpstr>
      <vt:lpstr>Introduction to Research</vt:lpstr>
      <vt:lpstr>What is Scientific Research?</vt:lpstr>
      <vt:lpstr>What is Scientific Research?</vt:lpstr>
      <vt:lpstr>Scientific Method of Inquiry</vt:lpstr>
      <vt:lpstr>Basic Types of Research</vt:lpstr>
      <vt:lpstr>Qualitative and quantitative research</vt:lpstr>
      <vt:lpstr>Quantitative versus Qualitative</vt:lpstr>
      <vt:lpstr>Basic and applied research</vt:lpstr>
      <vt:lpstr>Action  Research</vt:lpstr>
      <vt:lpstr>Reductionist</vt:lpstr>
      <vt:lpstr>Descriptive and analytical research</vt:lpstr>
      <vt:lpstr>PowerPoint Presentation</vt:lpstr>
      <vt:lpstr>PowerPoint Presentation</vt:lpstr>
      <vt:lpstr>The Research Onion Metaphor</vt:lpstr>
      <vt:lpstr>Philosophies</vt:lpstr>
      <vt:lpstr>Philosophies</vt:lpstr>
      <vt:lpstr>Philosophies</vt:lpstr>
      <vt:lpstr>Layer 1: Philosophical Stances</vt:lpstr>
      <vt:lpstr>Philosophical Stances</vt:lpstr>
      <vt:lpstr>Philosophical Stances</vt:lpstr>
      <vt:lpstr>Philosophical Stances</vt:lpstr>
      <vt:lpstr>Layer 1: Philosophical Stances</vt:lpstr>
      <vt:lpstr>Philosophical Stances</vt:lpstr>
      <vt:lpstr>Philosophical Stances</vt:lpstr>
      <vt:lpstr>Philosophical Stances</vt:lpstr>
      <vt:lpstr>Layer 2: Approaches</vt:lpstr>
      <vt:lpstr>Approaches</vt:lpstr>
      <vt:lpstr>Approaches</vt:lpstr>
      <vt:lpstr>Approaches</vt:lpstr>
      <vt:lpstr>Approaches</vt:lpstr>
      <vt:lpstr> Approaches</vt:lpstr>
      <vt:lpstr>Approaches</vt:lpstr>
      <vt:lpstr>Choice of Research Strategy…</vt:lpstr>
      <vt:lpstr>Choice of Research Strategy…</vt:lpstr>
      <vt:lpstr>Layer 3: Strategies</vt:lpstr>
      <vt:lpstr>Strategies</vt:lpstr>
      <vt:lpstr>Strategies</vt:lpstr>
      <vt:lpstr>Strategies</vt:lpstr>
      <vt:lpstr>Strategies</vt:lpstr>
      <vt:lpstr>Strategies</vt:lpstr>
      <vt:lpstr>Strategies</vt:lpstr>
      <vt:lpstr>Strategies</vt:lpstr>
      <vt:lpstr>Layer 4: Choices</vt:lpstr>
      <vt:lpstr>Choices</vt:lpstr>
      <vt:lpstr>Choices</vt:lpstr>
      <vt:lpstr>Choices</vt:lpstr>
      <vt:lpstr>Choices</vt:lpstr>
      <vt:lpstr>Choices</vt:lpstr>
      <vt:lpstr>Layer 5: Time Horizons</vt:lpstr>
      <vt:lpstr>Time Horizons</vt:lpstr>
      <vt:lpstr>Layer 6: Techniques and Procedures</vt:lpstr>
      <vt:lpstr>Data collection and analysis</vt:lpstr>
      <vt:lpstr>Data collection and analysis</vt:lpstr>
      <vt:lpstr>Data collection and analysis</vt:lpstr>
      <vt:lpstr>Data collection and analysis</vt:lpstr>
      <vt:lpstr>Data collection and analysis</vt:lpstr>
      <vt:lpstr>Data collection and analysis</vt:lpstr>
      <vt:lpstr>Data collection and analysis</vt:lpstr>
      <vt:lpstr>Data collection and analysis</vt:lpstr>
      <vt:lpstr>Data collection and analysis</vt:lpstr>
      <vt:lpstr>Activity</vt:lpstr>
    </vt:vector>
  </TitlesOfParts>
  <Company>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research?</dc:title>
  <dc:creator>x</dc:creator>
  <cp:lastModifiedBy>John-PC</cp:lastModifiedBy>
  <cp:revision>331</cp:revision>
  <dcterms:created xsi:type="dcterms:W3CDTF">2004-11-26T12:56:11Z</dcterms:created>
  <dcterms:modified xsi:type="dcterms:W3CDTF">2020-09-28T08:50:35Z</dcterms:modified>
</cp:coreProperties>
</file>