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94" r:id="rId5"/>
    <p:sldId id="295" r:id="rId6"/>
    <p:sldId id="305" r:id="rId7"/>
    <p:sldId id="303" r:id="rId8"/>
    <p:sldId id="304" r:id="rId9"/>
    <p:sldId id="302" r:id="rId10"/>
    <p:sldId id="278" r:id="rId11"/>
    <p:sldId id="279" r:id="rId12"/>
    <p:sldId id="306" r:id="rId13"/>
    <p:sldId id="256" r:id="rId14"/>
    <p:sldId id="259" r:id="rId15"/>
    <p:sldId id="258" r:id="rId16"/>
    <p:sldId id="260" r:id="rId17"/>
    <p:sldId id="263" r:id="rId18"/>
    <p:sldId id="264" r:id="rId19"/>
    <p:sldId id="265" r:id="rId20"/>
    <p:sldId id="266" r:id="rId21"/>
    <p:sldId id="267" r:id="rId22"/>
    <p:sldId id="269" r:id="rId23"/>
    <p:sldId id="268" r:id="rId24"/>
    <p:sldId id="270" r:id="rId25"/>
    <p:sldId id="272" r:id="rId26"/>
    <p:sldId id="273" r:id="rId27"/>
    <p:sldId id="274" r:id="rId28"/>
    <p:sldId id="275" r:id="rId29"/>
    <p:sldId id="276" r:id="rId30"/>
    <p:sldId id="282" r:id="rId31"/>
    <p:sldId id="283" r:id="rId32"/>
    <p:sldId id="284" r:id="rId33"/>
    <p:sldId id="286" r:id="rId34"/>
    <p:sldId id="287" r:id="rId35"/>
    <p:sldId id="288" r:id="rId36"/>
    <p:sldId id="289" r:id="rId37"/>
    <p:sldId id="290" r:id="rId38"/>
    <p:sldId id="293" r:id="rId39"/>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66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AAC6A-A5C8-5B78-F640-2671D6712329}" v="238" dt="2020-02-19T11:00:57.444"/>
    <p1510:client id="{761E62F7-5067-466F-9D23-2B123C123420}" v="1" dt="2020-02-19T17:22:25.912"/>
    <p1510:client id="{3A65FEA0-66CE-7F0A-4A8C-47E475A054F2}" v="62" dt="2020-02-18T22:23:34.314"/>
    <p1510:client id="{42DFABC3-9975-40B4-AACC-97B723E4B403}" v="1098" dt="2020-02-18T22:00:08.552"/>
    <p1510:client id="{C8052B79-A42E-1B43-A132-51FE6ACDD521}" v="175" dt="2020-02-19T11:03:40.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3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00984-E901-4E81-896C-6673A927E8D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3369924-A04E-48F6-967A-D91503A0EAF4}">
      <dgm:prSet/>
      <dgm:spPr/>
      <dgm:t>
        <a:bodyPr/>
        <a:lstStyle/>
        <a:p>
          <a:pPr>
            <a:lnSpc>
              <a:spcPct val="100000"/>
            </a:lnSpc>
          </a:pPr>
          <a:r>
            <a:rPr lang="en-US"/>
            <a:t>Archival</a:t>
          </a:r>
        </a:p>
      </dgm:t>
    </dgm:pt>
    <dgm:pt modelId="{307E3D34-7559-42FF-8ECF-38A310FC2DC9}" type="parTrans" cxnId="{9EF5F584-E671-4ED7-9235-3F1E1DC1988C}">
      <dgm:prSet/>
      <dgm:spPr/>
      <dgm:t>
        <a:bodyPr/>
        <a:lstStyle/>
        <a:p>
          <a:endParaRPr lang="en-US"/>
        </a:p>
      </dgm:t>
    </dgm:pt>
    <dgm:pt modelId="{C926743F-2A27-4DAB-883D-54919E340640}" type="sibTrans" cxnId="{9EF5F584-E671-4ED7-9235-3F1E1DC1988C}">
      <dgm:prSet/>
      <dgm:spPr/>
      <dgm:t>
        <a:bodyPr/>
        <a:lstStyle/>
        <a:p>
          <a:pPr>
            <a:lnSpc>
              <a:spcPct val="100000"/>
            </a:lnSpc>
          </a:pPr>
          <a:endParaRPr lang="en-US"/>
        </a:p>
      </dgm:t>
    </dgm:pt>
    <dgm:pt modelId="{8A27338C-AC9D-4FDC-8892-D9E78C3A5CFE}">
      <dgm:prSet/>
      <dgm:spPr/>
      <dgm:t>
        <a:bodyPr/>
        <a:lstStyle/>
        <a:p>
          <a:pPr>
            <a:lnSpc>
              <a:spcPct val="100000"/>
            </a:lnSpc>
          </a:pPr>
          <a:r>
            <a:rPr lang="en-US"/>
            <a:t>Experiment</a:t>
          </a:r>
        </a:p>
      </dgm:t>
    </dgm:pt>
    <dgm:pt modelId="{FC68F2D2-79D8-46E7-89BA-2D80C85B99AE}" type="parTrans" cxnId="{5F5DA5A9-B61B-4D3B-AB60-82526A135FD0}">
      <dgm:prSet/>
      <dgm:spPr/>
      <dgm:t>
        <a:bodyPr/>
        <a:lstStyle/>
        <a:p>
          <a:endParaRPr lang="en-US"/>
        </a:p>
      </dgm:t>
    </dgm:pt>
    <dgm:pt modelId="{DA532BD3-4E5F-4874-A119-96CC8DA03B21}" type="sibTrans" cxnId="{5F5DA5A9-B61B-4D3B-AB60-82526A135FD0}">
      <dgm:prSet/>
      <dgm:spPr/>
      <dgm:t>
        <a:bodyPr/>
        <a:lstStyle/>
        <a:p>
          <a:pPr>
            <a:lnSpc>
              <a:spcPct val="100000"/>
            </a:lnSpc>
          </a:pPr>
          <a:endParaRPr lang="en-US"/>
        </a:p>
      </dgm:t>
    </dgm:pt>
    <dgm:pt modelId="{8284A642-26CB-4FB1-8705-95FC356AD39A}">
      <dgm:prSet phldr="0"/>
      <dgm:spPr/>
      <dgm:t>
        <a:bodyPr/>
        <a:lstStyle/>
        <a:p>
          <a:pPr>
            <a:lnSpc>
              <a:spcPct val="100000"/>
            </a:lnSpc>
          </a:pPr>
          <a:r>
            <a:rPr lang="en-US">
              <a:latin typeface="Calibri Light" panose="020F0302020204030204"/>
            </a:rPr>
            <a:t>Survey</a:t>
          </a:r>
          <a:endParaRPr lang="en-US"/>
        </a:p>
      </dgm:t>
    </dgm:pt>
    <dgm:pt modelId="{39AD464B-2E10-4EA2-A805-7BEBB526880A}" type="parTrans" cxnId="{D45B031A-FCB1-4247-930A-BD0E910DEC74}">
      <dgm:prSet/>
      <dgm:spPr/>
      <dgm:t>
        <a:bodyPr/>
        <a:lstStyle/>
        <a:p>
          <a:endParaRPr lang="en-US"/>
        </a:p>
      </dgm:t>
    </dgm:pt>
    <dgm:pt modelId="{6A61F0AC-32CA-4A09-84BF-D090774C4A1E}" type="sibTrans" cxnId="{D45B031A-FCB1-4247-930A-BD0E910DEC74}">
      <dgm:prSet/>
      <dgm:spPr/>
      <dgm:t>
        <a:bodyPr/>
        <a:lstStyle/>
        <a:p>
          <a:pPr>
            <a:lnSpc>
              <a:spcPct val="100000"/>
            </a:lnSpc>
          </a:pPr>
          <a:endParaRPr lang="en-US"/>
        </a:p>
      </dgm:t>
    </dgm:pt>
    <dgm:pt modelId="{9AECDDA8-5FFC-4823-8415-740B86666490}">
      <dgm:prSet/>
      <dgm:spPr/>
      <dgm:t>
        <a:bodyPr/>
        <a:lstStyle/>
        <a:p>
          <a:pPr>
            <a:lnSpc>
              <a:spcPct val="100000"/>
            </a:lnSpc>
          </a:pPr>
          <a:r>
            <a:rPr lang="en-US"/>
            <a:t>Interview</a:t>
          </a:r>
        </a:p>
      </dgm:t>
    </dgm:pt>
    <dgm:pt modelId="{114373E8-FD59-4C74-ADB8-CBA8D81F2EEC}" type="parTrans" cxnId="{B5ABF152-4D6D-4D7F-BB38-C4F92F88546F}">
      <dgm:prSet/>
      <dgm:spPr/>
      <dgm:t>
        <a:bodyPr/>
        <a:lstStyle/>
        <a:p>
          <a:endParaRPr lang="en-US"/>
        </a:p>
      </dgm:t>
    </dgm:pt>
    <dgm:pt modelId="{137A5930-B315-4F14-A160-25770B8A3EC2}" type="sibTrans" cxnId="{B5ABF152-4D6D-4D7F-BB38-C4F92F88546F}">
      <dgm:prSet/>
      <dgm:spPr/>
      <dgm:t>
        <a:bodyPr/>
        <a:lstStyle/>
        <a:p>
          <a:pPr>
            <a:lnSpc>
              <a:spcPct val="100000"/>
            </a:lnSpc>
          </a:pPr>
          <a:endParaRPr lang="en-US"/>
        </a:p>
      </dgm:t>
    </dgm:pt>
    <dgm:pt modelId="{F900E93A-0FF1-4D51-A210-C0D749A10EBC}">
      <dgm:prSet/>
      <dgm:spPr/>
      <dgm:t>
        <a:bodyPr/>
        <a:lstStyle/>
        <a:p>
          <a:pPr>
            <a:lnSpc>
              <a:spcPct val="100000"/>
            </a:lnSpc>
          </a:pPr>
          <a:r>
            <a:rPr lang="en-US"/>
            <a:t>Case Study</a:t>
          </a:r>
        </a:p>
      </dgm:t>
    </dgm:pt>
    <dgm:pt modelId="{1A58FA93-0BF5-4969-BC09-2A88F5F43C63}" type="parTrans" cxnId="{82E689C3-ADE0-456A-828D-6DAAE4D530DE}">
      <dgm:prSet/>
      <dgm:spPr/>
      <dgm:t>
        <a:bodyPr/>
        <a:lstStyle/>
        <a:p>
          <a:endParaRPr lang="en-US"/>
        </a:p>
      </dgm:t>
    </dgm:pt>
    <dgm:pt modelId="{A118B52C-CC13-4B5A-86C2-FE6A2B1E00A7}" type="sibTrans" cxnId="{82E689C3-ADE0-456A-828D-6DAAE4D530DE}">
      <dgm:prSet/>
      <dgm:spPr/>
      <dgm:t>
        <a:bodyPr/>
        <a:lstStyle/>
        <a:p>
          <a:pPr>
            <a:lnSpc>
              <a:spcPct val="100000"/>
            </a:lnSpc>
          </a:pPr>
          <a:endParaRPr lang="en-US"/>
        </a:p>
      </dgm:t>
    </dgm:pt>
    <dgm:pt modelId="{A5DAAC61-28A2-4628-9560-63ADB5247C56}">
      <dgm:prSet/>
      <dgm:spPr/>
      <dgm:t>
        <a:bodyPr/>
        <a:lstStyle/>
        <a:p>
          <a:pPr>
            <a:lnSpc>
              <a:spcPct val="100000"/>
            </a:lnSpc>
          </a:pPr>
          <a:r>
            <a:rPr lang="en-US"/>
            <a:t>Focus Group</a:t>
          </a:r>
        </a:p>
      </dgm:t>
    </dgm:pt>
    <dgm:pt modelId="{8B3B862C-FD04-498C-BF42-FDD74D4EB555}" type="parTrans" cxnId="{AEF4577D-B977-4BA5-83AF-D5CB64734838}">
      <dgm:prSet/>
      <dgm:spPr/>
      <dgm:t>
        <a:bodyPr/>
        <a:lstStyle/>
        <a:p>
          <a:endParaRPr lang="en-US"/>
        </a:p>
      </dgm:t>
    </dgm:pt>
    <dgm:pt modelId="{85D696EB-6CAC-4E5F-B9A3-8B2BD015CEF2}" type="sibTrans" cxnId="{AEF4577D-B977-4BA5-83AF-D5CB64734838}">
      <dgm:prSet/>
      <dgm:spPr/>
      <dgm:t>
        <a:bodyPr/>
        <a:lstStyle/>
        <a:p>
          <a:endParaRPr lang="en-US"/>
        </a:p>
      </dgm:t>
    </dgm:pt>
    <dgm:pt modelId="{4207AA4A-C069-4750-AECA-386E92DDFEAC}">
      <dgm:prSet phldr="0"/>
      <dgm:spPr/>
      <dgm:t>
        <a:bodyPr/>
        <a:lstStyle/>
        <a:p>
          <a:pPr>
            <a:lnSpc>
              <a:spcPct val="100000"/>
            </a:lnSpc>
          </a:pPr>
          <a:r>
            <a:rPr lang="en-US">
              <a:latin typeface="Calibri Light" panose="020F0302020204030204"/>
            </a:rPr>
            <a:t>Content Analysis</a:t>
          </a:r>
        </a:p>
      </dgm:t>
    </dgm:pt>
    <dgm:pt modelId="{5BE01612-AAFE-4765-B882-E84BD94B5FF7}" type="parTrans" cxnId="{CF49D15C-9538-49D6-8A7B-3C3D1B435156}">
      <dgm:prSet/>
      <dgm:spPr/>
    </dgm:pt>
    <dgm:pt modelId="{707906DD-8313-4427-AE1B-FBA65B995CBD}" type="sibTrans" cxnId="{CF49D15C-9538-49D6-8A7B-3C3D1B435156}">
      <dgm:prSet/>
      <dgm:spPr/>
    </dgm:pt>
    <dgm:pt modelId="{ED964AAF-D3B6-4326-89AC-223A5F9F2DCA}" type="pres">
      <dgm:prSet presAssocID="{1C200984-E901-4E81-896C-6673A927E8DD}" presName="root" presStyleCnt="0">
        <dgm:presLayoutVars>
          <dgm:dir/>
          <dgm:resizeHandles val="exact"/>
        </dgm:presLayoutVars>
      </dgm:prSet>
      <dgm:spPr/>
      <dgm:t>
        <a:bodyPr/>
        <a:lstStyle/>
        <a:p>
          <a:endParaRPr lang="en-US"/>
        </a:p>
      </dgm:t>
    </dgm:pt>
    <dgm:pt modelId="{7F288C7F-63A8-4A8A-9796-4C77395E90D3}" type="pres">
      <dgm:prSet presAssocID="{1C200984-E901-4E81-896C-6673A927E8DD}" presName="container" presStyleCnt="0">
        <dgm:presLayoutVars>
          <dgm:dir/>
          <dgm:resizeHandles val="exact"/>
        </dgm:presLayoutVars>
      </dgm:prSet>
      <dgm:spPr/>
    </dgm:pt>
    <dgm:pt modelId="{4D0980A0-BD1C-48AB-89B2-77FB11750B88}" type="pres">
      <dgm:prSet presAssocID="{A3369924-A04E-48F6-967A-D91503A0EAF4}" presName="compNode" presStyleCnt="0"/>
      <dgm:spPr/>
    </dgm:pt>
    <dgm:pt modelId="{A3261B81-7DE0-4D46-85F2-4F3E06C00B11}" type="pres">
      <dgm:prSet presAssocID="{A3369924-A04E-48F6-967A-D91503A0EAF4}" presName="iconBgRect" presStyleLbl="bgShp" presStyleIdx="0" presStyleCnt="7"/>
      <dgm:spPr/>
    </dgm:pt>
    <dgm:pt modelId="{6E51446E-A294-4C62-8600-47474DE63BA6}" type="pres">
      <dgm:prSet presAssocID="{A3369924-A04E-48F6-967A-D91503A0EAF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134F2C-F6C6-4D2A-8A69-8A4251B2F8E0}" type="pres">
      <dgm:prSet presAssocID="{A3369924-A04E-48F6-967A-D91503A0EAF4}" presName="spaceRect" presStyleCnt="0"/>
      <dgm:spPr/>
    </dgm:pt>
    <dgm:pt modelId="{C8D0B498-3C4D-4D31-9071-91E97A3DBABB}" type="pres">
      <dgm:prSet presAssocID="{A3369924-A04E-48F6-967A-D91503A0EAF4}" presName="textRect" presStyleLbl="revTx" presStyleIdx="0" presStyleCnt="7">
        <dgm:presLayoutVars>
          <dgm:chMax val="1"/>
          <dgm:chPref val="1"/>
        </dgm:presLayoutVars>
      </dgm:prSet>
      <dgm:spPr/>
      <dgm:t>
        <a:bodyPr/>
        <a:lstStyle/>
        <a:p>
          <a:endParaRPr lang="en-US"/>
        </a:p>
      </dgm:t>
    </dgm:pt>
    <dgm:pt modelId="{91E0AE76-BAD0-430D-A19F-3922EAD5FBF8}" type="pres">
      <dgm:prSet presAssocID="{C926743F-2A27-4DAB-883D-54919E340640}" presName="sibTrans" presStyleLbl="sibTrans2D1" presStyleIdx="0" presStyleCnt="0"/>
      <dgm:spPr/>
      <dgm:t>
        <a:bodyPr/>
        <a:lstStyle/>
        <a:p>
          <a:endParaRPr lang="en-US"/>
        </a:p>
      </dgm:t>
    </dgm:pt>
    <dgm:pt modelId="{680BF0F2-6460-4761-AC22-23ACB84C110A}" type="pres">
      <dgm:prSet presAssocID="{8A27338C-AC9D-4FDC-8892-D9E78C3A5CFE}" presName="compNode" presStyleCnt="0"/>
      <dgm:spPr/>
    </dgm:pt>
    <dgm:pt modelId="{D45B3C8F-25A5-49EB-ADE3-041462ACD44A}" type="pres">
      <dgm:prSet presAssocID="{8A27338C-AC9D-4FDC-8892-D9E78C3A5CFE}" presName="iconBgRect" presStyleLbl="bgShp" presStyleIdx="1" presStyleCnt="7"/>
      <dgm:spPr/>
    </dgm:pt>
    <dgm:pt modelId="{A6429FC6-AF1A-425B-B9D5-2051CDBF18C6}" type="pres">
      <dgm:prSet presAssocID="{8A27338C-AC9D-4FDC-8892-D9E78C3A5CF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74FC63CA-771D-41AB-99A9-21255C9C5DB8}" type="pres">
      <dgm:prSet presAssocID="{8A27338C-AC9D-4FDC-8892-D9E78C3A5CFE}" presName="spaceRect" presStyleCnt="0"/>
      <dgm:spPr/>
    </dgm:pt>
    <dgm:pt modelId="{96A24E05-4511-4434-93A8-37F7C76285E5}" type="pres">
      <dgm:prSet presAssocID="{8A27338C-AC9D-4FDC-8892-D9E78C3A5CFE}" presName="textRect" presStyleLbl="revTx" presStyleIdx="1" presStyleCnt="7">
        <dgm:presLayoutVars>
          <dgm:chMax val="1"/>
          <dgm:chPref val="1"/>
        </dgm:presLayoutVars>
      </dgm:prSet>
      <dgm:spPr/>
      <dgm:t>
        <a:bodyPr/>
        <a:lstStyle/>
        <a:p>
          <a:endParaRPr lang="en-US"/>
        </a:p>
      </dgm:t>
    </dgm:pt>
    <dgm:pt modelId="{005173E2-5EFB-4D78-B9B9-36879B843C19}" type="pres">
      <dgm:prSet presAssocID="{DA532BD3-4E5F-4874-A119-96CC8DA03B21}" presName="sibTrans" presStyleLbl="sibTrans2D1" presStyleIdx="0" presStyleCnt="0"/>
      <dgm:spPr/>
      <dgm:t>
        <a:bodyPr/>
        <a:lstStyle/>
        <a:p>
          <a:endParaRPr lang="en-US"/>
        </a:p>
      </dgm:t>
    </dgm:pt>
    <dgm:pt modelId="{CDCA305A-FA1A-4EDD-9357-2CF8F1C37567}" type="pres">
      <dgm:prSet presAssocID="{8284A642-26CB-4FB1-8705-95FC356AD39A}" presName="compNode" presStyleCnt="0"/>
      <dgm:spPr/>
    </dgm:pt>
    <dgm:pt modelId="{485B1F39-2CEB-4DAA-AA6C-FAC7B8D86A6F}" type="pres">
      <dgm:prSet presAssocID="{8284A642-26CB-4FB1-8705-95FC356AD39A}" presName="iconBgRect" presStyleLbl="bgShp" presStyleIdx="2" presStyleCnt="7"/>
      <dgm:spPr/>
    </dgm:pt>
    <dgm:pt modelId="{562EEDFF-F341-413F-935E-04691C3E7A7F}" type="pres">
      <dgm:prSet presAssocID="{8284A642-26CB-4FB1-8705-95FC356AD39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A8986386-EF74-4F12-8464-BA45DC128A1B}" type="pres">
      <dgm:prSet presAssocID="{8284A642-26CB-4FB1-8705-95FC356AD39A}" presName="spaceRect" presStyleCnt="0"/>
      <dgm:spPr/>
    </dgm:pt>
    <dgm:pt modelId="{F3AEE189-802F-4C47-96E1-00B138771673}" type="pres">
      <dgm:prSet presAssocID="{8284A642-26CB-4FB1-8705-95FC356AD39A}" presName="textRect" presStyleLbl="revTx" presStyleIdx="2" presStyleCnt="7">
        <dgm:presLayoutVars>
          <dgm:chMax val="1"/>
          <dgm:chPref val="1"/>
        </dgm:presLayoutVars>
      </dgm:prSet>
      <dgm:spPr/>
      <dgm:t>
        <a:bodyPr/>
        <a:lstStyle/>
        <a:p>
          <a:endParaRPr lang="en-US"/>
        </a:p>
      </dgm:t>
    </dgm:pt>
    <dgm:pt modelId="{8AB41410-0EF2-44D9-9CAF-B193B47ECB53}" type="pres">
      <dgm:prSet presAssocID="{6A61F0AC-32CA-4A09-84BF-D090774C4A1E}" presName="sibTrans" presStyleLbl="sibTrans2D1" presStyleIdx="0" presStyleCnt="0"/>
      <dgm:spPr/>
      <dgm:t>
        <a:bodyPr/>
        <a:lstStyle/>
        <a:p>
          <a:endParaRPr lang="en-US"/>
        </a:p>
      </dgm:t>
    </dgm:pt>
    <dgm:pt modelId="{92E5044C-43BC-4D5B-9E46-47481BF0FD4F}" type="pres">
      <dgm:prSet presAssocID="{9AECDDA8-5FFC-4823-8415-740B86666490}" presName="compNode" presStyleCnt="0"/>
      <dgm:spPr/>
    </dgm:pt>
    <dgm:pt modelId="{C83FBD35-1FB9-40E2-A701-CED0BE2801EE}" type="pres">
      <dgm:prSet presAssocID="{9AECDDA8-5FFC-4823-8415-740B86666490}" presName="iconBgRect" presStyleLbl="bgShp" presStyleIdx="3" presStyleCnt="7"/>
      <dgm:spPr/>
    </dgm:pt>
    <dgm:pt modelId="{D45AB8DE-A890-4272-88B7-295059726862}" type="pres">
      <dgm:prSet presAssocID="{9AECDDA8-5FFC-4823-8415-740B8666649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 microphone"/>
        </a:ext>
      </dgm:extLst>
    </dgm:pt>
    <dgm:pt modelId="{C2828B97-8608-4489-8FA0-FDF32B059852}" type="pres">
      <dgm:prSet presAssocID="{9AECDDA8-5FFC-4823-8415-740B86666490}" presName="spaceRect" presStyleCnt="0"/>
      <dgm:spPr/>
    </dgm:pt>
    <dgm:pt modelId="{589B2D1F-4FCC-4A86-BEA7-70BF3D502AC7}" type="pres">
      <dgm:prSet presAssocID="{9AECDDA8-5FFC-4823-8415-740B86666490}" presName="textRect" presStyleLbl="revTx" presStyleIdx="3" presStyleCnt="7">
        <dgm:presLayoutVars>
          <dgm:chMax val="1"/>
          <dgm:chPref val="1"/>
        </dgm:presLayoutVars>
      </dgm:prSet>
      <dgm:spPr/>
      <dgm:t>
        <a:bodyPr/>
        <a:lstStyle/>
        <a:p>
          <a:endParaRPr lang="en-US"/>
        </a:p>
      </dgm:t>
    </dgm:pt>
    <dgm:pt modelId="{776A3FA7-15E4-44D8-8A80-895A322549E7}" type="pres">
      <dgm:prSet presAssocID="{137A5930-B315-4F14-A160-25770B8A3EC2}" presName="sibTrans" presStyleLbl="sibTrans2D1" presStyleIdx="0" presStyleCnt="0"/>
      <dgm:spPr/>
      <dgm:t>
        <a:bodyPr/>
        <a:lstStyle/>
        <a:p>
          <a:endParaRPr lang="en-US"/>
        </a:p>
      </dgm:t>
    </dgm:pt>
    <dgm:pt modelId="{FAC98772-C43F-40BC-B8FF-F9D6BB737228}" type="pres">
      <dgm:prSet presAssocID="{4207AA4A-C069-4750-AECA-386E92DDFEAC}" presName="compNode" presStyleCnt="0"/>
      <dgm:spPr/>
    </dgm:pt>
    <dgm:pt modelId="{3709A211-3CE1-4879-8DFC-F24D7D01039D}" type="pres">
      <dgm:prSet presAssocID="{4207AA4A-C069-4750-AECA-386E92DDFEAC}" presName="iconBgRect" presStyleLbl="bgShp" presStyleIdx="4" presStyleCnt="7"/>
      <dgm:spPr/>
    </dgm:pt>
    <dgm:pt modelId="{6008531A-71C4-4BA5-A6E6-2D2217370A6A}" type="pres">
      <dgm:prSet presAssocID="{4207AA4A-C069-4750-AECA-386E92DDFEA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E11A8FF8-65D5-4622-95D6-36B7BD1B05E2}" type="pres">
      <dgm:prSet presAssocID="{4207AA4A-C069-4750-AECA-386E92DDFEAC}" presName="spaceRect" presStyleCnt="0"/>
      <dgm:spPr/>
    </dgm:pt>
    <dgm:pt modelId="{8B7CA34B-57FC-44B0-91BB-335CFB12981B}" type="pres">
      <dgm:prSet presAssocID="{4207AA4A-C069-4750-AECA-386E92DDFEAC}" presName="textRect" presStyleLbl="revTx" presStyleIdx="4" presStyleCnt="7">
        <dgm:presLayoutVars>
          <dgm:chMax val="1"/>
          <dgm:chPref val="1"/>
        </dgm:presLayoutVars>
      </dgm:prSet>
      <dgm:spPr/>
      <dgm:t>
        <a:bodyPr/>
        <a:lstStyle/>
        <a:p>
          <a:endParaRPr lang="en-US"/>
        </a:p>
      </dgm:t>
    </dgm:pt>
    <dgm:pt modelId="{EEAD2493-39A6-4509-B88A-A0D2E55D66FA}" type="pres">
      <dgm:prSet presAssocID="{707906DD-8313-4427-AE1B-FBA65B995CBD}" presName="sibTrans" presStyleLbl="sibTrans2D1" presStyleIdx="0" presStyleCnt="0"/>
      <dgm:spPr/>
    </dgm:pt>
    <dgm:pt modelId="{DDB71695-A90E-435A-89A9-43FAC21B8B8D}" type="pres">
      <dgm:prSet presAssocID="{F900E93A-0FF1-4D51-A210-C0D749A10EBC}" presName="compNode" presStyleCnt="0"/>
      <dgm:spPr/>
    </dgm:pt>
    <dgm:pt modelId="{30285BE3-8899-4967-8623-D1C6A069A678}" type="pres">
      <dgm:prSet presAssocID="{F900E93A-0FF1-4D51-A210-C0D749A10EBC}" presName="iconBgRect" presStyleLbl="bgShp" presStyleIdx="5" presStyleCnt="7"/>
      <dgm:spPr/>
    </dgm:pt>
    <dgm:pt modelId="{5434A958-B18A-45A4-9BFB-584C9D98438C}" type="pres">
      <dgm:prSet presAssocID="{F900E93A-0FF1-4D51-A210-C0D749A10EB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B9FED873-7967-460F-BCF8-0694D941C28A}" type="pres">
      <dgm:prSet presAssocID="{F900E93A-0FF1-4D51-A210-C0D749A10EBC}" presName="spaceRect" presStyleCnt="0"/>
      <dgm:spPr/>
    </dgm:pt>
    <dgm:pt modelId="{B3D2D7D5-EB09-4D24-8816-E077F0838EA4}" type="pres">
      <dgm:prSet presAssocID="{F900E93A-0FF1-4D51-A210-C0D749A10EBC}" presName="textRect" presStyleLbl="revTx" presStyleIdx="5" presStyleCnt="7">
        <dgm:presLayoutVars>
          <dgm:chMax val="1"/>
          <dgm:chPref val="1"/>
        </dgm:presLayoutVars>
      </dgm:prSet>
      <dgm:spPr/>
      <dgm:t>
        <a:bodyPr/>
        <a:lstStyle/>
        <a:p>
          <a:endParaRPr lang="en-US"/>
        </a:p>
      </dgm:t>
    </dgm:pt>
    <dgm:pt modelId="{A051E2E0-0349-4329-8D75-CFC91D5D7E89}" type="pres">
      <dgm:prSet presAssocID="{A118B52C-CC13-4B5A-86C2-FE6A2B1E00A7}" presName="sibTrans" presStyleLbl="sibTrans2D1" presStyleIdx="0" presStyleCnt="0"/>
      <dgm:spPr/>
      <dgm:t>
        <a:bodyPr/>
        <a:lstStyle/>
        <a:p>
          <a:endParaRPr lang="en-US"/>
        </a:p>
      </dgm:t>
    </dgm:pt>
    <dgm:pt modelId="{0E56C35D-1A34-46AB-A653-CEDC5E252990}" type="pres">
      <dgm:prSet presAssocID="{A5DAAC61-28A2-4628-9560-63ADB5247C56}" presName="compNode" presStyleCnt="0"/>
      <dgm:spPr/>
    </dgm:pt>
    <dgm:pt modelId="{BDB61264-42D5-41FC-A079-5656B836D6D8}" type="pres">
      <dgm:prSet presAssocID="{A5DAAC61-28A2-4628-9560-63ADB5247C56}" presName="iconBgRect" presStyleLbl="bgShp" presStyleIdx="6" presStyleCnt="7"/>
      <dgm:spPr/>
    </dgm:pt>
    <dgm:pt modelId="{F0BF7F6B-7A59-4C69-BC63-12D5EDD96835}" type="pres">
      <dgm:prSet presAssocID="{A5DAAC61-28A2-4628-9560-63ADB5247C5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276E0DF6-AC9D-440C-91BD-C1E5B6F58337}" type="pres">
      <dgm:prSet presAssocID="{A5DAAC61-28A2-4628-9560-63ADB5247C56}" presName="spaceRect" presStyleCnt="0"/>
      <dgm:spPr/>
    </dgm:pt>
    <dgm:pt modelId="{4F82DA45-F618-4B2C-B75F-B8B64B6E64B1}" type="pres">
      <dgm:prSet presAssocID="{A5DAAC61-28A2-4628-9560-63ADB5247C56}" presName="textRect" presStyleLbl="revTx" presStyleIdx="6" presStyleCnt="7">
        <dgm:presLayoutVars>
          <dgm:chMax val="1"/>
          <dgm:chPref val="1"/>
        </dgm:presLayoutVars>
      </dgm:prSet>
      <dgm:spPr/>
      <dgm:t>
        <a:bodyPr/>
        <a:lstStyle/>
        <a:p>
          <a:endParaRPr lang="en-US"/>
        </a:p>
      </dgm:t>
    </dgm:pt>
  </dgm:ptLst>
  <dgm:cxnLst>
    <dgm:cxn modelId="{ECFA8B21-1AD1-4309-9AB5-91B5EDD33663}" type="presOf" srcId="{8A27338C-AC9D-4FDC-8892-D9E78C3A5CFE}" destId="{96A24E05-4511-4434-93A8-37F7C76285E5}" srcOrd="0" destOrd="0" presId="urn:microsoft.com/office/officeart/2018/2/layout/IconCircleList"/>
    <dgm:cxn modelId="{CF49D15C-9538-49D6-8A7B-3C3D1B435156}" srcId="{1C200984-E901-4E81-896C-6673A927E8DD}" destId="{4207AA4A-C069-4750-AECA-386E92DDFEAC}" srcOrd="4" destOrd="0" parTransId="{5BE01612-AAFE-4765-B882-E84BD94B5FF7}" sibTransId="{707906DD-8313-4427-AE1B-FBA65B995CBD}"/>
    <dgm:cxn modelId="{1CD3055C-D42E-41CC-AB21-B9DEAA4480CE}" type="presOf" srcId="{8284A642-26CB-4FB1-8705-95FC356AD39A}" destId="{F3AEE189-802F-4C47-96E1-00B138771673}" srcOrd="0" destOrd="0" presId="urn:microsoft.com/office/officeart/2018/2/layout/IconCircleList"/>
    <dgm:cxn modelId="{8186F7F9-98F7-4775-BA02-DA02A9CC0F15}" type="presOf" srcId="{A5DAAC61-28A2-4628-9560-63ADB5247C56}" destId="{4F82DA45-F618-4B2C-B75F-B8B64B6E64B1}" srcOrd="0" destOrd="0" presId="urn:microsoft.com/office/officeart/2018/2/layout/IconCircleList"/>
    <dgm:cxn modelId="{F4E69116-0EB7-4796-8CD9-6CA5A61BC24B}" type="presOf" srcId="{A118B52C-CC13-4B5A-86C2-FE6A2B1E00A7}" destId="{A051E2E0-0349-4329-8D75-CFC91D5D7E89}" srcOrd="0" destOrd="0" presId="urn:microsoft.com/office/officeart/2018/2/layout/IconCircleList"/>
    <dgm:cxn modelId="{B5ABF152-4D6D-4D7F-BB38-C4F92F88546F}" srcId="{1C200984-E901-4E81-896C-6673A927E8DD}" destId="{9AECDDA8-5FFC-4823-8415-740B86666490}" srcOrd="3" destOrd="0" parTransId="{114373E8-FD59-4C74-ADB8-CBA8D81F2EEC}" sibTransId="{137A5930-B315-4F14-A160-25770B8A3EC2}"/>
    <dgm:cxn modelId="{D45B031A-FCB1-4247-930A-BD0E910DEC74}" srcId="{1C200984-E901-4E81-896C-6673A927E8DD}" destId="{8284A642-26CB-4FB1-8705-95FC356AD39A}" srcOrd="2" destOrd="0" parTransId="{39AD464B-2E10-4EA2-A805-7BEBB526880A}" sibTransId="{6A61F0AC-32CA-4A09-84BF-D090774C4A1E}"/>
    <dgm:cxn modelId="{30A96225-A4F7-4B60-8064-CD6565C7A822}" type="presOf" srcId="{F900E93A-0FF1-4D51-A210-C0D749A10EBC}" destId="{B3D2D7D5-EB09-4D24-8816-E077F0838EA4}" srcOrd="0" destOrd="0" presId="urn:microsoft.com/office/officeart/2018/2/layout/IconCircleList"/>
    <dgm:cxn modelId="{96AD8309-7183-4299-AE89-B46F5DF08963}" type="presOf" srcId="{DA532BD3-4E5F-4874-A119-96CC8DA03B21}" destId="{005173E2-5EFB-4D78-B9B9-36879B843C19}" srcOrd="0" destOrd="0" presId="urn:microsoft.com/office/officeart/2018/2/layout/IconCircleList"/>
    <dgm:cxn modelId="{26F842D5-2FC4-4CDA-8926-1A3075B518A9}" type="presOf" srcId="{1C200984-E901-4E81-896C-6673A927E8DD}" destId="{ED964AAF-D3B6-4326-89AC-223A5F9F2DCA}" srcOrd="0" destOrd="0" presId="urn:microsoft.com/office/officeart/2018/2/layout/IconCircleList"/>
    <dgm:cxn modelId="{0519AB3B-EDE4-4C65-83E8-87CC9EF8A1FA}" type="presOf" srcId="{9AECDDA8-5FFC-4823-8415-740B86666490}" destId="{589B2D1F-4FCC-4A86-BEA7-70BF3D502AC7}" srcOrd="0" destOrd="0" presId="urn:microsoft.com/office/officeart/2018/2/layout/IconCircleList"/>
    <dgm:cxn modelId="{6CC686C9-2556-4B6A-83BD-896F82DCAD2E}" type="presOf" srcId="{A3369924-A04E-48F6-967A-D91503A0EAF4}" destId="{C8D0B498-3C4D-4D31-9071-91E97A3DBABB}" srcOrd="0" destOrd="0" presId="urn:microsoft.com/office/officeart/2018/2/layout/IconCircleList"/>
    <dgm:cxn modelId="{82E689C3-ADE0-456A-828D-6DAAE4D530DE}" srcId="{1C200984-E901-4E81-896C-6673A927E8DD}" destId="{F900E93A-0FF1-4D51-A210-C0D749A10EBC}" srcOrd="5" destOrd="0" parTransId="{1A58FA93-0BF5-4969-BC09-2A88F5F43C63}" sibTransId="{A118B52C-CC13-4B5A-86C2-FE6A2B1E00A7}"/>
    <dgm:cxn modelId="{9EF5F584-E671-4ED7-9235-3F1E1DC1988C}" srcId="{1C200984-E901-4E81-896C-6673A927E8DD}" destId="{A3369924-A04E-48F6-967A-D91503A0EAF4}" srcOrd="0" destOrd="0" parTransId="{307E3D34-7559-42FF-8ECF-38A310FC2DC9}" sibTransId="{C926743F-2A27-4DAB-883D-54919E340640}"/>
    <dgm:cxn modelId="{2C48E811-68B2-43C9-9D9F-2505F0B7F24C}" type="presOf" srcId="{C926743F-2A27-4DAB-883D-54919E340640}" destId="{91E0AE76-BAD0-430D-A19F-3922EAD5FBF8}" srcOrd="0" destOrd="0" presId="urn:microsoft.com/office/officeart/2018/2/layout/IconCircleList"/>
    <dgm:cxn modelId="{C1531EAC-2447-4C8F-8C87-1FEE125D2AA2}" type="presOf" srcId="{4207AA4A-C069-4750-AECA-386E92DDFEAC}" destId="{8B7CA34B-57FC-44B0-91BB-335CFB12981B}" srcOrd="0" destOrd="0" presId="urn:microsoft.com/office/officeart/2018/2/layout/IconCircleList"/>
    <dgm:cxn modelId="{C2F73CFB-FC20-4899-A8EE-8F1D5661472E}" type="presOf" srcId="{137A5930-B315-4F14-A160-25770B8A3EC2}" destId="{776A3FA7-15E4-44D8-8A80-895A322549E7}" srcOrd="0" destOrd="0" presId="urn:microsoft.com/office/officeart/2018/2/layout/IconCircleList"/>
    <dgm:cxn modelId="{06701FAC-7B58-41E4-A818-81B2C7735C94}" type="presOf" srcId="{6A61F0AC-32CA-4A09-84BF-D090774C4A1E}" destId="{8AB41410-0EF2-44D9-9CAF-B193B47ECB53}" srcOrd="0" destOrd="0" presId="urn:microsoft.com/office/officeart/2018/2/layout/IconCircleList"/>
    <dgm:cxn modelId="{5F5DA5A9-B61B-4D3B-AB60-82526A135FD0}" srcId="{1C200984-E901-4E81-896C-6673A927E8DD}" destId="{8A27338C-AC9D-4FDC-8892-D9E78C3A5CFE}" srcOrd="1" destOrd="0" parTransId="{FC68F2D2-79D8-46E7-89BA-2D80C85B99AE}" sibTransId="{DA532BD3-4E5F-4874-A119-96CC8DA03B21}"/>
    <dgm:cxn modelId="{8A2B8D8B-93E3-4A0A-999B-3E98FDF4A39E}" type="presOf" srcId="{707906DD-8313-4427-AE1B-FBA65B995CBD}" destId="{EEAD2493-39A6-4509-B88A-A0D2E55D66FA}" srcOrd="0" destOrd="0" presId="urn:microsoft.com/office/officeart/2018/2/layout/IconCircleList"/>
    <dgm:cxn modelId="{AEF4577D-B977-4BA5-83AF-D5CB64734838}" srcId="{1C200984-E901-4E81-896C-6673A927E8DD}" destId="{A5DAAC61-28A2-4628-9560-63ADB5247C56}" srcOrd="6" destOrd="0" parTransId="{8B3B862C-FD04-498C-BF42-FDD74D4EB555}" sibTransId="{85D696EB-6CAC-4E5F-B9A3-8B2BD015CEF2}"/>
    <dgm:cxn modelId="{0950CAC2-2E3B-4CD4-8217-B38B3D03507B}" type="presParOf" srcId="{ED964AAF-D3B6-4326-89AC-223A5F9F2DCA}" destId="{7F288C7F-63A8-4A8A-9796-4C77395E90D3}" srcOrd="0" destOrd="0" presId="urn:microsoft.com/office/officeart/2018/2/layout/IconCircleList"/>
    <dgm:cxn modelId="{2ED350AD-094C-4E21-BD87-77034CF4D4D2}" type="presParOf" srcId="{7F288C7F-63A8-4A8A-9796-4C77395E90D3}" destId="{4D0980A0-BD1C-48AB-89B2-77FB11750B88}" srcOrd="0" destOrd="0" presId="urn:microsoft.com/office/officeart/2018/2/layout/IconCircleList"/>
    <dgm:cxn modelId="{536343EC-43AE-4294-A6B8-0234C5997B3A}" type="presParOf" srcId="{4D0980A0-BD1C-48AB-89B2-77FB11750B88}" destId="{A3261B81-7DE0-4D46-85F2-4F3E06C00B11}" srcOrd="0" destOrd="0" presId="urn:microsoft.com/office/officeart/2018/2/layout/IconCircleList"/>
    <dgm:cxn modelId="{6567CD3F-737F-4CFE-8FB7-FBA7AD899161}" type="presParOf" srcId="{4D0980A0-BD1C-48AB-89B2-77FB11750B88}" destId="{6E51446E-A294-4C62-8600-47474DE63BA6}" srcOrd="1" destOrd="0" presId="urn:microsoft.com/office/officeart/2018/2/layout/IconCircleList"/>
    <dgm:cxn modelId="{A0627ECE-C4E7-4DA3-A4F0-69D2A4D5F397}" type="presParOf" srcId="{4D0980A0-BD1C-48AB-89B2-77FB11750B88}" destId="{76134F2C-F6C6-4D2A-8A69-8A4251B2F8E0}" srcOrd="2" destOrd="0" presId="urn:microsoft.com/office/officeart/2018/2/layout/IconCircleList"/>
    <dgm:cxn modelId="{B74442EB-5159-41A2-B902-AE1C697ED8D6}" type="presParOf" srcId="{4D0980A0-BD1C-48AB-89B2-77FB11750B88}" destId="{C8D0B498-3C4D-4D31-9071-91E97A3DBABB}" srcOrd="3" destOrd="0" presId="urn:microsoft.com/office/officeart/2018/2/layout/IconCircleList"/>
    <dgm:cxn modelId="{403876AF-D428-453E-B4A4-6FD497291FF7}" type="presParOf" srcId="{7F288C7F-63A8-4A8A-9796-4C77395E90D3}" destId="{91E0AE76-BAD0-430D-A19F-3922EAD5FBF8}" srcOrd="1" destOrd="0" presId="urn:microsoft.com/office/officeart/2018/2/layout/IconCircleList"/>
    <dgm:cxn modelId="{1B1ED7BB-80D0-4B05-AED5-B8426886CE47}" type="presParOf" srcId="{7F288C7F-63A8-4A8A-9796-4C77395E90D3}" destId="{680BF0F2-6460-4761-AC22-23ACB84C110A}" srcOrd="2" destOrd="0" presId="urn:microsoft.com/office/officeart/2018/2/layout/IconCircleList"/>
    <dgm:cxn modelId="{6BB4B183-E466-483B-A831-0F2FBC66EEC8}" type="presParOf" srcId="{680BF0F2-6460-4761-AC22-23ACB84C110A}" destId="{D45B3C8F-25A5-49EB-ADE3-041462ACD44A}" srcOrd="0" destOrd="0" presId="urn:microsoft.com/office/officeart/2018/2/layout/IconCircleList"/>
    <dgm:cxn modelId="{5C9AB21D-ED69-4668-B6A4-A18E3AA06A13}" type="presParOf" srcId="{680BF0F2-6460-4761-AC22-23ACB84C110A}" destId="{A6429FC6-AF1A-425B-B9D5-2051CDBF18C6}" srcOrd="1" destOrd="0" presId="urn:microsoft.com/office/officeart/2018/2/layout/IconCircleList"/>
    <dgm:cxn modelId="{2A5350C8-B01A-442E-B376-AD682DD8B003}" type="presParOf" srcId="{680BF0F2-6460-4761-AC22-23ACB84C110A}" destId="{74FC63CA-771D-41AB-99A9-21255C9C5DB8}" srcOrd="2" destOrd="0" presId="urn:microsoft.com/office/officeart/2018/2/layout/IconCircleList"/>
    <dgm:cxn modelId="{15019DDB-0F17-422F-B236-720FA733AF69}" type="presParOf" srcId="{680BF0F2-6460-4761-AC22-23ACB84C110A}" destId="{96A24E05-4511-4434-93A8-37F7C76285E5}" srcOrd="3" destOrd="0" presId="urn:microsoft.com/office/officeart/2018/2/layout/IconCircleList"/>
    <dgm:cxn modelId="{DF643477-B824-47FE-A1E7-D809F5D8307B}" type="presParOf" srcId="{7F288C7F-63A8-4A8A-9796-4C77395E90D3}" destId="{005173E2-5EFB-4D78-B9B9-36879B843C19}" srcOrd="3" destOrd="0" presId="urn:microsoft.com/office/officeart/2018/2/layout/IconCircleList"/>
    <dgm:cxn modelId="{DCE097BA-0FE2-4D46-995E-E23E27D59840}" type="presParOf" srcId="{7F288C7F-63A8-4A8A-9796-4C77395E90D3}" destId="{CDCA305A-FA1A-4EDD-9357-2CF8F1C37567}" srcOrd="4" destOrd="0" presId="urn:microsoft.com/office/officeart/2018/2/layout/IconCircleList"/>
    <dgm:cxn modelId="{21E00B5E-4BF0-4BC7-AD4F-0E1A537EFC0B}" type="presParOf" srcId="{CDCA305A-FA1A-4EDD-9357-2CF8F1C37567}" destId="{485B1F39-2CEB-4DAA-AA6C-FAC7B8D86A6F}" srcOrd="0" destOrd="0" presId="urn:microsoft.com/office/officeart/2018/2/layout/IconCircleList"/>
    <dgm:cxn modelId="{E50111AB-626C-4BFB-BB57-F557553E94F0}" type="presParOf" srcId="{CDCA305A-FA1A-4EDD-9357-2CF8F1C37567}" destId="{562EEDFF-F341-413F-935E-04691C3E7A7F}" srcOrd="1" destOrd="0" presId="urn:microsoft.com/office/officeart/2018/2/layout/IconCircleList"/>
    <dgm:cxn modelId="{31A8E456-66FF-4C4E-A097-856F95416369}" type="presParOf" srcId="{CDCA305A-FA1A-4EDD-9357-2CF8F1C37567}" destId="{A8986386-EF74-4F12-8464-BA45DC128A1B}" srcOrd="2" destOrd="0" presId="urn:microsoft.com/office/officeart/2018/2/layout/IconCircleList"/>
    <dgm:cxn modelId="{97825778-0EF3-4093-AE4A-7E80CCB6313D}" type="presParOf" srcId="{CDCA305A-FA1A-4EDD-9357-2CF8F1C37567}" destId="{F3AEE189-802F-4C47-96E1-00B138771673}" srcOrd="3" destOrd="0" presId="urn:microsoft.com/office/officeart/2018/2/layout/IconCircleList"/>
    <dgm:cxn modelId="{C97A7F73-9D9A-4578-9A93-C478F902261B}" type="presParOf" srcId="{7F288C7F-63A8-4A8A-9796-4C77395E90D3}" destId="{8AB41410-0EF2-44D9-9CAF-B193B47ECB53}" srcOrd="5" destOrd="0" presId="urn:microsoft.com/office/officeart/2018/2/layout/IconCircleList"/>
    <dgm:cxn modelId="{2FB6E9F8-432F-4AE7-B59D-DEB5A731CFAF}" type="presParOf" srcId="{7F288C7F-63A8-4A8A-9796-4C77395E90D3}" destId="{92E5044C-43BC-4D5B-9E46-47481BF0FD4F}" srcOrd="6" destOrd="0" presId="urn:microsoft.com/office/officeart/2018/2/layout/IconCircleList"/>
    <dgm:cxn modelId="{8E3F3A66-4F40-46B5-9335-1785AC9238BD}" type="presParOf" srcId="{92E5044C-43BC-4D5B-9E46-47481BF0FD4F}" destId="{C83FBD35-1FB9-40E2-A701-CED0BE2801EE}" srcOrd="0" destOrd="0" presId="urn:microsoft.com/office/officeart/2018/2/layout/IconCircleList"/>
    <dgm:cxn modelId="{7D2FF9D0-A91F-4916-AA2B-792FFBA5B85C}" type="presParOf" srcId="{92E5044C-43BC-4D5B-9E46-47481BF0FD4F}" destId="{D45AB8DE-A890-4272-88B7-295059726862}" srcOrd="1" destOrd="0" presId="urn:microsoft.com/office/officeart/2018/2/layout/IconCircleList"/>
    <dgm:cxn modelId="{321E7777-E4E3-4E13-8915-C1625BB0DC61}" type="presParOf" srcId="{92E5044C-43BC-4D5B-9E46-47481BF0FD4F}" destId="{C2828B97-8608-4489-8FA0-FDF32B059852}" srcOrd="2" destOrd="0" presId="urn:microsoft.com/office/officeart/2018/2/layout/IconCircleList"/>
    <dgm:cxn modelId="{9BD1945D-339D-4F4B-8747-1573D54B7BF4}" type="presParOf" srcId="{92E5044C-43BC-4D5B-9E46-47481BF0FD4F}" destId="{589B2D1F-4FCC-4A86-BEA7-70BF3D502AC7}" srcOrd="3" destOrd="0" presId="urn:microsoft.com/office/officeart/2018/2/layout/IconCircleList"/>
    <dgm:cxn modelId="{F2DD2F8C-94FF-4426-8F7D-2DF20A165036}" type="presParOf" srcId="{7F288C7F-63A8-4A8A-9796-4C77395E90D3}" destId="{776A3FA7-15E4-44D8-8A80-895A322549E7}" srcOrd="7" destOrd="0" presId="urn:microsoft.com/office/officeart/2018/2/layout/IconCircleList"/>
    <dgm:cxn modelId="{BC131853-9245-442C-8121-6948D627FC40}" type="presParOf" srcId="{7F288C7F-63A8-4A8A-9796-4C77395E90D3}" destId="{FAC98772-C43F-40BC-B8FF-F9D6BB737228}" srcOrd="8" destOrd="0" presId="urn:microsoft.com/office/officeart/2018/2/layout/IconCircleList"/>
    <dgm:cxn modelId="{E8CF723E-E632-4A6F-A89A-33149096F158}" type="presParOf" srcId="{FAC98772-C43F-40BC-B8FF-F9D6BB737228}" destId="{3709A211-3CE1-4879-8DFC-F24D7D01039D}" srcOrd="0" destOrd="0" presId="urn:microsoft.com/office/officeart/2018/2/layout/IconCircleList"/>
    <dgm:cxn modelId="{ABE5394C-3347-4A68-AF49-ADAACC45088F}" type="presParOf" srcId="{FAC98772-C43F-40BC-B8FF-F9D6BB737228}" destId="{6008531A-71C4-4BA5-A6E6-2D2217370A6A}" srcOrd="1" destOrd="0" presId="urn:microsoft.com/office/officeart/2018/2/layout/IconCircleList"/>
    <dgm:cxn modelId="{5AC37F24-7BFE-4BF1-A2A9-E8A99998A68D}" type="presParOf" srcId="{FAC98772-C43F-40BC-B8FF-F9D6BB737228}" destId="{E11A8FF8-65D5-4622-95D6-36B7BD1B05E2}" srcOrd="2" destOrd="0" presId="urn:microsoft.com/office/officeart/2018/2/layout/IconCircleList"/>
    <dgm:cxn modelId="{9765E2C1-33BA-4F9F-82A2-C98509DA5B2E}" type="presParOf" srcId="{FAC98772-C43F-40BC-B8FF-F9D6BB737228}" destId="{8B7CA34B-57FC-44B0-91BB-335CFB12981B}" srcOrd="3" destOrd="0" presId="urn:microsoft.com/office/officeart/2018/2/layout/IconCircleList"/>
    <dgm:cxn modelId="{A43E206F-36E9-41C9-A9D1-9BAECF16DA47}" type="presParOf" srcId="{7F288C7F-63A8-4A8A-9796-4C77395E90D3}" destId="{EEAD2493-39A6-4509-B88A-A0D2E55D66FA}" srcOrd="9" destOrd="0" presId="urn:microsoft.com/office/officeart/2018/2/layout/IconCircleList"/>
    <dgm:cxn modelId="{8BB9DD22-74BF-4164-BA7E-31CAC6632C28}" type="presParOf" srcId="{7F288C7F-63A8-4A8A-9796-4C77395E90D3}" destId="{DDB71695-A90E-435A-89A9-43FAC21B8B8D}" srcOrd="10" destOrd="0" presId="urn:microsoft.com/office/officeart/2018/2/layout/IconCircleList"/>
    <dgm:cxn modelId="{B5F335A2-EF43-4883-858F-151A4E35C253}" type="presParOf" srcId="{DDB71695-A90E-435A-89A9-43FAC21B8B8D}" destId="{30285BE3-8899-4967-8623-D1C6A069A678}" srcOrd="0" destOrd="0" presId="urn:microsoft.com/office/officeart/2018/2/layout/IconCircleList"/>
    <dgm:cxn modelId="{44DFC431-793F-4CC9-B419-95EA609BAEC8}" type="presParOf" srcId="{DDB71695-A90E-435A-89A9-43FAC21B8B8D}" destId="{5434A958-B18A-45A4-9BFB-584C9D98438C}" srcOrd="1" destOrd="0" presId="urn:microsoft.com/office/officeart/2018/2/layout/IconCircleList"/>
    <dgm:cxn modelId="{C6CBF379-5423-4AF7-861B-693A6855885D}" type="presParOf" srcId="{DDB71695-A90E-435A-89A9-43FAC21B8B8D}" destId="{B9FED873-7967-460F-BCF8-0694D941C28A}" srcOrd="2" destOrd="0" presId="urn:microsoft.com/office/officeart/2018/2/layout/IconCircleList"/>
    <dgm:cxn modelId="{068A7B04-EEB7-4C95-A0FA-1C9A819F5538}" type="presParOf" srcId="{DDB71695-A90E-435A-89A9-43FAC21B8B8D}" destId="{B3D2D7D5-EB09-4D24-8816-E077F0838EA4}" srcOrd="3" destOrd="0" presId="urn:microsoft.com/office/officeart/2018/2/layout/IconCircleList"/>
    <dgm:cxn modelId="{858FC283-EB77-4E73-8349-821FE430B868}" type="presParOf" srcId="{7F288C7F-63A8-4A8A-9796-4C77395E90D3}" destId="{A051E2E0-0349-4329-8D75-CFC91D5D7E89}" srcOrd="11" destOrd="0" presId="urn:microsoft.com/office/officeart/2018/2/layout/IconCircleList"/>
    <dgm:cxn modelId="{B65A2C1D-C0D4-4C6A-9172-2EC3B4356334}" type="presParOf" srcId="{7F288C7F-63A8-4A8A-9796-4C77395E90D3}" destId="{0E56C35D-1A34-46AB-A653-CEDC5E252990}" srcOrd="12" destOrd="0" presId="urn:microsoft.com/office/officeart/2018/2/layout/IconCircleList"/>
    <dgm:cxn modelId="{34C7492E-6BF8-4C20-AFDE-A79325C53CF3}" type="presParOf" srcId="{0E56C35D-1A34-46AB-A653-CEDC5E252990}" destId="{BDB61264-42D5-41FC-A079-5656B836D6D8}" srcOrd="0" destOrd="0" presId="urn:microsoft.com/office/officeart/2018/2/layout/IconCircleList"/>
    <dgm:cxn modelId="{68835B2C-2469-4597-8D89-E9CB3D88D01E}" type="presParOf" srcId="{0E56C35D-1A34-46AB-A653-CEDC5E252990}" destId="{F0BF7F6B-7A59-4C69-BC63-12D5EDD96835}" srcOrd="1" destOrd="0" presId="urn:microsoft.com/office/officeart/2018/2/layout/IconCircleList"/>
    <dgm:cxn modelId="{22F09FC6-9C48-40CE-8066-570C6380BB79}" type="presParOf" srcId="{0E56C35D-1A34-46AB-A653-CEDC5E252990}" destId="{276E0DF6-AC9D-440C-91BD-C1E5B6F58337}" srcOrd="2" destOrd="0" presId="urn:microsoft.com/office/officeart/2018/2/layout/IconCircleList"/>
    <dgm:cxn modelId="{DDEE4C1C-8DEA-4ADD-978C-9757197706D9}" type="presParOf" srcId="{0E56C35D-1A34-46AB-A653-CEDC5E252990}" destId="{4F82DA45-F618-4B2C-B75F-B8B64B6E64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61B81-7DE0-4D46-85F2-4F3E06C00B11}">
      <dsp:nvSpPr>
        <dsp:cNvPr id="0" name=""/>
        <dsp:cNvSpPr/>
      </dsp:nvSpPr>
      <dsp:spPr>
        <a:xfrm>
          <a:off x="500899" y="18032"/>
          <a:ext cx="673568" cy="6735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1446E-A294-4C62-8600-47474DE63BA6}">
      <dsp:nvSpPr>
        <dsp:cNvPr id="0" name=""/>
        <dsp:cNvSpPr/>
      </dsp:nvSpPr>
      <dsp:spPr>
        <a:xfrm>
          <a:off x="642349" y="159482"/>
          <a:ext cx="390669" cy="390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0B498-3C4D-4D31-9071-91E97A3DBABB}">
      <dsp:nvSpPr>
        <dsp:cNvPr id="0" name=""/>
        <dsp:cNvSpPr/>
      </dsp:nvSpPr>
      <dsp:spPr>
        <a:xfrm>
          <a:off x="1318804" y="18032"/>
          <a:ext cx="1587698" cy="67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100000"/>
            </a:lnSpc>
            <a:spcBef>
              <a:spcPct val="0"/>
            </a:spcBef>
            <a:spcAft>
              <a:spcPct val="35000"/>
            </a:spcAft>
          </a:pPr>
          <a:r>
            <a:rPr lang="en-US" sz="2100" kern="1200"/>
            <a:t>Archival</a:t>
          </a:r>
        </a:p>
      </dsp:txBody>
      <dsp:txXfrm>
        <a:off x="1318804" y="18032"/>
        <a:ext cx="1587698" cy="673568"/>
      </dsp:txXfrm>
    </dsp:sp>
    <dsp:sp modelId="{D45B3C8F-25A5-49EB-ADE3-041462ACD44A}">
      <dsp:nvSpPr>
        <dsp:cNvPr id="0" name=""/>
        <dsp:cNvSpPr/>
      </dsp:nvSpPr>
      <dsp:spPr>
        <a:xfrm>
          <a:off x="3183147" y="18032"/>
          <a:ext cx="673568" cy="6735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29FC6-AF1A-425B-B9D5-2051CDBF18C6}">
      <dsp:nvSpPr>
        <dsp:cNvPr id="0" name=""/>
        <dsp:cNvSpPr/>
      </dsp:nvSpPr>
      <dsp:spPr>
        <a:xfrm>
          <a:off x="3324596" y="159482"/>
          <a:ext cx="390669" cy="390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24E05-4511-4434-93A8-37F7C76285E5}">
      <dsp:nvSpPr>
        <dsp:cNvPr id="0" name=""/>
        <dsp:cNvSpPr/>
      </dsp:nvSpPr>
      <dsp:spPr>
        <a:xfrm>
          <a:off x="4001052" y="18032"/>
          <a:ext cx="1587698" cy="67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100000"/>
            </a:lnSpc>
            <a:spcBef>
              <a:spcPct val="0"/>
            </a:spcBef>
            <a:spcAft>
              <a:spcPct val="35000"/>
            </a:spcAft>
          </a:pPr>
          <a:r>
            <a:rPr lang="en-US" sz="2100" kern="1200"/>
            <a:t>Experiment</a:t>
          </a:r>
        </a:p>
      </dsp:txBody>
      <dsp:txXfrm>
        <a:off x="4001052" y="18032"/>
        <a:ext cx="1587698" cy="673568"/>
      </dsp:txXfrm>
    </dsp:sp>
    <dsp:sp modelId="{485B1F39-2CEB-4DAA-AA6C-FAC7B8D86A6F}">
      <dsp:nvSpPr>
        <dsp:cNvPr id="0" name=""/>
        <dsp:cNvSpPr/>
      </dsp:nvSpPr>
      <dsp:spPr>
        <a:xfrm>
          <a:off x="500899" y="1638863"/>
          <a:ext cx="673568" cy="67356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EEDFF-F341-413F-935E-04691C3E7A7F}">
      <dsp:nvSpPr>
        <dsp:cNvPr id="0" name=""/>
        <dsp:cNvSpPr/>
      </dsp:nvSpPr>
      <dsp:spPr>
        <a:xfrm>
          <a:off x="642349" y="1780312"/>
          <a:ext cx="390669" cy="390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EE189-802F-4C47-96E1-00B138771673}">
      <dsp:nvSpPr>
        <dsp:cNvPr id="0" name=""/>
        <dsp:cNvSpPr/>
      </dsp:nvSpPr>
      <dsp:spPr>
        <a:xfrm>
          <a:off x="1318804" y="1638863"/>
          <a:ext cx="1587698" cy="67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100000"/>
            </a:lnSpc>
            <a:spcBef>
              <a:spcPct val="0"/>
            </a:spcBef>
            <a:spcAft>
              <a:spcPct val="35000"/>
            </a:spcAft>
          </a:pPr>
          <a:r>
            <a:rPr lang="en-US" sz="2100" kern="1200">
              <a:latin typeface="Calibri Light" panose="020F0302020204030204"/>
            </a:rPr>
            <a:t>Survey</a:t>
          </a:r>
          <a:endParaRPr lang="en-US" sz="2100" kern="1200"/>
        </a:p>
      </dsp:txBody>
      <dsp:txXfrm>
        <a:off x="1318804" y="1638863"/>
        <a:ext cx="1587698" cy="673568"/>
      </dsp:txXfrm>
    </dsp:sp>
    <dsp:sp modelId="{C83FBD35-1FB9-40E2-A701-CED0BE2801EE}">
      <dsp:nvSpPr>
        <dsp:cNvPr id="0" name=""/>
        <dsp:cNvSpPr/>
      </dsp:nvSpPr>
      <dsp:spPr>
        <a:xfrm>
          <a:off x="3183147" y="1638863"/>
          <a:ext cx="673568" cy="67356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AB8DE-A890-4272-88B7-295059726862}">
      <dsp:nvSpPr>
        <dsp:cNvPr id="0" name=""/>
        <dsp:cNvSpPr/>
      </dsp:nvSpPr>
      <dsp:spPr>
        <a:xfrm>
          <a:off x="3324596" y="1780312"/>
          <a:ext cx="390669" cy="3906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9B2D1F-4FCC-4A86-BEA7-70BF3D502AC7}">
      <dsp:nvSpPr>
        <dsp:cNvPr id="0" name=""/>
        <dsp:cNvSpPr/>
      </dsp:nvSpPr>
      <dsp:spPr>
        <a:xfrm>
          <a:off x="4001052" y="1638863"/>
          <a:ext cx="1587698" cy="67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100000"/>
            </a:lnSpc>
            <a:spcBef>
              <a:spcPct val="0"/>
            </a:spcBef>
            <a:spcAft>
              <a:spcPct val="35000"/>
            </a:spcAft>
          </a:pPr>
          <a:r>
            <a:rPr lang="en-US" sz="2100" kern="1200"/>
            <a:t>Interview</a:t>
          </a:r>
        </a:p>
      </dsp:txBody>
      <dsp:txXfrm>
        <a:off x="4001052" y="1638863"/>
        <a:ext cx="1587698" cy="673568"/>
      </dsp:txXfrm>
    </dsp:sp>
    <dsp:sp modelId="{3709A211-3CE1-4879-8DFC-F24D7D01039D}">
      <dsp:nvSpPr>
        <dsp:cNvPr id="0" name=""/>
        <dsp:cNvSpPr/>
      </dsp:nvSpPr>
      <dsp:spPr>
        <a:xfrm>
          <a:off x="500899" y="3259693"/>
          <a:ext cx="673568" cy="67356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8531A-71C4-4BA5-A6E6-2D2217370A6A}">
      <dsp:nvSpPr>
        <dsp:cNvPr id="0" name=""/>
        <dsp:cNvSpPr/>
      </dsp:nvSpPr>
      <dsp:spPr>
        <a:xfrm>
          <a:off x="642349" y="3401142"/>
          <a:ext cx="390669" cy="3906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7CA34B-57FC-44B0-91BB-335CFB12981B}">
      <dsp:nvSpPr>
        <dsp:cNvPr id="0" name=""/>
        <dsp:cNvSpPr/>
      </dsp:nvSpPr>
      <dsp:spPr>
        <a:xfrm>
          <a:off x="1318804" y="3259693"/>
          <a:ext cx="1587698" cy="67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100000"/>
            </a:lnSpc>
            <a:spcBef>
              <a:spcPct val="0"/>
            </a:spcBef>
            <a:spcAft>
              <a:spcPct val="35000"/>
            </a:spcAft>
          </a:pPr>
          <a:r>
            <a:rPr lang="en-US" sz="2100" kern="1200">
              <a:latin typeface="Calibri Light" panose="020F0302020204030204"/>
            </a:rPr>
            <a:t>Content Analysis</a:t>
          </a:r>
        </a:p>
      </dsp:txBody>
      <dsp:txXfrm>
        <a:off x="1318804" y="3259693"/>
        <a:ext cx="1587698" cy="673568"/>
      </dsp:txXfrm>
    </dsp:sp>
    <dsp:sp modelId="{30285BE3-8899-4967-8623-D1C6A069A678}">
      <dsp:nvSpPr>
        <dsp:cNvPr id="0" name=""/>
        <dsp:cNvSpPr/>
      </dsp:nvSpPr>
      <dsp:spPr>
        <a:xfrm>
          <a:off x="3183147" y="3259693"/>
          <a:ext cx="673568" cy="6735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4A958-B18A-45A4-9BFB-584C9D98438C}">
      <dsp:nvSpPr>
        <dsp:cNvPr id="0" name=""/>
        <dsp:cNvSpPr/>
      </dsp:nvSpPr>
      <dsp:spPr>
        <a:xfrm>
          <a:off x="3324596" y="3401142"/>
          <a:ext cx="390669" cy="39066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D2D7D5-EB09-4D24-8816-E077F0838EA4}">
      <dsp:nvSpPr>
        <dsp:cNvPr id="0" name=""/>
        <dsp:cNvSpPr/>
      </dsp:nvSpPr>
      <dsp:spPr>
        <a:xfrm>
          <a:off x="4001052" y="3259693"/>
          <a:ext cx="1587698" cy="67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100000"/>
            </a:lnSpc>
            <a:spcBef>
              <a:spcPct val="0"/>
            </a:spcBef>
            <a:spcAft>
              <a:spcPct val="35000"/>
            </a:spcAft>
          </a:pPr>
          <a:r>
            <a:rPr lang="en-US" sz="2100" kern="1200"/>
            <a:t>Case Study</a:t>
          </a:r>
        </a:p>
      </dsp:txBody>
      <dsp:txXfrm>
        <a:off x="4001052" y="3259693"/>
        <a:ext cx="1587698" cy="673568"/>
      </dsp:txXfrm>
    </dsp:sp>
    <dsp:sp modelId="{BDB61264-42D5-41FC-A079-5656B836D6D8}">
      <dsp:nvSpPr>
        <dsp:cNvPr id="0" name=""/>
        <dsp:cNvSpPr/>
      </dsp:nvSpPr>
      <dsp:spPr>
        <a:xfrm>
          <a:off x="500899" y="4880523"/>
          <a:ext cx="673568" cy="6735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F7F6B-7A59-4C69-BC63-12D5EDD96835}">
      <dsp:nvSpPr>
        <dsp:cNvPr id="0" name=""/>
        <dsp:cNvSpPr/>
      </dsp:nvSpPr>
      <dsp:spPr>
        <a:xfrm>
          <a:off x="642349" y="5021972"/>
          <a:ext cx="390669" cy="39066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2DA45-F618-4B2C-B75F-B8B64B6E64B1}">
      <dsp:nvSpPr>
        <dsp:cNvPr id="0" name=""/>
        <dsp:cNvSpPr/>
      </dsp:nvSpPr>
      <dsp:spPr>
        <a:xfrm>
          <a:off x="1318804" y="4880523"/>
          <a:ext cx="1587698" cy="67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33450">
            <a:lnSpc>
              <a:spcPct val="100000"/>
            </a:lnSpc>
            <a:spcBef>
              <a:spcPct val="0"/>
            </a:spcBef>
            <a:spcAft>
              <a:spcPct val="35000"/>
            </a:spcAft>
          </a:pPr>
          <a:r>
            <a:rPr lang="en-US" sz="2100" kern="1200"/>
            <a:t>Focus Group</a:t>
          </a:r>
        </a:p>
      </dsp:txBody>
      <dsp:txXfrm>
        <a:off x="1318804" y="4880523"/>
        <a:ext cx="1587698" cy="67356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15C1-3141-7D4D-8515-3B30A4A145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240637-12C1-164E-A2B4-557332AFB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08CE44E-A7DE-E442-8C4C-38D7B3C3D5B4}"/>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5" name="Footer Placeholder 4">
            <a:extLst>
              <a:ext uri="{FF2B5EF4-FFF2-40B4-BE49-F238E27FC236}">
                <a16:creationId xmlns:a16="http://schemas.microsoft.com/office/drawing/2014/main" id="{D2329517-A364-2545-BB61-94390847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C2589-18A0-8C48-B026-59A1635334D9}"/>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351382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7025-6C53-664C-AB71-96CCBCEF68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80272C-2D45-4947-954A-E1F87EA92E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3164AA-E099-ED43-8D2D-7893DA48BAD2}"/>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5" name="Footer Placeholder 4">
            <a:extLst>
              <a:ext uri="{FF2B5EF4-FFF2-40B4-BE49-F238E27FC236}">
                <a16:creationId xmlns:a16="http://schemas.microsoft.com/office/drawing/2014/main" id="{EBD30F08-AC1B-7645-A7EB-061A093F0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445E0-B709-4749-916D-C9990D55AC9C}"/>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369408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11132-F403-B74B-9DBA-5E5085C91E6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F23A39-3FFC-284A-BDDF-26C54FA228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F1DA1A-D68B-FB46-899B-571A8DFBB69A}"/>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5" name="Footer Placeholder 4">
            <a:extLst>
              <a:ext uri="{FF2B5EF4-FFF2-40B4-BE49-F238E27FC236}">
                <a16:creationId xmlns:a16="http://schemas.microsoft.com/office/drawing/2014/main" id="{495366DC-60FC-EE43-84E1-82CDB061C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8C82-E8F2-A945-AD22-DC630167326B}"/>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423404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A676-311A-964C-81AB-74576D464A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1ED4A25-C94D-DE45-ACA6-7737F89DB4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7B550E-A22D-1249-A0CC-A3A7B840247A}"/>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5" name="Footer Placeholder 4">
            <a:extLst>
              <a:ext uri="{FF2B5EF4-FFF2-40B4-BE49-F238E27FC236}">
                <a16:creationId xmlns:a16="http://schemas.microsoft.com/office/drawing/2014/main" id="{58A490A2-0FBA-B049-BA38-479FAFCE0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58B0E-6348-6344-9320-C3576F3886A6}"/>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384058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FE7F-9D11-9E4D-AC9F-BDF676DC42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CE70AED-FC06-514B-8ACE-3B892AB1B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1DC3AF-78D5-4B4A-AC5B-59A86EEE8090}"/>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5" name="Footer Placeholder 4">
            <a:extLst>
              <a:ext uri="{FF2B5EF4-FFF2-40B4-BE49-F238E27FC236}">
                <a16:creationId xmlns:a16="http://schemas.microsoft.com/office/drawing/2014/main" id="{0A19F009-9C16-D244-8DBA-F240A7CF8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27140-2B57-474B-94B6-0C6A1419C022}"/>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253152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95D7-0F54-E74B-87C9-E7110B5A40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051785-EBD3-6C4F-8215-EBA52E9042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29B7D8B-4ABA-B648-9917-C33C54E8CF9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8FEDA42-509F-3841-A1D4-0FC24FB368EC}"/>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6" name="Footer Placeholder 5">
            <a:extLst>
              <a:ext uri="{FF2B5EF4-FFF2-40B4-BE49-F238E27FC236}">
                <a16:creationId xmlns:a16="http://schemas.microsoft.com/office/drawing/2014/main" id="{D8452BFD-01A7-5844-BA32-1B008AF70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88EE1-856A-4E46-B8EB-21928DB99085}"/>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9953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52DC-D2BD-BD4E-8553-A14DAC0BD50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484275-63FB-634A-81DA-DC858303D0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493F61-5153-BC4F-B13E-8EB3BC2197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35A92D-ABC8-D14F-89B7-48AF1971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D97344D-94CF-094B-AE06-335E13DA26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D3AC362-2A68-AF4C-8A2D-F4043F9E1BBE}"/>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8" name="Footer Placeholder 7">
            <a:extLst>
              <a:ext uri="{FF2B5EF4-FFF2-40B4-BE49-F238E27FC236}">
                <a16:creationId xmlns:a16="http://schemas.microsoft.com/office/drawing/2014/main" id="{73F703AE-4734-1643-B408-4ECD207E9E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47873E-F0C5-8246-8093-3C9F765E639B}"/>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375585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5E4A-A911-A841-A0EE-4C93E2E4FCD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37F1B17-B545-F54C-955D-0E172286285F}"/>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4" name="Footer Placeholder 3">
            <a:extLst>
              <a:ext uri="{FF2B5EF4-FFF2-40B4-BE49-F238E27FC236}">
                <a16:creationId xmlns:a16="http://schemas.microsoft.com/office/drawing/2014/main" id="{C6E730A6-6999-084A-94DC-D23469236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CBE74A-0036-9341-A090-3CBA3857957C}"/>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133482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7F132-1EE6-1E44-8404-8BC74D0E3F74}"/>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3" name="Footer Placeholder 2">
            <a:extLst>
              <a:ext uri="{FF2B5EF4-FFF2-40B4-BE49-F238E27FC236}">
                <a16:creationId xmlns:a16="http://schemas.microsoft.com/office/drawing/2014/main" id="{B6F40666-86A5-D34F-946D-742874406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3F3B48-F4DA-B04E-9518-5CFD3033BBE1}"/>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355883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A85B-3AE7-DA4C-BADF-10294C141D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C45A81-3310-6146-B24C-DA3D080F1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42F617E-D4BD-6041-A74D-8121CC7CC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DDDB97-7300-4446-832B-C942B755C803}"/>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6" name="Footer Placeholder 5">
            <a:extLst>
              <a:ext uri="{FF2B5EF4-FFF2-40B4-BE49-F238E27FC236}">
                <a16:creationId xmlns:a16="http://schemas.microsoft.com/office/drawing/2014/main" id="{5C7901A2-0577-CA4A-A132-0A7893E9F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3854-BEE0-B949-8913-26E03CDE1E67}"/>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270826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0E8A-5FB9-834B-87E8-C3CC191042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EF7A023-A384-2C49-84CD-A8D52B581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D99C7C-225E-D94A-A05F-9985F7F9C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4B1FA0-AE34-9543-9CBC-E2B6B8B9D943}"/>
              </a:ext>
            </a:extLst>
          </p:cNvPr>
          <p:cNvSpPr>
            <a:spLocks noGrp="1"/>
          </p:cNvSpPr>
          <p:nvPr>
            <p:ph type="dt" sz="half" idx="10"/>
          </p:nvPr>
        </p:nvSpPr>
        <p:spPr/>
        <p:txBody>
          <a:bodyPr/>
          <a:lstStyle/>
          <a:p>
            <a:fld id="{149249F5-ABDC-F949-8525-04D1FEAB47D9}" type="datetimeFigureOut">
              <a:rPr lang="en-US" smtClean="0"/>
              <a:t>2/22/2020</a:t>
            </a:fld>
            <a:endParaRPr lang="en-US"/>
          </a:p>
        </p:txBody>
      </p:sp>
      <p:sp>
        <p:nvSpPr>
          <p:cNvPr id="6" name="Footer Placeholder 5">
            <a:extLst>
              <a:ext uri="{FF2B5EF4-FFF2-40B4-BE49-F238E27FC236}">
                <a16:creationId xmlns:a16="http://schemas.microsoft.com/office/drawing/2014/main" id="{BB0910BD-E65C-CE40-B9E9-47ABF2B8D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58E0D-E589-034A-906E-3F6187D05D1F}"/>
              </a:ext>
            </a:extLst>
          </p:cNvPr>
          <p:cNvSpPr>
            <a:spLocks noGrp="1"/>
          </p:cNvSpPr>
          <p:nvPr>
            <p:ph type="sldNum" sz="quarter" idx="12"/>
          </p:nvPr>
        </p:nvSpPr>
        <p:spPr/>
        <p:txBody>
          <a:bodyPr/>
          <a:lstStyle/>
          <a:p>
            <a:fld id="{79A5F2D9-2677-EE4F-8BB0-D6DF5E3DAB80}" type="slidenum">
              <a:rPr lang="en-US" smtClean="0"/>
              <a:t>‹#›</a:t>
            </a:fld>
            <a:endParaRPr lang="en-US"/>
          </a:p>
        </p:txBody>
      </p:sp>
    </p:spTree>
    <p:extLst>
      <p:ext uri="{BB962C8B-B14F-4D97-AF65-F5344CB8AC3E}">
        <p14:creationId xmlns:p14="http://schemas.microsoft.com/office/powerpoint/2010/main" val="150097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B5D2D-2CFD-4947-8E64-5737A77D0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393B398-C514-784F-B17E-242B27C5D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3B363A-F464-304C-A238-6ADAB9E471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249F5-ABDC-F949-8525-04D1FEAB47D9}" type="datetimeFigureOut">
              <a:rPr lang="en-US" smtClean="0"/>
              <a:t>2/22/2020</a:t>
            </a:fld>
            <a:endParaRPr lang="en-US"/>
          </a:p>
        </p:txBody>
      </p:sp>
      <p:sp>
        <p:nvSpPr>
          <p:cNvPr id="5" name="Footer Placeholder 4">
            <a:extLst>
              <a:ext uri="{FF2B5EF4-FFF2-40B4-BE49-F238E27FC236}">
                <a16:creationId xmlns:a16="http://schemas.microsoft.com/office/drawing/2014/main" id="{F1CAA69C-265A-AE46-8AC8-BE09F47EF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AD5C7E-3A3B-6B47-96E0-5DE925A19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5F2D9-2677-EE4F-8BB0-D6DF5E3DAB80}" type="slidenum">
              <a:rPr lang="en-US" smtClean="0"/>
              <a:t>‹#›</a:t>
            </a:fld>
            <a:endParaRPr lang="en-US"/>
          </a:p>
        </p:txBody>
      </p:sp>
    </p:spTree>
    <p:extLst>
      <p:ext uri="{BB962C8B-B14F-4D97-AF65-F5344CB8AC3E}">
        <p14:creationId xmlns:p14="http://schemas.microsoft.com/office/powerpoint/2010/main" val="3973355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3.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8.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4C5D79-D71A-4A71-86E3-E4952A6E169A}"/>
              </a:ext>
            </a:extLst>
          </p:cNvPr>
          <p:cNvSpPr>
            <a:spLocks noGrp="1"/>
          </p:cNvSpPr>
          <p:nvPr>
            <p:ph type="title"/>
          </p:nvPr>
        </p:nvSpPr>
        <p:spPr>
          <a:xfrm>
            <a:off x="833002" y="365125"/>
            <a:ext cx="4707444" cy="5811837"/>
          </a:xfrm>
        </p:spPr>
        <p:txBody>
          <a:bodyPr>
            <a:normAutofit/>
          </a:bodyPr>
          <a:lstStyle/>
          <a:p>
            <a:r>
              <a:rPr lang="en-US" u="sng">
                <a:solidFill>
                  <a:srgbClr val="FFFFFF"/>
                </a:solidFill>
                <a:cs typeface="Calibri Light"/>
              </a:rPr>
              <a:t>Research Methods</a:t>
            </a:r>
            <a:r>
              <a:rPr lang="en-US">
                <a:cs typeface="Calibri Light"/>
              </a:rPr>
              <a:t/>
            </a:r>
            <a:br>
              <a:rPr lang="en-US">
                <a:cs typeface="Calibri Light"/>
              </a:rPr>
            </a:br>
            <a:r>
              <a:rPr lang="en-US">
                <a:solidFill>
                  <a:srgbClr val="FFFFFF"/>
                </a:solidFill>
                <a:cs typeface="Calibri Light"/>
              </a:rPr>
              <a:t>Data Analytics</a:t>
            </a:r>
          </a:p>
        </p:txBody>
      </p:sp>
      <p:sp>
        <p:nvSpPr>
          <p:cNvPr id="3" name="Content Placeholder 2">
            <a:extLst>
              <a:ext uri="{FF2B5EF4-FFF2-40B4-BE49-F238E27FC236}">
                <a16:creationId xmlns:a16="http://schemas.microsoft.com/office/drawing/2014/main" id="{F0E303BD-A1A4-498E-97B4-F73BB5DF70FC}"/>
              </a:ext>
            </a:extLst>
          </p:cNvPr>
          <p:cNvSpPr>
            <a:spLocks noGrp="1"/>
          </p:cNvSpPr>
          <p:nvPr>
            <p:ph idx="1"/>
          </p:nvPr>
        </p:nvSpPr>
        <p:spPr>
          <a:xfrm>
            <a:off x="5356927" y="365125"/>
            <a:ext cx="5996871" cy="5811837"/>
          </a:xfrm>
        </p:spPr>
        <p:txBody>
          <a:bodyPr vert="horz" lIns="91440" tIns="45720" rIns="91440" bIns="45720" rtlCol="0" anchor="ctr">
            <a:normAutofit/>
          </a:bodyPr>
          <a:lstStyle/>
          <a:p>
            <a:pPr marL="0" indent="0">
              <a:buNone/>
            </a:pPr>
            <a:endParaRPr lang="en-US" sz="2000" dirty="0">
              <a:solidFill>
                <a:srgbClr val="FFFFFF"/>
              </a:solidFill>
              <a:cs typeface="Calibri"/>
            </a:endParaRPr>
          </a:p>
          <a:p>
            <a:pPr lvl="1"/>
            <a:endParaRPr lang="en-US" sz="2000" dirty="0">
              <a:solidFill>
                <a:srgbClr val="FFFFFF"/>
              </a:solidFill>
              <a:cs typeface="Calibri"/>
            </a:endParaRPr>
          </a:p>
        </p:txBody>
      </p:sp>
    </p:spTree>
    <p:extLst>
      <p:ext uri="{BB962C8B-B14F-4D97-AF65-F5344CB8AC3E}">
        <p14:creationId xmlns:p14="http://schemas.microsoft.com/office/powerpoint/2010/main" val="12534480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9FAB6-068C-EA47-B675-E325CD9C423B}"/>
              </a:ext>
            </a:extLst>
          </p:cNvPr>
          <p:cNvSpPr>
            <a:spLocks noGrp="1"/>
          </p:cNvSpPr>
          <p:nvPr>
            <p:ph type="ctrTitle"/>
          </p:nvPr>
        </p:nvSpPr>
        <p:spPr>
          <a:xfrm>
            <a:off x="838199" y="4525347"/>
            <a:ext cx="6801321" cy="1737360"/>
          </a:xfrm>
        </p:spPr>
        <p:txBody>
          <a:bodyPr anchor="ctr">
            <a:normAutofit fontScale="90000"/>
          </a:bodyPr>
          <a:lstStyle/>
          <a:p>
            <a:pPr algn="r"/>
            <a:r>
              <a:rPr lang="en-IE" sz="4200" b="1"/>
              <a:t>Which is the most accurate face recognition algorithm available in OpenCV library</a:t>
            </a:r>
            <a:r>
              <a:rPr lang="en-IE" sz="4200"/>
              <a:t>?</a:t>
            </a:r>
            <a:endParaRPr lang="en-US" sz="4200"/>
          </a:p>
        </p:txBody>
      </p:sp>
      <p:sp>
        <p:nvSpPr>
          <p:cNvPr id="3" name="Subtitle 2">
            <a:extLst>
              <a:ext uri="{FF2B5EF4-FFF2-40B4-BE49-F238E27FC236}">
                <a16:creationId xmlns:a16="http://schemas.microsoft.com/office/drawing/2014/main" id="{0DD3C4F0-8BB5-AC44-8B01-00056C198D7F}"/>
              </a:ext>
            </a:extLst>
          </p:cNvPr>
          <p:cNvSpPr>
            <a:spLocks noGrp="1"/>
          </p:cNvSpPr>
          <p:nvPr>
            <p:ph type="subTitle" idx="1"/>
          </p:nvPr>
        </p:nvSpPr>
        <p:spPr>
          <a:xfrm>
            <a:off x="7961258" y="4525347"/>
            <a:ext cx="3258675" cy="1737360"/>
          </a:xfrm>
        </p:spPr>
        <p:txBody>
          <a:bodyPr anchor="ctr">
            <a:normAutofit/>
          </a:bodyPr>
          <a:lstStyle/>
          <a:p>
            <a:pPr algn="l"/>
            <a:endParaRPr 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23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0D6F-BC49-8F48-A384-F200F93AB63B}"/>
              </a:ext>
            </a:extLst>
          </p:cNvPr>
          <p:cNvSpPr>
            <a:spLocks noGrp="1"/>
          </p:cNvSpPr>
          <p:nvPr>
            <p:ph type="title"/>
          </p:nvPr>
        </p:nvSpPr>
        <p:spPr/>
        <p:txBody>
          <a:bodyPr/>
          <a:lstStyle/>
          <a:p>
            <a:pPr algn="ctr"/>
            <a:r>
              <a:rPr lang="en-US"/>
              <a:t>The Purpose of the Research</a:t>
            </a:r>
          </a:p>
        </p:txBody>
      </p:sp>
      <p:sp>
        <p:nvSpPr>
          <p:cNvPr id="3" name="Content Placeholder 2">
            <a:extLst>
              <a:ext uri="{FF2B5EF4-FFF2-40B4-BE49-F238E27FC236}">
                <a16:creationId xmlns:a16="http://schemas.microsoft.com/office/drawing/2014/main" id="{37883414-A1AC-0547-A5E6-80F17EADA8A3}"/>
              </a:ext>
            </a:extLst>
          </p:cNvPr>
          <p:cNvSpPr>
            <a:spLocks noGrp="1"/>
          </p:cNvSpPr>
          <p:nvPr>
            <p:ph idx="1"/>
          </p:nvPr>
        </p:nvSpPr>
        <p:spPr/>
        <p:txBody>
          <a:bodyPr vert="horz" lIns="91440" tIns="45720" rIns="91440" bIns="45720" rtlCol="0" anchor="t">
            <a:normAutofit/>
          </a:bodyPr>
          <a:lstStyle/>
          <a:p>
            <a:r>
              <a:rPr lang="en-US"/>
              <a:t>Computer Vision Library (OpenCV)</a:t>
            </a:r>
          </a:p>
          <a:p>
            <a:r>
              <a:rPr lang="en-US"/>
              <a:t>Implemented Face Recognition Algorithms: </a:t>
            </a:r>
          </a:p>
          <a:p>
            <a:pPr marL="0" indent="0">
              <a:buNone/>
            </a:pPr>
            <a:r>
              <a:rPr lang="en-US"/>
              <a:t>  - Local Binary Pattern (LBP)</a:t>
            </a:r>
          </a:p>
          <a:p>
            <a:pPr marL="0" indent="0">
              <a:buNone/>
            </a:pPr>
            <a:r>
              <a:rPr lang="en-US"/>
              <a:t>  - Fisherface</a:t>
            </a:r>
          </a:p>
          <a:p>
            <a:pPr marL="0" indent="0">
              <a:buNone/>
            </a:pPr>
            <a:r>
              <a:rPr lang="en-US"/>
              <a:t>  - Eigenface </a:t>
            </a:r>
          </a:p>
          <a:p>
            <a:r>
              <a:rPr lang="en-IE"/>
              <a:t>Which one to pick and when?</a:t>
            </a:r>
            <a:endParaRPr lang="en-US"/>
          </a:p>
        </p:txBody>
      </p:sp>
    </p:spTree>
    <p:extLst>
      <p:ext uri="{BB962C8B-B14F-4D97-AF65-F5344CB8AC3E}">
        <p14:creationId xmlns:p14="http://schemas.microsoft.com/office/powerpoint/2010/main" val="45896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indoor, bird, tree, flower&#10;&#10;Description generated with very high confidence">
            <a:extLst>
              <a:ext uri="{FF2B5EF4-FFF2-40B4-BE49-F238E27FC236}">
                <a16:creationId xmlns:a16="http://schemas.microsoft.com/office/drawing/2014/main" id="{C19BA826-AB4D-4E0B-8F1C-21C99815A0D7}"/>
              </a:ext>
            </a:extLst>
          </p:cNvPr>
          <p:cNvPicPr>
            <a:picLocks noGrp="1" noChangeAspect="1"/>
          </p:cNvPicPr>
          <p:nvPr>
            <p:ph idx="1"/>
          </p:nvPr>
        </p:nvPicPr>
        <p:blipFill>
          <a:blip r:embed="rId2"/>
          <a:stretch>
            <a:fillRect/>
          </a:stretch>
        </p:blipFill>
        <p:spPr>
          <a:xfrm>
            <a:off x="1174003" y="1678875"/>
            <a:ext cx="9836523" cy="3442073"/>
          </a:xfrm>
        </p:spPr>
      </p:pic>
    </p:spTree>
    <p:extLst>
      <p:ext uri="{BB962C8B-B14F-4D97-AF65-F5344CB8AC3E}">
        <p14:creationId xmlns:p14="http://schemas.microsoft.com/office/powerpoint/2010/main" val="161245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825376" cy="2780552"/>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 Research Methodology</a:t>
            </a:r>
            <a:endParaRPr lang="en-US" sz="2600">
              <a:solidFill>
                <a:srgbClr val="FFFFFF"/>
              </a:solidFill>
              <a:cs typeface="Calibri Light"/>
            </a:endParaRPr>
          </a:p>
        </p:txBody>
      </p:sp>
      <p:pic>
        <p:nvPicPr>
          <p:cNvPr id="7" name="Picture 6" descr="A screenshot of a cell phone&#10;&#10;Description automatically generated">
            <a:extLst>
              <a:ext uri="{FF2B5EF4-FFF2-40B4-BE49-F238E27FC236}">
                <a16:creationId xmlns:a16="http://schemas.microsoft.com/office/drawing/2014/main" id="{0333031D-ABBC-CC46-A886-D2BCE9BBCA19}"/>
              </a:ext>
            </a:extLst>
          </p:cNvPr>
          <p:cNvPicPr>
            <a:picLocks noChangeAspect="1"/>
          </p:cNvPicPr>
          <p:nvPr/>
        </p:nvPicPr>
        <p:blipFill>
          <a:blip r:embed="rId2"/>
          <a:stretch>
            <a:fillRect/>
          </a:stretch>
        </p:blipFill>
        <p:spPr>
          <a:xfrm>
            <a:off x="4621306" y="1155218"/>
            <a:ext cx="5836023" cy="2376367"/>
          </a:xfrm>
          <a:prstGeom prst="rect">
            <a:avLst/>
          </a:prstGeom>
        </p:spPr>
      </p:pic>
      <p:sp>
        <p:nvSpPr>
          <p:cNvPr id="3" name="Content Placeholder 2">
            <a:extLst>
              <a:ext uri="{FF2B5EF4-FFF2-40B4-BE49-F238E27FC236}">
                <a16:creationId xmlns:a16="http://schemas.microsoft.com/office/drawing/2014/main" id="{ECB1AEB0-3EF4-7F45-AEBE-484D96D777FC}"/>
              </a:ext>
            </a:extLst>
          </p:cNvPr>
          <p:cNvSpPr>
            <a:spLocks noGrp="1"/>
          </p:cNvSpPr>
          <p:nvPr>
            <p:ph idx="1"/>
          </p:nvPr>
        </p:nvSpPr>
        <p:spPr>
          <a:xfrm>
            <a:off x="3971364" y="3666056"/>
            <a:ext cx="7942935" cy="2756384"/>
          </a:xfrm>
        </p:spPr>
        <p:txBody>
          <a:bodyPr vert="horz" lIns="91440" tIns="45720" rIns="91440" bIns="45720" rtlCol="0" anchor="t">
            <a:normAutofit/>
          </a:bodyPr>
          <a:lstStyle/>
          <a:p>
            <a:r>
              <a:rPr lang="en-US" sz="2000" b="1"/>
              <a:t>Basic Research: </a:t>
            </a:r>
            <a:r>
              <a:rPr lang="en-US" sz="2000"/>
              <a:t>fills in the knowledge we don’t have. Which algorithm to use, which performs the best, under what circumstances?</a:t>
            </a:r>
          </a:p>
          <a:p>
            <a:r>
              <a:rPr lang="en-US" sz="2000" b="1"/>
              <a:t>Inductive Research: </a:t>
            </a:r>
            <a:r>
              <a:rPr lang="en-US" sz="2000"/>
              <a:t> beginning with collecting data to answer the research question – which algorithm is the most accurate?</a:t>
            </a:r>
            <a:endParaRPr lang="en-US" sz="2000">
              <a:cs typeface="Calibri"/>
            </a:endParaRPr>
          </a:p>
          <a:p>
            <a:r>
              <a:rPr lang="en-US" sz="2000" b="1">
                <a:ea typeface="+mn-lt"/>
                <a:cs typeface="+mn-lt"/>
              </a:rPr>
              <a:t>Quantitative Research</a:t>
            </a:r>
            <a:r>
              <a:rPr lang="en-US" sz="2000">
                <a:ea typeface="+mn-lt"/>
                <a:cs typeface="+mn-lt"/>
              </a:rPr>
              <a:t> - collected data will be expressed  in numbers and graphs (</a:t>
            </a:r>
            <a:r>
              <a:rPr lang="en-US" sz="2000" i="1">
                <a:ea typeface="+mn-lt"/>
                <a:cs typeface="+mn-lt"/>
              </a:rPr>
              <a:t>table 5</a:t>
            </a:r>
            <a:r>
              <a:rPr lang="en-US" sz="2000">
                <a:ea typeface="+mn-lt"/>
                <a:cs typeface="+mn-lt"/>
              </a:rPr>
              <a:t>)</a:t>
            </a:r>
          </a:p>
          <a:p>
            <a:r>
              <a:rPr lang="en-US" sz="2000">
                <a:ea typeface="+mn-lt"/>
                <a:cs typeface="+mn-lt"/>
              </a:rPr>
              <a:t>Research Method: </a:t>
            </a:r>
            <a:r>
              <a:rPr lang="en-US" sz="2000" b="1">
                <a:ea typeface="+mn-lt"/>
                <a:cs typeface="+mn-lt"/>
              </a:rPr>
              <a:t>Experimental Research</a:t>
            </a:r>
            <a:endParaRPr lang="en-US" sz="2000" b="1">
              <a:cs typeface="Calibri" panose="020F0502020204030204"/>
            </a:endParaRPr>
          </a:p>
          <a:p>
            <a:pPr marL="0" indent="0">
              <a:buNone/>
            </a:pPr>
            <a:endParaRPr lang="en-US" sz="1500">
              <a:cs typeface="Calibri" panose="020F0502020204030204"/>
            </a:endParaRPr>
          </a:p>
          <a:p>
            <a:endParaRPr lang="en-US" sz="1500">
              <a:cs typeface="Calibri" panose="020F0502020204030204"/>
            </a:endParaRPr>
          </a:p>
          <a:p>
            <a:pPr marL="0" indent="0">
              <a:buNone/>
            </a:pPr>
            <a:endParaRPr lang="en-US" sz="1500">
              <a:cs typeface="Calibri" panose="020F0502020204030204"/>
            </a:endParaRPr>
          </a:p>
          <a:p>
            <a:endParaRPr lang="en-US" sz="1500">
              <a:cs typeface="Calibri" panose="020F0502020204030204"/>
            </a:endParaRPr>
          </a:p>
          <a:p>
            <a:endParaRPr lang="en-US" sz="1500"/>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0936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9FAB6-068C-EA47-B675-E325CD9C423B}"/>
              </a:ext>
            </a:extLst>
          </p:cNvPr>
          <p:cNvSpPr>
            <a:spLocks noGrp="1"/>
          </p:cNvSpPr>
          <p:nvPr>
            <p:ph type="ctrTitle"/>
          </p:nvPr>
        </p:nvSpPr>
        <p:spPr>
          <a:xfrm>
            <a:off x="588567" y="4525347"/>
            <a:ext cx="7050953" cy="1737360"/>
          </a:xfrm>
        </p:spPr>
        <p:txBody>
          <a:bodyPr anchor="ctr">
            <a:normAutofit/>
          </a:bodyPr>
          <a:lstStyle/>
          <a:p>
            <a:pPr algn="r"/>
            <a:r>
              <a:rPr lang="en-IE" sz="4200" b="1"/>
              <a:t>Can consumer smartwatches generate accurate clinical data?</a:t>
            </a:r>
            <a:endParaRPr lang="en-US" sz="4200"/>
          </a:p>
        </p:txBody>
      </p:sp>
      <p:sp>
        <p:nvSpPr>
          <p:cNvPr id="3" name="Subtitle 2">
            <a:extLst>
              <a:ext uri="{FF2B5EF4-FFF2-40B4-BE49-F238E27FC236}">
                <a16:creationId xmlns:a16="http://schemas.microsoft.com/office/drawing/2014/main" id="{0DD3C4F0-8BB5-AC44-8B01-00056C198D7F}"/>
              </a:ext>
            </a:extLst>
          </p:cNvPr>
          <p:cNvSpPr>
            <a:spLocks noGrp="1"/>
          </p:cNvSpPr>
          <p:nvPr>
            <p:ph type="subTitle" idx="1"/>
          </p:nvPr>
        </p:nvSpPr>
        <p:spPr>
          <a:xfrm>
            <a:off x="7961258" y="4525347"/>
            <a:ext cx="3258675" cy="1737360"/>
          </a:xfrm>
        </p:spPr>
        <p:txBody>
          <a:bodyPr anchor="ctr">
            <a:normAutofit/>
          </a:bodyPr>
          <a:lstStyle/>
          <a:p>
            <a:pPr algn="l"/>
            <a:r>
              <a:rPr lang="en-US"/>
              <a:t>John McDonnell</a:t>
            </a:r>
          </a:p>
          <a:p>
            <a:pPr algn="l"/>
            <a:r>
              <a:rPr lang="en-US"/>
              <a:t>D19126351</a:t>
            </a:r>
          </a:p>
        </p:txBody>
      </p:sp>
      <p:sp>
        <p:nvSpPr>
          <p:cNvPr id="15"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85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A38EBA-6E97-44A4-B4B8-D9FB5D33F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D0D6F-BC49-8F48-A384-F200F93AB63B}"/>
              </a:ext>
            </a:extLst>
          </p:cNvPr>
          <p:cNvSpPr>
            <a:spLocks noGrp="1"/>
          </p:cNvSpPr>
          <p:nvPr>
            <p:ph type="title"/>
          </p:nvPr>
        </p:nvSpPr>
        <p:spPr>
          <a:xfrm>
            <a:off x="157018" y="54951"/>
            <a:ext cx="5228798" cy="570731"/>
          </a:xfrm>
        </p:spPr>
        <p:txBody>
          <a:bodyPr vert="horz" lIns="91440" tIns="45720" rIns="91440" bIns="45720" rtlCol="0" anchor="b">
            <a:normAutofit/>
          </a:bodyPr>
          <a:lstStyle/>
          <a:p>
            <a:r>
              <a:rPr lang="en-US" sz="3400"/>
              <a:t>The Purpose of the Research</a:t>
            </a:r>
          </a:p>
        </p:txBody>
      </p:sp>
      <p:sp>
        <p:nvSpPr>
          <p:cNvPr id="73" name="Rectangle 72">
            <a:extLst>
              <a:ext uri="{FF2B5EF4-FFF2-40B4-BE49-F238E27FC236}">
                <a16:creationId xmlns:a16="http://schemas.microsoft.com/office/drawing/2014/main" id="{33AE4636-AEEC-45D6-84D4-7AC2DA48EC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8D9CE0F4-2EB2-4F1F-8AAC-DB3571D9FE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7883414-A1AC-0547-A5E6-80F17EADA8A3}"/>
              </a:ext>
            </a:extLst>
          </p:cNvPr>
          <p:cNvSpPr>
            <a:spLocks noGrp="1"/>
          </p:cNvSpPr>
          <p:nvPr>
            <p:ph idx="1"/>
            <p:custDataLst>
              <p:tags r:id="rId1"/>
            </p:custDataLst>
          </p:nvPr>
        </p:nvSpPr>
        <p:spPr>
          <a:xfrm>
            <a:off x="411480" y="2684095"/>
            <a:ext cx="4502858" cy="3492868"/>
          </a:xfrm>
        </p:spPr>
        <p:txBody>
          <a:bodyPr vert="horz" lIns="91440" tIns="45720" rIns="91440" bIns="45720" rtlCol="0">
            <a:normAutofit/>
          </a:bodyPr>
          <a:lstStyle>
            <a:lvl1pPr marL="228600" indent="-228600" algn="l" defTabSz="914400" rtl="0" eaLnBrk="1" latinLnBrk="0" hangingPunct="1">
              <a:buFont typeface="Arial" panose="020B0604020202020204" pitchFamily="34" charset="0"/>
              <a:buChar char="•"/>
            </a:lvl1pPr>
            <a:lvl2pPr marL="685800" indent="-228600" algn="l" defTabSz="914400" rtl="0" eaLnBrk="1" latinLnBrk="0" hangingPunct="1">
              <a:buFont typeface="Arial" panose="020B0604020202020204" pitchFamily="34" charset="0"/>
              <a:buChar char="•"/>
            </a:lvl2pPr>
            <a:lvl3pPr marL="1143000" indent="-228600" algn="l" defTabSz="914400" rtl="0" eaLnBrk="1" latinLnBrk="0" hangingPunct="1">
              <a:buFont typeface="Arial" panose="020B0604020202020204" pitchFamily="34" charset="0"/>
              <a:buChar char="•"/>
            </a:lvl3pPr>
            <a:lvl4pPr marL="1600200" indent="-228600" algn="l" defTabSz="914400" rtl="0" eaLnBrk="1" latinLnBrk="0" hangingPunct="1">
              <a:buFont typeface="Arial" panose="020B0604020202020204" pitchFamily="34" charset="0"/>
              <a:buChar char="•"/>
            </a:lvl4pPr>
            <a:lvl5pPr marL="2057400" indent="-228600" algn="l" defTabSz="914400" rtl="0" eaLnBrk="1" latinLnBrk="0" hangingPunct="1">
              <a:buFont typeface="Arial" panose="020B0604020202020204" pitchFamily="34" charset="0"/>
              <a:buChar char="•"/>
            </a:lvl5pPr>
            <a:lvl6pPr marL="2514600" indent="-228600" algn="l" defTabSz="914400" rtl="0" eaLnBrk="1" latinLnBrk="0" hangingPunct="1">
              <a:buFont typeface="Arial" panose="020B0604020202020204" pitchFamily="34" charset="0"/>
              <a:buChar char="•"/>
            </a:lvl6pPr>
            <a:lvl7pPr marL="2971800" indent="-228600" algn="l" defTabSz="914400" rtl="0" eaLnBrk="1" latinLnBrk="0" hangingPunct="1">
              <a:buFont typeface="Arial" panose="020B0604020202020204" pitchFamily="34" charset="0"/>
              <a:buChar char="•"/>
            </a:lvl7pPr>
            <a:lvl8pPr marL="3429000" indent="-228600" algn="l" defTabSz="914400" rtl="0" eaLnBrk="1" latinLnBrk="0" hangingPunct="1">
              <a:buFont typeface="Arial" panose="020B0604020202020204" pitchFamily="34" charset="0"/>
              <a:buChar char="•"/>
            </a:lvl8pPr>
            <a:lvl9pPr marL="3886200" indent="-228600" algn="l" defTabSz="914400" rtl="0" eaLnBrk="1" latinLnBrk="0" hangingPunct="1">
              <a:buFont typeface="Arial" panose="020B0604020202020204" pitchFamily="34" charset="0"/>
              <a:buChar char="•"/>
            </a:lvl9pPr>
          </a:lstStyle>
          <a:p>
            <a:r>
              <a:rPr lang="en-US" sz="1800" dirty="0"/>
              <a:t>Atrial Fibrillation is an irregular heartbeat,  can affect up to 1 in 3 people (in the US), and is associated with a quintupling the risk of stroke.</a:t>
            </a:r>
          </a:p>
          <a:p>
            <a:r>
              <a:rPr lang="en-US" sz="1800" dirty="0"/>
              <a:t>Detected arrhythmias were assessed and eligible participants were mailed an ECG patch to wear for up to 7 days.</a:t>
            </a:r>
          </a:p>
          <a:p>
            <a:r>
              <a:rPr lang="en-US" sz="1800" dirty="0"/>
              <a:t>Participants with serious arrhythmias were contacted immediately and directed to seek urgent medical care.</a:t>
            </a:r>
          </a:p>
          <a:p>
            <a:r>
              <a:rPr lang="en-US" sz="1800" dirty="0"/>
              <a:t>All enrolled participants were directed to a web-based end-of-study survey.</a:t>
            </a:r>
          </a:p>
        </p:txBody>
      </p:sp>
      <p:pic>
        <p:nvPicPr>
          <p:cNvPr id="1026" name="Picture 2" descr="Image result for apple watch atrial fibrillation">
            <a:extLst>
              <a:ext uri="{FF2B5EF4-FFF2-40B4-BE49-F238E27FC236}">
                <a16:creationId xmlns:a16="http://schemas.microsoft.com/office/drawing/2014/main" id="{7C06C82B-4DE0-4116-A949-93D838F665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060" b="6026"/>
          <a:stretch/>
        </p:blipFill>
        <p:spPr bwMode="auto">
          <a:xfrm>
            <a:off x="5385816" y="-2"/>
            <a:ext cx="6806184" cy="685800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6F677C4-6082-4C6E-B411-B3EC3962AFE4}"/>
              </a:ext>
            </a:extLst>
          </p:cNvPr>
          <p:cNvSpPr txBox="1">
            <a:spLocks/>
          </p:cNvSpPr>
          <p:nvPr>
            <p:custDataLst>
              <p:tags r:id="rId2"/>
            </p:custDataLst>
          </p:nvPr>
        </p:nvSpPr>
        <p:spPr>
          <a:xfrm>
            <a:off x="519988" y="1297584"/>
            <a:ext cx="4502858" cy="111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Large-Scale Assessment of a Smartwatch to Identify Atrial Fibrillation (study by Apple &amp; Stanford University)</a:t>
            </a:r>
          </a:p>
        </p:txBody>
      </p:sp>
    </p:spTree>
    <p:extLst>
      <p:ext uri="{BB962C8B-B14F-4D97-AF65-F5344CB8AC3E}">
        <p14:creationId xmlns:p14="http://schemas.microsoft.com/office/powerpoint/2010/main" val="378677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The Research Methodology</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0BD67622-5DEF-4572-BBBE-22649D390A80}"/>
              </a:ext>
            </a:extLst>
          </p:cNvPr>
          <p:cNvGraphicFramePr>
            <a:graphicFrameLocks noGrp="1"/>
          </p:cNvGraphicFramePr>
          <p:nvPr>
            <p:extLst>
              <p:ext uri="{D42A27DB-BD31-4B8C-83A1-F6EECF244321}">
                <p14:modId xmlns:p14="http://schemas.microsoft.com/office/powerpoint/2010/main" val="2340762087"/>
              </p:ext>
            </p:extLst>
          </p:nvPr>
        </p:nvGraphicFramePr>
        <p:xfrm>
          <a:off x="3731491" y="304562"/>
          <a:ext cx="8128000" cy="6324600"/>
        </p:xfrm>
        <a:graphic>
          <a:graphicData uri="http://schemas.openxmlformats.org/drawingml/2006/table">
            <a:tbl>
              <a:tblPr firstRow="1" bandRow="1">
                <a:tableStyleId>{F2DE63D5-997A-4646-A377-4702673A728D}</a:tableStyleId>
              </a:tblPr>
              <a:tblGrid>
                <a:gridCol w="2623127">
                  <a:extLst>
                    <a:ext uri="{9D8B030D-6E8A-4147-A177-3AD203B41FA5}">
                      <a16:colId xmlns:a16="http://schemas.microsoft.com/office/drawing/2014/main" val="146267431"/>
                    </a:ext>
                  </a:extLst>
                </a:gridCol>
                <a:gridCol w="5504873">
                  <a:extLst>
                    <a:ext uri="{9D8B030D-6E8A-4147-A177-3AD203B41FA5}">
                      <a16:colId xmlns:a16="http://schemas.microsoft.com/office/drawing/2014/main" val="1551889432"/>
                    </a:ext>
                  </a:extLst>
                </a:gridCol>
              </a:tblGrid>
              <a:tr h="221942">
                <a:tc>
                  <a:txBody>
                    <a:bodyPr/>
                    <a:lstStyle/>
                    <a:p>
                      <a:r>
                        <a:rPr lang="en-GB" sz="1400"/>
                        <a:t>Methodology</a:t>
                      </a:r>
                      <a:endParaRPr lang="en-IE" sz="1400"/>
                    </a:p>
                  </a:txBody>
                  <a:tcPr>
                    <a:solidFill>
                      <a:srgbClr val="756655"/>
                    </a:solidFill>
                  </a:tcPr>
                </a:tc>
                <a:tc>
                  <a:txBody>
                    <a:bodyPr/>
                    <a:lstStyle/>
                    <a:p>
                      <a:r>
                        <a:rPr lang="en-GB" sz="1400"/>
                        <a:t>Reasoning</a:t>
                      </a:r>
                      <a:endParaRPr lang="en-IE" sz="1400"/>
                    </a:p>
                  </a:txBody>
                  <a:tcPr>
                    <a:solidFill>
                      <a:srgbClr val="756655"/>
                    </a:solidFill>
                  </a:tcPr>
                </a:tc>
                <a:extLst>
                  <a:ext uri="{0D108BD9-81ED-4DB2-BD59-A6C34878D82A}">
                    <a16:rowId xmlns:a16="http://schemas.microsoft.com/office/drawing/2014/main" val="2390476463"/>
                  </a:ext>
                </a:extLst>
              </a:tr>
              <a:tr h="383078">
                <a:tc>
                  <a:txBody>
                    <a:bodyPr/>
                    <a:lstStyle/>
                    <a:p>
                      <a:pPr marL="0" indent="0">
                        <a:buFontTx/>
                        <a:buNone/>
                      </a:pPr>
                      <a:r>
                        <a:rPr lang="en-GB" sz="1400"/>
                        <a:t>- Quantitative Research</a:t>
                      </a:r>
                    </a:p>
                    <a:p>
                      <a:pPr marL="0" indent="0">
                        <a:buFontTx/>
                        <a:buNone/>
                      </a:pPr>
                      <a:r>
                        <a:rPr lang="en-GB" sz="1400"/>
                        <a:t>- Qualitative Research</a:t>
                      </a:r>
                    </a:p>
                    <a:p>
                      <a:r>
                        <a:rPr lang="en-GB" sz="1400"/>
                        <a:t>- Applied Research</a:t>
                      </a:r>
                      <a:endParaRPr lang="en-IE" sz="1400"/>
                    </a:p>
                  </a:txBody>
                  <a:tcPr/>
                </a:tc>
                <a:tc>
                  <a:txBody>
                    <a:bodyPr/>
                    <a:lstStyle/>
                    <a:p>
                      <a:r>
                        <a:rPr lang="en-GB" sz="1400"/>
                        <a:t>We are dealing with observations generated by the Apple Watch recorded as quantities.  Survey generated qualitative data.</a:t>
                      </a:r>
                    </a:p>
                    <a:p>
                      <a:r>
                        <a:rPr lang="en-GB" sz="1400"/>
                        <a:t>Designed to solve a practical problem.</a:t>
                      </a:r>
                      <a:endParaRPr lang="en-IE" sz="1400"/>
                    </a:p>
                  </a:txBody>
                  <a:tcPr/>
                </a:tc>
                <a:extLst>
                  <a:ext uri="{0D108BD9-81ED-4DB2-BD59-A6C34878D82A}">
                    <a16:rowId xmlns:a16="http://schemas.microsoft.com/office/drawing/2014/main" val="3348923592"/>
                  </a:ext>
                </a:extLst>
              </a:tr>
              <a:tr h="1203960">
                <a:tc>
                  <a:txBody>
                    <a:bodyPr/>
                    <a:lstStyle/>
                    <a:p>
                      <a:r>
                        <a:rPr lang="en-GB" sz="1400"/>
                        <a:t>L1: Philosophy:</a:t>
                      </a:r>
                    </a:p>
                    <a:p>
                      <a:r>
                        <a:rPr lang="en-GB" sz="1400"/>
                        <a:t>- Positivism (from Epistemology)</a:t>
                      </a:r>
                    </a:p>
                    <a:p>
                      <a:r>
                        <a:rPr lang="en-GB" sz="1400"/>
                        <a:t>- Objectivism (from Ontology)</a:t>
                      </a:r>
                    </a:p>
                    <a:p>
                      <a:endParaRPr lang="en-IE"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b="0" i="0" u="none" strike="noStrike" kern="1200" baseline="0">
                          <a:solidFill>
                            <a:schemeClr val="tx1"/>
                          </a:solidFill>
                          <a:latin typeface="+mn-lt"/>
                          <a:ea typeface="+mn-ea"/>
                          <a:cs typeface="+mn-cs"/>
                        </a:rPr>
                        <a:t>The emphasis is on quantifiable results that lend themselves to statistical analysis.  This is a closed world.</a:t>
                      </a:r>
                    </a:p>
                    <a:p>
                      <a:endParaRPr lang="en-IE" sz="1400" b="0" i="0" u="none" strike="noStrike" kern="1200" baseline="0">
                        <a:solidFill>
                          <a:schemeClr val="tx1"/>
                        </a:solidFill>
                        <a:latin typeface="+mn-lt"/>
                        <a:ea typeface="+mn-ea"/>
                        <a:cs typeface="+mn-cs"/>
                      </a:endParaRPr>
                    </a:p>
                    <a:p>
                      <a:r>
                        <a:rPr lang="en-IE" sz="1400" b="0" i="0" u="none" strike="noStrike" kern="1200" baseline="0">
                          <a:solidFill>
                            <a:schemeClr val="tx1"/>
                          </a:solidFill>
                          <a:latin typeface="+mn-lt"/>
                          <a:ea typeface="+mn-ea"/>
                          <a:cs typeface="+mn-cs"/>
                        </a:rPr>
                        <a:t>Social phenomena and their meanings exist separately to social actors.</a:t>
                      </a:r>
                      <a:endParaRPr lang="en-GB" sz="1400"/>
                    </a:p>
                    <a:p>
                      <a:endParaRPr lang="en-IE" sz="1400"/>
                    </a:p>
                  </a:txBody>
                  <a:tcPr/>
                </a:tc>
                <a:extLst>
                  <a:ext uri="{0D108BD9-81ED-4DB2-BD59-A6C34878D82A}">
                    <a16:rowId xmlns:a16="http://schemas.microsoft.com/office/drawing/2014/main" val="3142910360"/>
                  </a:ext>
                </a:extLst>
              </a:tr>
              <a:tr h="221942">
                <a:tc>
                  <a:txBody>
                    <a:bodyPr/>
                    <a:lstStyle/>
                    <a:p>
                      <a:r>
                        <a:rPr lang="en-GB" sz="1400"/>
                        <a:t>L2: Deductive Approach</a:t>
                      </a:r>
                      <a:endParaRPr lang="en-IE" sz="1400"/>
                    </a:p>
                  </a:txBody>
                  <a:tcPr/>
                </a:tc>
                <a:tc>
                  <a:txBody>
                    <a:bodyPr/>
                    <a:lstStyle/>
                    <a:p>
                      <a:r>
                        <a:rPr lang="en-IE" sz="1400" b="0" i="0" u="none" strike="noStrike" kern="1200" baseline="0">
                          <a:solidFill>
                            <a:schemeClr val="tx1"/>
                          </a:solidFill>
                          <a:latin typeface="+mn-lt"/>
                          <a:ea typeface="+mn-ea"/>
                          <a:cs typeface="+mn-cs"/>
                        </a:rPr>
                        <a:t>We are setting out to assess whether a smart watch can identify Atrial Fibrillation.</a:t>
                      </a:r>
                    </a:p>
                    <a:p>
                      <a:pPr rtl="0"/>
                      <a:r>
                        <a:rPr lang="en-IE" sz="1400" b="0" i="0" u="none" strike="noStrike" kern="1200" baseline="0">
                          <a:solidFill>
                            <a:schemeClr val="tx1"/>
                          </a:solidFill>
                          <a:latin typeface="+mn-lt"/>
                          <a:ea typeface="+mn-ea"/>
                          <a:cs typeface="+mn-cs"/>
                        </a:rPr>
                        <a:t>We start with a theory (hypotheses) and move towards observations.</a:t>
                      </a:r>
                      <a:endParaRPr lang="en-IE" sz="1400"/>
                    </a:p>
                  </a:txBody>
                  <a:tcPr/>
                </a:tc>
                <a:extLst>
                  <a:ext uri="{0D108BD9-81ED-4DB2-BD59-A6C34878D82A}">
                    <a16:rowId xmlns:a16="http://schemas.microsoft.com/office/drawing/2014/main" val="2541260482"/>
                  </a:ext>
                </a:extLst>
              </a:tr>
              <a:tr h="221942">
                <a:tc>
                  <a:txBody>
                    <a:bodyPr/>
                    <a:lstStyle/>
                    <a:p>
                      <a:r>
                        <a:rPr lang="en-GB" sz="1400"/>
                        <a:t>L3: Research Strategies:</a:t>
                      </a:r>
                    </a:p>
                    <a:p>
                      <a:r>
                        <a:rPr lang="en-GB" sz="1400"/>
                        <a:t>- Experiment</a:t>
                      </a:r>
                    </a:p>
                    <a:p>
                      <a:r>
                        <a:rPr lang="en-GB" sz="1400"/>
                        <a:t>- Survey</a:t>
                      </a:r>
                      <a:endParaRPr lang="en-IE" sz="1400"/>
                    </a:p>
                  </a:txBody>
                  <a:tcPr/>
                </a:tc>
                <a:tc>
                  <a:txBody>
                    <a:bodyPr/>
                    <a:lstStyle/>
                    <a:p>
                      <a:r>
                        <a:rPr lang="en-IE" sz="1400" b="0" i="0" u="none" strike="noStrike" kern="1200" baseline="0">
                          <a:solidFill>
                            <a:schemeClr val="tx1"/>
                          </a:solidFill>
                          <a:latin typeface="+mn-lt"/>
                          <a:ea typeface="+mn-ea"/>
                          <a:cs typeface="+mn-cs"/>
                        </a:rPr>
                        <a:t>The results of the experiment are examined against the expected results. Is more rigid in its structure and process to enable the research to be replicated.</a:t>
                      </a:r>
                    </a:p>
                    <a:p>
                      <a:r>
                        <a:rPr lang="en-IE" sz="1400" b="0" i="0" u="none" strike="noStrike" kern="1200" baseline="0">
                          <a:solidFill>
                            <a:schemeClr val="tx1"/>
                          </a:solidFill>
                          <a:latin typeface="+mn-lt"/>
                          <a:ea typeface="+mn-ea"/>
                          <a:cs typeface="+mn-cs"/>
                        </a:rPr>
                        <a:t>End-of-study survey collects additional quantitative as well as qualitative data .</a:t>
                      </a:r>
                    </a:p>
                  </a:txBody>
                  <a:tcPr/>
                </a:tc>
                <a:extLst>
                  <a:ext uri="{0D108BD9-81ED-4DB2-BD59-A6C34878D82A}">
                    <a16:rowId xmlns:a16="http://schemas.microsoft.com/office/drawing/2014/main" val="2472083828"/>
                  </a:ext>
                </a:extLst>
              </a:tr>
              <a:tr h="221942">
                <a:tc>
                  <a:txBody>
                    <a:bodyPr/>
                    <a:lstStyle/>
                    <a:p>
                      <a:r>
                        <a:rPr lang="en-GB" sz="1400"/>
                        <a:t>L4: Choices</a:t>
                      </a:r>
                    </a:p>
                    <a:p>
                      <a:r>
                        <a:rPr lang="en-GB" sz="1400"/>
                        <a:t>Mixed Method</a:t>
                      </a:r>
                      <a:endParaRPr lang="en-IE" sz="1400"/>
                    </a:p>
                  </a:txBody>
                  <a:tcPr/>
                </a:tc>
                <a:tc>
                  <a:txBody>
                    <a:bodyPr/>
                    <a:lstStyle/>
                    <a:p>
                      <a:r>
                        <a:rPr lang="en-IE" sz="1400"/>
                        <a:t>Both Quantitative data (data generated in study for AF detection) and Qualitative (survey at beginning and end of study).</a:t>
                      </a:r>
                    </a:p>
                  </a:txBody>
                  <a:tcPr/>
                </a:tc>
                <a:extLst>
                  <a:ext uri="{0D108BD9-81ED-4DB2-BD59-A6C34878D82A}">
                    <a16:rowId xmlns:a16="http://schemas.microsoft.com/office/drawing/2014/main" val="2270288461"/>
                  </a:ext>
                </a:extLst>
              </a:tr>
              <a:tr h="221942">
                <a:tc>
                  <a:txBody>
                    <a:bodyPr/>
                    <a:lstStyle/>
                    <a:p>
                      <a:r>
                        <a:rPr lang="en-GB" sz="1400"/>
                        <a:t>L5: Time Horizons</a:t>
                      </a:r>
                    </a:p>
                    <a:p>
                      <a:r>
                        <a:rPr lang="en-GB" sz="1400"/>
                        <a:t>Cross-sectional</a:t>
                      </a:r>
                      <a:endParaRPr lang="en-IE" sz="1400"/>
                    </a:p>
                  </a:txBody>
                  <a:tcPr/>
                </a:tc>
                <a:tc>
                  <a:txBody>
                    <a:bodyPr/>
                    <a:lstStyle/>
                    <a:p>
                      <a:r>
                        <a:rPr lang="en-IE" sz="1400"/>
                        <a:t>Short term study (median of 117 days).</a:t>
                      </a:r>
                    </a:p>
                    <a:p>
                      <a:r>
                        <a:rPr lang="en-IE" sz="1400"/>
                        <a:t>Single point in time.</a:t>
                      </a:r>
                    </a:p>
                  </a:txBody>
                  <a:tcPr/>
                </a:tc>
                <a:extLst>
                  <a:ext uri="{0D108BD9-81ED-4DB2-BD59-A6C34878D82A}">
                    <a16:rowId xmlns:a16="http://schemas.microsoft.com/office/drawing/2014/main" val="2245005213"/>
                  </a:ext>
                </a:extLst>
              </a:tr>
              <a:tr h="221942">
                <a:tc>
                  <a:txBody>
                    <a:bodyPr/>
                    <a:lstStyle/>
                    <a:p>
                      <a:r>
                        <a:rPr lang="en-GB" sz="1400"/>
                        <a:t>L6: Techniques and Tools:</a:t>
                      </a:r>
                    </a:p>
                    <a:p>
                      <a:r>
                        <a:rPr lang="en-GB" sz="1400"/>
                        <a:t>- Survey</a:t>
                      </a:r>
                    </a:p>
                    <a:p>
                      <a:r>
                        <a:rPr lang="en-GB" sz="1400"/>
                        <a:t>- Statistical Analysis</a:t>
                      </a:r>
                    </a:p>
                    <a:p>
                      <a:r>
                        <a:rPr lang="en-GB" sz="1400"/>
                        <a:t>- Observational study</a:t>
                      </a:r>
                    </a:p>
                    <a:p>
                      <a:endParaRPr lang="en-IE" sz="1400"/>
                    </a:p>
                  </a:txBody>
                  <a:tcPr/>
                </a:tc>
                <a:tc>
                  <a:txBody>
                    <a:bodyPr/>
                    <a:lstStyle/>
                    <a:p>
                      <a:r>
                        <a:rPr lang="en-IE" sz="1400" dirty="0"/>
                        <a:t>Survey using smartphone app.</a:t>
                      </a:r>
                    </a:p>
                    <a:p>
                      <a:r>
                        <a:rPr lang="en-IE" sz="1400" dirty="0"/>
                        <a:t>Statistical techniques used to aggregate and analyse results at a predefined confidence level (90%).</a:t>
                      </a:r>
                    </a:p>
                    <a:p>
                      <a:r>
                        <a:rPr lang="en-IE" sz="1400" dirty="0"/>
                        <a:t>Observational Survey: sensors on smart watch.</a:t>
                      </a:r>
                    </a:p>
                  </a:txBody>
                  <a:tcPr/>
                </a:tc>
                <a:extLst>
                  <a:ext uri="{0D108BD9-81ED-4DB2-BD59-A6C34878D82A}">
                    <a16:rowId xmlns:a16="http://schemas.microsoft.com/office/drawing/2014/main" val="839891833"/>
                  </a:ext>
                </a:extLst>
              </a:tr>
            </a:tbl>
          </a:graphicData>
        </a:graphic>
      </p:graphicFrame>
    </p:spTree>
    <p:extLst>
      <p:ext uri="{BB962C8B-B14F-4D97-AF65-F5344CB8AC3E}">
        <p14:creationId xmlns:p14="http://schemas.microsoft.com/office/powerpoint/2010/main" val="274214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Conclusions and Further Research</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A11A6B7-C306-4196-A182-35411D062908}"/>
              </a:ext>
            </a:extLst>
          </p:cNvPr>
          <p:cNvSpPr>
            <a:spLocks noGrp="1"/>
          </p:cNvSpPr>
          <p:nvPr>
            <p:ph idx="1"/>
          </p:nvPr>
        </p:nvSpPr>
        <p:spPr>
          <a:xfrm>
            <a:off x="4038599" y="1487271"/>
            <a:ext cx="7890641" cy="4755873"/>
          </a:xfrm>
        </p:spPr>
        <p:txBody>
          <a:bodyPr>
            <a:normAutofit/>
          </a:bodyPr>
          <a:lstStyle/>
          <a:p>
            <a:r>
              <a:rPr lang="en-US" sz="2000" dirty="0"/>
              <a:t>Provides a foundation for outcomes or adherence to be reliably assessed with user-owned consumer wearable devices.</a:t>
            </a:r>
          </a:p>
          <a:p>
            <a:r>
              <a:rPr lang="en-US" sz="2000" dirty="0"/>
              <a:t>Gap: Data is based on US participants only and may be skewed towards the health, lifestyle and demographics of people in that country.</a:t>
            </a:r>
          </a:p>
          <a:p>
            <a:r>
              <a:rPr lang="en-US" sz="2000" dirty="0"/>
              <a:t>Gap: 25% of participants that received irregular pulse notification had to be excluded because of previous a-fib and/or were already on medication for the condition.  Better control for initial study eligibility survey.</a:t>
            </a:r>
          </a:p>
          <a:p>
            <a:r>
              <a:rPr lang="en-US" sz="2000" dirty="0"/>
              <a:t>Gap: Sample was skewed towards a younger demographic since they were more likely to own a smartwatch.</a:t>
            </a:r>
          </a:p>
          <a:p>
            <a:pPr marL="0" indent="0">
              <a:buNone/>
            </a:pPr>
            <a:endParaRPr lang="en-US" sz="1500" dirty="0"/>
          </a:p>
          <a:p>
            <a:endParaRPr lang="en-US" sz="1500" dirty="0"/>
          </a:p>
          <a:p>
            <a:pPr marL="0" indent="0">
              <a:buNone/>
            </a:pPr>
            <a:endParaRPr lang="en-US" sz="1500" dirty="0"/>
          </a:p>
          <a:p>
            <a:endParaRPr lang="en-US" sz="1500" dirty="0"/>
          </a:p>
          <a:p>
            <a:endParaRPr lang="en-US" sz="1500" dirty="0"/>
          </a:p>
        </p:txBody>
      </p:sp>
    </p:spTree>
    <p:extLst>
      <p:ext uri="{BB962C8B-B14F-4D97-AF65-F5344CB8AC3E}">
        <p14:creationId xmlns:p14="http://schemas.microsoft.com/office/powerpoint/2010/main" val="65732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9FAB6-068C-EA47-B675-E325CD9C423B}"/>
              </a:ext>
            </a:extLst>
          </p:cNvPr>
          <p:cNvSpPr>
            <a:spLocks noGrp="1"/>
          </p:cNvSpPr>
          <p:nvPr>
            <p:ph type="ctrTitle"/>
          </p:nvPr>
        </p:nvSpPr>
        <p:spPr>
          <a:xfrm>
            <a:off x="838199" y="4525347"/>
            <a:ext cx="6801321" cy="1737360"/>
          </a:xfrm>
        </p:spPr>
        <p:txBody>
          <a:bodyPr anchor="ctr">
            <a:normAutofit fontScale="90000"/>
          </a:bodyPr>
          <a:lstStyle/>
          <a:p>
            <a:pPr algn="r"/>
            <a:r>
              <a:rPr lang="en-US" sz="4200"/>
              <a:t>How Feasible is Introduction of 5G Technology in Irish Airports for Data Analytics?</a:t>
            </a:r>
          </a:p>
        </p:txBody>
      </p:sp>
      <p:sp>
        <p:nvSpPr>
          <p:cNvPr id="3" name="Subtitle 2">
            <a:extLst>
              <a:ext uri="{FF2B5EF4-FFF2-40B4-BE49-F238E27FC236}">
                <a16:creationId xmlns:a16="http://schemas.microsoft.com/office/drawing/2014/main" id="{0DD3C4F0-8BB5-AC44-8B01-00056C198D7F}"/>
              </a:ext>
            </a:extLst>
          </p:cNvPr>
          <p:cNvSpPr>
            <a:spLocks noGrp="1"/>
          </p:cNvSpPr>
          <p:nvPr>
            <p:ph type="subTitle" idx="1"/>
          </p:nvPr>
        </p:nvSpPr>
        <p:spPr>
          <a:xfrm>
            <a:off x="7961258" y="4525347"/>
            <a:ext cx="3258675" cy="1737360"/>
          </a:xfrm>
        </p:spPr>
        <p:txBody>
          <a:bodyPr anchor="ctr">
            <a:normAutofit/>
          </a:bodyPr>
          <a:lstStyle/>
          <a:p>
            <a:pPr algn="l"/>
            <a:endParaRPr 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70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0D6F-BC49-8F48-A384-F200F93AB63B}"/>
              </a:ext>
            </a:extLst>
          </p:cNvPr>
          <p:cNvSpPr>
            <a:spLocks noGrp="1"/>
          </p:cNvSpPr>
          <p:nvPr>
            <p:ph type="title"/>
          </p:nvPr>
        </p:nvSpPr>
        <p:spPr/>
        <p:txBody>
          <a:bodyPr/>
          <a:lstStyle/>
          <a:p>
            <a:pPr algn="ctr"/>
            <a:r>
              <a:rPr lang="en-US"/>
              <a:t>The Purpose of the Research</a:t>
            </a:r>
          </a:p>
        </p:txBody>
      </p:sp>
      <p:sp>
        <p:nvSpPr>
          <p:cNvPr id="3" name="Content Placeholder 2">
            <a:extLst>
              <a:ext uri="{FF2B5EF4-FFF2-40B4-BE49-F238E27FC236}">
                <a16:creationId xmlns:a16="http://schemas.microsoft.com/office/drawing/2014/main" id="{37883414-A1AC-0547-A5E6-80F17EADA8A3}"/>
              </a:ext>
            </a:extLst>
          </p:cNvPr>
          <p:cNvSpPr>
            <a:spLocks noGrp="1"/>
          </p:cNvSpPr>
          <p:nvPr>
            <p:ph idx="1"/>
          </p:nvPr>
        </p:nvSpPr>
        <p:spPr/>
        <p:txBody>
          <a:bodyPr>
            <a:normAutofit fontScale="77500" lnSpcReduction="20000"/>
          </a:bodyPr>
          <a:lstStyle/>
          <a:p>
            <a:r>
              <a:rPr lang="en-US"/>
              <a:t>The airport – an open but chaotic place. People want to get from A to B as seamlessly as possible – the reality is far from this. Can data analytics improve this?</a:t>
            </a:r>
          </a:p>
          <a:p>
            <a:pPr marL="0" indent="0">
              <a:buNone/>
            </a:pPr>
            <a:endParaRPr lang="en-US"/>
          </a:p>
          <a:p>
            <a:r>
              <a:rPr lang="en-US"/>
              <a:t>5G technology is being rolled out to the public – but comes with its limitations along with its advantages. How suitable is this for this project?</a:t>
            </a:r>
          </a:p>
          <a:p>
            <a:pPr marL="0" indent="0">
              <a:buNone/>
            </a:pPr>
            <a:endParaRPr lang="en-US"/>
          </a:p>
          <a:p>
            <a:r>
              <a:rPr lang="en-US"/>
              <a:t>Define the challenges/risks involved in such large-scale data gathering.</a:t>
            </a:r>
          </a:p>
          <a:p>
            <a:endParaRPr lang="en-US"/>
          </a:p>
          <a:p>
            <a:r>
              <a:rPr lang="en-US"/>
              <a:t>Define the benefits of implementing this technology to improve smooth flow of passengers and improve the airport’s business. </a:t>
            </a:r>
          </a:p>
          <a:p>
            <a:endParaRPr lang="en-US"/>
          </a:p>
          <a:p>
            <a:r>
              <a:rPr lang="en-US"/>
              <a:t>Define possible ethical alternative methods or technology to 5G technology.</a:t>
            </a:r>
          </a:p>
          <a:p>
            <a:endParaRPr lang="en-US"/>
          </a:p>
          <a:p>
            <a:endParaRPr lang="en-US"/>
          </a:p>
        </p:txBody>
      </p:sp>
    </p:spTree>
    <p:extLst>
      <p:ext uri="{BB962C8B-B14F-4D97-AF65-F5344CB8AC3E}">
        <p14:creationId xmlns:p14="http://schemas.microsoft.com/office/powerpoint/2010/main" val="202138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E95D989-81FA-4BAD-9AD5-E46CEDA91B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838200" y="811161"/>
            <a:ext cx="3335594" cy="5403370"/>
          </a:xfrm>
          <a:prstGeom prst="ellipse">
            <a:avLst/>
          </a:prstGeom>
        </p:spPr>
        <p:txBody>
          <a:bodyPr vert="horz" lIns="91440" tIns="45720" rIns="91440" bIns="45720" rtlCol="0">
            <a:normAutofit/>
          </a:bodyPr>
          <a:lstStyle/>
          <a:p>
            <a:r>
              <a:rPr lang="en-US" kern="1200">
                <a:solidFill>
                  <a:srgbClr val="FFFFFF"/>
                </a:solidFill>
                <a:latin typeface="+mj-lt"/>
                <a:ea typeface="+mj-ea"/>
                <a:cs typeface="+mj-cs"/>
              </a:rPr>
              <a:t>Common Research</a:t>
            </a:r>
            <a:br>
              <a:rPr lang="en-US" kern="1200">
                <a:solidFill>
                  <a:srgbClr val="FFFFFF"/>
                </a:solidFill>
                <a:latin typeface="+mj-lt"/>
                <a:ea typeface="+mj-ea"/>
                <a:cs typeface="+mj-cs"/>
              </a:rPr>
            </a:br>
            <a:r>
              <a:rPr lang="en-US" kern="1200">
                <a:solidFill>
                  <a:srgbClr val="FFFFFF"/>
                </a:solidFill>
                <a:latin typeface="+mj-lt"/>
                <a:ea typeface="+mj-ea"/>
                <a:cs typeface="+mj-cs"/>
              </a:rPr>
              <a:t>Methods</a:t>
            </a:r>
          </a:p>
        </p:txBody>
      </p:sp>
      <p:sp>
        <p:nvSpPr>
          <p:cNvPr id="31" name="Rectangle 30">
            <a:extLst>
              <a:ext uri="{FF2B5EF4-FFF2-40B4-BE49-F238E27FC236}">
                <a16:creationId xmlns:a16="http://schemas.microsoft.com/office/drawing/2014/main" id="{156189E5-8A3E-4CFD-B71B-CCD0F8495E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9" name="TextBox 2">
            <a:extLst>
              <a:ext uri="{FF2B5EF4-FFF2-40B4-BE49-F238E27FC236}">
                <a16:creationId xmlns:a16="http://schemas.microsoft.com/office/drawing/2014/main" id="{F1D09443-4B7A-4F6B-AF04-AB230D121B69}"/>
              </a:ext>
            </a:extLst>
          </p:cNvPr>
          <p:cNvGraphicFramePr/>
          <p:nvPr>
            <p:extLst>
              <p:ext uri="{D42A27DB-BD31-4B8C-83A1-F6EECF244321}">
                <p14:modId xmlns:p14="http://schemas.microsoft.com/office/powerpoint/2010/main" val="288168717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675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9DD8-E816-E244-A621-36DDB5C526B0}"/>
              </a:ext>
            </a:extLst>
          </p:cNvPr>
          <p:cNvSpPr>
            <a:spLocks noGrp="1"/>
          </p:cNvSpPr>
          <p:nvPr>
            <p:ph type="title"/>
          </p:nvPr>
        </p:nvSpPr>
        <p:spPr/>
        <p:txBody>
          <a:bodyPr/>
          <a:lstStyle/>
          <a:p>
            <a:pPr algn="ctr"/>
            <a:r>
              <a:rPr lang="en-US"/>
              <a:t>Research Methodology</a:t>
            </a:r>
          </a:p>
        </p:txBody>
      </p:sp>
      <p:sp>
        <p:nvSpPr>
          <p:cNvPr id="3" name="Content Placeholder 2">
            <a:extLst>
              <a:ext uri="{FF2B5EF4-FFF2-40B4-BE49-F238E27FC236}">
                <a16:creationId xmlns:a16="http://schemas.microsoft.com/office/drawing/2014/main" id="{F53CBEB3-F86B-E24D-B60E-950EECF35B07}"/>
              </a:ext>
            </a:extLst>
          </p:cNvPr>
          <p:cNvSpPr>
            <a:spLocks noGrp="1"/>
          </p:cNvSpPr>
          <p:nvPr>
            <p:ph idx="1"/>
          </p:nvPr>
        </p:nvSpPr>
        <p:spPr/>
        <p:txBody>
          <a:bodyPr>
            <a:normAutofit fontScale="92500" lnSpcReduction="10000"/>
          </a:bodyPr>
          <a:lstStyle/>
          <a:p>
            <a:r>
              <a:rPr lang="en-US"/>
              <a:t>Formation of the questions to be investigated for primary research through analyzing previously conducted research in similar areas of study. </a:t>
            </a:r>
          </a:p>
          <a:p>
            <a:endParaRPr lang="en-US"/>
          </a:p>
          <a:p>
            <a:r>
              <a:rPr lang="en-US"/>
              <a:t>Conducting the surveys, interviews and pilot experiment and critically analyzing the results with previously conducted primary research and their analysis. </a:t>
            </a:r>
          </a:p>
          <a:p>
            <a:endParaRPr lang="en-US"/>
          </a:p>
          <a:p>
            <a:r>
              <a:rPr lang="en-US"/>
              <a:t>Stating any interesting findings of the primary research and stating any similarities/dissimilarities with previous researches.</a:t>
            </a:r>
          </a:p>
          <a:p>
            <a:endParaRPr lang="en-US"/>
          </a:p>
          <a:p>
            <a:r>
              <a:rPr lang="en-US"/>
              <a:t>Making recommendations based on the benefits and challenges.</a:t>
            </a:r>
          </a:p>
        </p:txBody>
      </p:sp>
    </p:spTree>
    <p:extLst>
      <p:ext uri="{BB962C8B-B14F-4D97-AF65-F5344CB8AC3E}">
        <p14:creationId xmlns:p14="http://schemas.microsoft.com/office/powerpoint/2010/main" val="102682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DD87-20E2-2544-ADA3-670A9F9F66F5}"/>
              </a:ext>
            </a:extLst>
          </p:cNvPr>
          <p:cNvSpPr>
            <a:spLocks noGrp="1"/>
          </p:cNvSpPr>
          <p:nvPr>
            <p:ph type="title"/>
          </p:nvPr>
        </p:nvSpPr>
        <p:spPr/>
        <p:txBody>
          <a:bodyPr/>
          <a:lstStyle/>
          <a:p>
            <a:r>
              <a:rPr lang="en-US"/>
              <a:t>Research Methods</a:t>
            </a:r>
          </a:p>
        </p:txBody>
      </p:sp>
      <p:sp>
        <p:nvSpPr>
          <p:cNvPr id="3" name="Content Placeholder 2">
            <a:extLst>
              <a:ext uri="{FF2B5EF4-FFF2-40B4-BE49-F238E27FC236}">
                <a16:creationId xmlns:a16="http://schemas.microsoft.com/office/drawing/2014/main" id="{C450386D-81DA-444B-96A4-030C18486A1D}"/>
              </a:ext>
            </a:extLst>
          </p:cNvPr>
          <p:cNvSpPr>
            <a:spLocks noGrp="1"/>
          </p:cNvSpPr>
          <p:nvPr>
            <p:ph idx="1"/>
          </p:nvPr>
        </p:nvSpPr>
        <p:spPr/>
        <p:txBody>
          <a:bodyPr/>
          <a:lstStyle/>
          <a:p>
            <a:r>
              <a:rPr lang="en-US"/>
              <a:t>Secondary Research – Published Journals, Thesis, Related Literature (books, information booklets)</a:t>
            </a:r>
          </a:p>
          <a:p>
            <a:pPr marL="0" indent="0">
              <a:buNone/>
            </a:pPr>
            <a:endParaRPr lang="en-US"/>
          </a:p>
          <a:p>
            <a:r>
              <a:rPr lang="en-US"/>
              <a:t>Primary Research – Public surveys(quantitative data), Interviews(qualitative data), Potential testing of the technology (experimental and quantitative data).</a:t>
            </a:r>
          </a:p>
          <a:p>
            <a:endParaRPr lang="en-US"/>
          </a:p>
        </p:txBody>
      </p:sp>
    </p:spTree>
    <p:extLst>
      <p:ext uri="{BB962C8B-B14F-4D97-AF65-F5344CB8AC3E}">
        <p14:creationId xmlns:p14="http://schemas.microsoft.com/office/powerpoint/2010/main" val="459846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9FAB6-068C-EA47-B675-E325CD9C423B}"/>
              </a:ext>
            </a:extLst>
          </p:cNvPr>
          <p:cNvSpPr>
            <a:spLocks noGrp="1"/>
          </p:cNvSpPr>
          <p:nvPr>
            <p:ph type="ctrTitle"/>
          </p:nvPr>
        </p:nvSpPr>
        <p:spPr>
          <a:xfrm>
            <a:off x="838199" y="4525347"/>
            <a:ext cx="6801321" cy="1737360"/>
          </a:xfrm>
        </p:spPr>
        <p:txBody>
          <a:bodyPr anchor="ctr">
            <a:normAutofit fontScale="90000"/>
          </a:bodyPr>
          <a:lstStyle/>
          <a:p>
            <a:pPr algn="r"/>
            <a:r>
              <a:rPr lang="en-IE" sz="4200" b="1"/>
              <a:t>Do different ethical approaches produce similarly stable machine learning algorithms</a:t>
            </a:r>
            <a:endParaRPr lang="en-US" sz="4200"/>
          </a:p>
        </p:txBody>
      </p:sp>
      <p:sp>
        <p:nvSpPr>
          <p:cNvPr id="3" name="Subtitle 2">
            <a:extLst>
              <a:ext uri="{FF2B5EF4-FFF2-40B4-BE49-F238E27FC236}">
                <a16:creationId xmlns:a16="http://schemas.microsoft.com/office/drawing/2014/main" id="{0DD3C4F0-8BB5-AC44-8B01-00056C198D7F}"/>
              </a:ext>
            </a:extLst>
          </p:cNvPr>
          <p:cNvSpPr>
            <a:spLocks noGrp="1"/>
          </p:cNvSpPr>
          <p:nvPr>
            <p:ph type="subTitle" idx="1"/>
          </p:nvPr>
        </p:nvSpPr>
        <p:spPr>
          <a:xfrm>
            <a:off x="7961258" y="4525347"/>
            <a:ext cx="3258675" cy="1737360"/>
          </a:xfrm>
        </p:spPr>
        <p:txBody>
          <a:bodyPr anchor="ctr">
            <a:normAutofit/>
          </a:bodyPr>
          <a:lstStyle/>
          <a:p>
            <a:pPr algn="l"/>
            <a:endParaRPr lang="en-US" dirty="0"/>
          </a:p>
        </p:txBody>
      </p:sp>
      <p:sp>
        <p:nvSpPr>
          <p:cNvPr id="10"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785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0D6F-BC49-8F48-A384-F200F93AB63B}"/>
              </a:ext>
            </a:extLst>
          </p:cNvPr>
          <p:cNvSpPr>
            <a:spLocks noGrp="1"/>
          </p:cNvSpPr>
          <p:nvPr>
            <p:ph type="title"/>
          </p:nvPr>
        </p:nvSpPr>
        <p:spPr>
          <a:xfrm>
            <a:off x="762001" y="803325"/>
            <a:ext cx="5314536" cy="1325563"/>
          </a:xfrm>
        </p:spPr>
        <p:txBody>
          <a:bodyPr vert="horz" lIns="91440" tIns="45720" rIns="91440" bIns="45720" rtlCol="0">
            <a:normAutofit/>
          </a:bodyPr>
          <a:lstStyle/>
          <a:p>
            <a:r>
              <a:rPr lang="en-US"/>
              <a:t>The Purpose of the Research</a:t>
            </a:r>
          </a:p>
        </p:txBody>
      </p:sp>
      <p:sp>
        <p:nvSpPr>
          <p:cNvPr id="3" name="Content Placeholder 2">
            <a:extLst>
              <a:ext uri="{FF2B5EF4-FFF2-40B4-BE49-F238E27FC236}">
                <a16:creationId xmlns:a16="http://schemas.microsoft.com/office/drawing/2014/main" id="{37883414-A1AC-0547-A5E6-80F17EADA8A3}"/>
              </a:ext>
            </a:extLst>
          </p:cNvPr>
          <p:cNvSpPr>
            <a:spLocks noGrp="1"/>
          </p:cNvSpPr>
          <p:nvPr>
            <p:ph idx="1"/>
            <p:custDataLst>
              <p:tags r:id="rId1"/>
            </p:custDataLst>
          </p:nvPr>
        </p:nvSpPr>
        <p:spPr>
          <a:xfrm>
            <a:off x="762000" y="2279018"/>
            <a:ext cx="5314543" cy="3375920"/>
          </a:xfrm>
        </p:spPr>
        <p:txBody>
          <a:bodyPr vert="horz" lIns="91440" tIns="45720" rIns="91440" bIns="45720" rtlCol="0" anchor="t">
            <a:normAutofit/>
          </a:bodyPr>
          <a:lstStyle>
            <a:lvl1pPr marL="228600" indent="-228600" algn="l" defTabSz="914400" rtl="0" eaLnBrk="1" latinLnBrk="0" hangingPunct="1">
              <a:buFont typeface="Arial" panose="020B0604020202020204" pitchFamily="34" charset="0"/>
              <a:buChar char="•"/>
            </a:lvl1pPr>
            <a:lvl2pPr marL="685800" indent="-228600" algn="l" defTabSz="914400" rtl="0" eaLnBrk="1" latinLnBrk="0" hangingPunct="1">
              <a:buFont typeface="Arial" panose="020B0604020202020204" pitchFamily="34" charset="0"/>
              <a:buChar char="•"/>
            </a:lvl2pPr>
            <a:lvl3pPr marL="1143000" indent="-228600" algn="l" defTabSz="914400" rtl="0" eaLnBrk="1" latinLnBrk="0" hangingPunct="1">
              <a:buFont typeface="Arial" panose="020B0604020202020204" pitchFamily="34" charset="0"/>
              <a:buChar char="•"/>
            </a:lvl3pPr>
            <a:lvl4pPr marL="1600200" indent="-228600" algn="l" defTabSz="914400" rtl="0" eaLnBrk="1" latinLnBrk="0" hangingPunct="1">
              <a:buFont typeface="Arial" panose="020B0604020202020204" pitchFamily="34" charset="0"/>
              <a:buChar char="•"/>
            </a:lvl4pPr>
            <a:lvl5pPr marL="2057400" indent="-228600" algn="l" defTabSz="914400" rtl="0" eaLnBrk="1" latinLnBrk="0" hangingPunct="1">
              <a:buFont typeface="Arial" panose="020B0604020202020204" pitchFamily="34" charset="0"/>
              <a:buChar char="•"/>
            </a:lvl5pPr>
            <a:lvl6pPr marL="2514600" indent="-228600" algn="l" defTabSz="914400" rtl="0" eaLnBrk="1" latinLnBrk="0" hangingPunct="1">
              <a:buFont typeface="Arial" panose="020B0604020202020204" pitchFamily="34" charset="0"/>
              <a:buChar char="•"/>
            </a:lvl6pPr>
            <a:lvl7pPr marL="2971800" indent="-228600" algn="l" defTabSz="914400" rtl="0" eaLnBrk="1" latinLnBrk="0" hangingPunct="1">
              <a:buFont typeface="Arial" panose="020B0604020202020204" pitchFamily="34" charset="0"/>
              <a:buChar char="•"/>
            </a:lvl7pPr>
            <a:lvl8pPr marL="3429000" indent="-228600" algn="l" defTabSz="914400" rtl="0" eaLnBrk="1" latinLnBrk="0" hangingPunct="1">
              <a:buFont typeface="Arial" panose="020B0604020202020204" pitchFamily="34" charset="0"/>
              <a:buChar char="•"/>
            </a:lvl8pPr>
            <a:lvl9pPr marL="3886200" indent="-228600" algn="l" defTabSz="914400" rtl="0" eaLnBrk="1" latinLnBrk="0" hangingPunct="1">
              <a:buFont typeface="Arial" panose="020B0604020202020204" pitchFamily="34" charset="0"/>
              <a:buChar char="•"/>
            </a:lvl9pPr>
          </a:lstStyle>
          <a:p>
            <a:r>
              <a:rPr lang="en-GB" sz="1800"/>
              <a:t>Ethical artificial intelligence Is a primary requirement for increased confidence and trust between human and machine</a:t>
            </a:r>
          </a:p>
          <a:p>
            <a:r>
              <a:rPr lang="en-GB" sz="1800"/>
              <a:t>Most of the current research on ethical approaches for autonomous systems focus on applying the ethical principle of preventing harm</a:t>
            </a:r>
          </a:p>
          <a:p>
            <a:r>
              <a:rPr lang="en-GB" sz="1800"/>
              <a:t>Integrating consistent and reliable ethical principles into Artificial Intelligence reasoning bridges a major gap and allows autonomous machines to mimic human behaviour and decision making</a:t>
            </a:r>
          </a:p>
          <a:p>
            <a:pPr marL="0" indent="0">
              <a:buNone/>
            </a:pPr>
            <a:r>
              <a:rPr lang="en-GB" sz="1800"/>
              <a:t>[2]</a:t>
            </a:r>
            <a:endParaRPr lang="en-US" sz="1800"/>
          </a:p>
        </p:txBody>
      </p:sp>
      <p:sp>
        <p:nvSpPr>
          <p:cNvPr id="1028" name="Freeform: Shape 70">
            <a:extLst>
              <a:ext uri="{FF2B5EF4-FFF2-40B4-BE49-F238E27FC236}">
                <a16:creationId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7C06C82B-4DE0-4116-A949-93D838F6651D}"/>
              </a:ext>
            </a:extLst>
          </p:cNvPr>
          <p:cNvPicPr>
            <a:picLocks noChangeAspect="1" noChangeArrowheads="1"/>
          </p:cNvPicPr>
          <p:nvPr/>
        </p:nvPicPr>
        <p:blipFill rotWithShape="1">
          <a:blip r:embed="rId3"/>
          <a:srcRect r="8141"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5614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Background</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A11A6B7-C306-4196-A182-35411D062908}"/>
              </a:ext>
            </a:extLst>
          </p:cNvPr>
          <p:cNvSpPr>
            <a:spLocks noGrp="1"/>
          </p:cNvSpPr>
          <p:nvPr>
            <p:ph idx="1"/>
          </p:nvPr>
        </p:nvSpPr>
        <p:spPr>
          <a:xfrm>
            <a:off x="4038599" y="1487271"/>
            <a:ext cx="7890641" cy="4755873"/>
          </a:xfrm>
        </p:spPr>
        <p:txBody>
          <a:bodyPr>
            <a:normAutofit/>
          </a:bodyPr>
          <a:lstStyle/>
          <a:p>
            <a:pPr marL="0" indent="0">
              <a:buNone/>
            </a:pPr>
            <a:r>
              <a:rPr lang="en-US" sz="2000" b="1"/>
              <a:t>Hypothesis</a:t>
            </a:r>
          </a:p>
          <a:p>
            <a:r>
              <a:rPr lang="en-US" sz="2000"/>
              <a:t>The mean number of ethical outcomes from a Machine Learning (ML) model does not differ based on the applied ethical agent</a:t>
            </a:r>
          </a:p>
          <a:p>
            <a:pPr marL="0" indent="0">
              <a:buNone/>
            </a:pPr>
            <a:r>
              <a:rPr lang="en-US" sz="2000" b="1"/>
              <a:t>Focus on </a:t>
            </a:r>
            <a:r>
              <a:rPr lang="en-GB" sz="2000" b="1"/>
              <a:t>three main approaches to ethics </a:t>
            </a:r>
            <a:r>
              <a:rPr lang="en-GB" sz="2000"/>
              <a:t>[1]</a:t>
            </a:r>
            <a:endParaRPr lang="en-GB" sz="2000" b="1"/>
          </a:p>
          <a:p>
            <a:r>
              <a:rPr lang="en-GB" sz="2000"/>
              <a:t>Deontology</a:t>
            </a:r>
          </a:p>
          <a:p>
            <a:r>
              <a:rPr lang="en-GB" sz="2000"/>
              <a:t>Consequentialism</a:t>
            </a:r>
          </a:p>
          <a:p>
            <a:r>
              <a:rPr lang="en-GB" sz="2000"/>
              <a:t>Virtue ethics</a:t>
            </a:r>
            <a:endParaRPr lang="en-US" sz="2000"/>
          </a:p>
          <a:p>
            <a:pPr marL="0" indent="0">
              <a:buNone/>
            </a:pPr>
            <a:r>
              <a:rPr lang="en-US" sz="2000" b="1"/>
              <a:t>In this context “</a:t>
            </a:r>
            <a:r>
              <a:rPr lang="en-US" sz="2000" b="1" i="1"/>
              <a:t>stable</a:t>
            </a:r>
            <a:r>
              <a:rPr lang="en-US" sz="2000" b="1"/>
              <a:t>” is defined as consistently producing a predictable outcome</a:t>
            </a:r>
          </a:p>
          <a:p>
            <a:endParaRPr lang="en-US" sz="1500"/>
          </a:p>
          <a:p>
            <a:pPr marL="0" indent="0">
              <a:buNone/>
            </a:pPr>
            <a:endParaRPr lang="en-US" sz="1500"/>
          </a:p>
          <a:p>
            <a:endParaRPr lang="en-US" sz="1500"/>
          </a:p>
          <a:p>
            <a:endParaRPr lang="en-US" sz="1500"/>
          </a:p>
        </p:txBody>
      </p:sp>
    </p:spTree>
    <p:extLst>
      <p:ext uri="{BB962C8B-B14F-4D97-AF65-F5344CB8AC3E}">
        <p14:creationId xmlns:p14="http://schemas.microsoft.com/office/powerpoint/2010/main" val="337718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901544" cy="2812166"/>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Methodology</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A11A6B7-C306-4196-A182-35411D062908}"/>
              </a:ext>
            </a:extLst>
          </p:cNvPr>
          <p:cNvSpPr>
            <a:spLocks noGrp="1"/>
          </p:cNvSpPr>
          <p:nvPr>
            <p:ph idx="1"/>
          </p:nvPr>
        </p:nvSpPr>
        <p:spPr>
          <a:xfrm>
            <a:off x="3906714" y="1861700"/>
            <a:ext cx="4968838" cy="2886469"/>
          </a:xfrm>
        </p:spPr>
        <p:txBody>
          <a:bodyPr>
            <a:normAutofit/>
          </a:bodyPr>
          <a:lstStyle/>
          <a:p>
            <a:r>
              <a:rPr lang="en-US" sz="2000"/>
              <a:t>Create several instances of a ML model and separate into 3 groups</a:t>
            </a:r>
          </a:p>
          <a:p>
            <a:r>
              <a:rPr lang="en-US" sz="2000"/>
              <a:t>Train each instance on a specified ethical agent</a:t>
            </a:r>
          </a:p>
          <a:p>
            <a:r>
              <a:rPr lang="en-US" sz="2000"/>
              <a:t>Generate a series of scenarios with a clearly defined ethical outcome</a:t>
            </a:r>
          </a:p>
          <a:p>
            <a:r>
              <a:rPr lang="en-US" sz="2000"/>
              <a:t>Apply scenarios to ML models</a:t>
            </a:r>
          </a:p>
          <a:p>
            <a:r>
              <a:rPr lang="en-US" sz="2000"/>
              <a:t>Assess results</a:t>
            </a:r>
          </a:p>
          <a:p>
            <a:endParaRPr lang="en-US" sz="2000"/>
          </a:p>
          <a:p>
            <a:endParaRPr lang="en-US" sz="2000"/>
          </a:p>
        </p:txBody>
      </p:sp>
      <p:sp>
        <p:nvSpPr>
          <p:cNvPr id="8" name="Content Placeholder 2">
            <a:extLst>
              <a:ext uri="{FF2B5EF4-FFF2-40B4-BE49-F238E27FC236}">
                <a16:creationId xmlns:a16="http://schemas.microsoft.com/office/drawing/2014/main" id="{4B278672-369C-4C1B-A65D-4AAAFB3E9650}"/>
              </a:ext>
            </a:extLst>
          </p:cNvPr>
          <p:cNvSpPr txBox="1">
            <a:spLocks/>
          </p:cNvSpPr>
          <p:nvPr/>
        </p:nvSpPr>
        <p:spPr>
          <a:xfrm>
            <a:off x="8998620" y="1861700"/>
            <a:ext cx="2199069" cy="1719001"/>
          </a:xfrm>
          <a:prstGeom prst="rect">
            <a:avLst/>
          </a:prstGeom>
          <a:ln>
            <a:solidFill>
              <a:schemeClr val="accent4">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1" u="none" strike="noStrike" kern="1200" cap="none" spc="0" normalizeH="0" baseline="0" noProof="0">
                <a:ln>
                  <a:noFill/>
                </a:ln>
                <a:solidFill>
                  <a:prstClr val="black"/>
                </a:solidFill>
                <a:effectLst/>
                <a:uLnTx/>
                <a:uFillTx/>
                <a:latin typeface="Calibri" panose="020F0502020204030204"/>
                <a:ea typeface="+mn-ea"/>
                <a:cs typeface="+mn-cs"/>
              </a:rPr>
              <a:t>Considerations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Morally neutral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Exceptions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Designer bias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91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Method</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A11A6B7-C306-4196-A182-35411D062908}"/>
              </a:ext>
            </a:extLst>
          </p:cNvPr>
          <p:cNvSpPr>
            <a:spLocks noGrp="1"/>
          </p:cNvSpPr>
          <p:nvPr>
            <p:ph idx="1"/>
          </p:nvPr>
        </p:nvSpPr>
        <p:spPr>
          <a:xfrm>
            <a:off x="3881846" y="1471960"/>
            <a:ext cx="6925494" cy="3914079"/>
          </a:xfrm>
        </p:spPr>
        <p:txBody>
          <a:bodyPr>
            <a:normAutofit/>
          </a:bodyPr>
          <a:lstStyle/>
          <a:p>
            <a:r>
              <a:rPr lang="en-US" sz="2000"/>
              <a:t>Quantitatve data –  Models will be scored based on outcome</a:t>
            </a:r>
          </a:p>
          <a:p>
            <a:r>
              <a:rPr lang="en-IE" sz="2000"/>
              <a:t>Applied research – Looking for a relationship (Experimental)</a:t>
            </a:r>
          </a:p>
          <a:p>
            <a:r>
              <a:rPr lang="en-IE" sz="2000"/>
              <a:t>Descriptive research – Comparative</a:t>
            </a:r>
          </a:p>
          <a:p>
            <a:endParaRPr lang="en-IE" sz="2000"/>
          </a:p>
          <a:p>
            <a:pPr marL="0" indent="0">
              <a:buNone/>
            </a:pPr>
            <a:r>
              <a:rPr lang="en-IE" sz="2000" b="1" i="1"/>
              <a:t>Research onion</a:t>
            </a:r>
          </a:p>
          <a:p>
            <a:r>
              <a:rPr lang="en-IE" sz="2000"/>
              <a:t>Philosophy – Ontology(Constructivism)</a:t>
            </a:r>
          </a:p>
          <a:p>
            <a:r>
              <a:rPr lang="en-IE" sz="2000"/>
              <a:t>Approach – Deductive</a:t>
            </a:r>
          </a:p>
          <a:p>
            <a:r>
              <a:rPr lang="en-IE" sz="2000"/>
              <a:t>Strategy – Experimental</a:t>
            </a:r>
          </a:p>
          <a:p>
            <a:r>
              <a:rPr lang="en-IE" sz="2000"/>
              <a:t>Choices - Mixed methods</a:t>
            </a:r>
            <a:endParaRPr lang="en-US" sz="2000"/>
          </a:p>
          <a:p>
            <a:endParaRPr lang="en-IE" sz="1600"/>
          </a:p>
        </p:txBody>
      </p:sp>
    </p:spTree>
    <p:extLst>
      <p:ext uri="{BB962C8B-B14F-4D97-AF65-F5344CB8AC3E}">
        <p14:creationId xmlns:p14="http://schemas.microsoft.com/office/powerpoint/2010/main" val="351208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9FAB6-068C-EA47-B675-E325CD9C423B}"/>
              </a:ext>
            </a:extLst>
          </p:cNvPr>
          <p:cNvSpPr>
            <a:spLocks noGrp="1"/>
          </p:cNvSpPr>
          <p:nvPr>
            <p:ph type="ctrTitle"/>
          </p:nvPr>
        </p:nvSpPr>
        <p:spPr>
          <a:xfrm>
            <a:off x="118667" y="4525347"/>
            <a:ext cx="7520853" cy="1737360"/>
          </a:xfrm>
        </p:spPr>
        <p:txBody>
          <a:bodyPr anchor="ctr">
            <a:normAutofit fontScale="90000"/>
          </a:bodyPr>
          <a:lstStyle/>
          <a:p>
            <a:pPr algn="r"/>
            <a:r>
              <a:rPr lang="en-US" sz="4200" b="1">
                <a:ea typeface="+mj-lt"/>
                <a:cs typeface="+mj-lt"/>
              </a:rPr>
              <a:t>How could we know if the internet resources in TUD are used primarily for academic purposes</a:t>
            </a:r>
            <a:r>
              <a:rPr lang="en-IE" sz="4200" b="1">
                <a:ea typeface="+mj-lt"/>
                <a:cs typeface="+mj-lt"/>
              </a:rPr>
              <a:t>?</a:t>
            </a:r>
            <a:endParaRPr lang="en-IE" sz="4200" b="1">
              <a:cs typeface="Calibri Light"/>
            </a:endParaRPr>
          </a:p>
        </p:txBody>
      </p:sp>
      <p:sp>
        <p:nvSpPr>
          <p:cNvPr id="3" name="Subtitle 2">
            <a:extLst>
              <a:ext uri="{FF2B5EF4-FFF2-40B4-BE49-F238E27FC236}">
                <a16:creationId xmlns:a16="http://schemas.microsoft.com/office/drawing/2014/main" id="{0DD3C4F0-8BB5-AC44-8B01-00056C198D7F}"/>
              </a:ext>
            </a:extLst>
          </p:cNvPr>
          <p:cNvSpPr>
            <a:spLocks noGrp="1"/>
          </p:cNvSpPr>
          <p:nvPr>
            <p:ph type="subTitle" idx="1"/>
          </p:nvPr>
        </p:nvSpPr>
        <p:spPr>
          <a:xfrm>
            <a:off x="7961258" y="4525347"/>
            <a:ext cx="3258675" cy="1737360"/>
          </a:xfrm>
        </p:spPr>
        <p:txBody>
          <a:bodyPr anchor="ctr">
            <a:normAutofit/>
          </a:bodyPr>
          <a:lstStyle/>
          <a:p>
            <a:pPr algn="l"/>
            <a:endParaRPr 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485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0D6F-BC49-8F48-A384-F200F93AB63B}"/>
              </a:ext>
            </a:extLst>
          </p:cNvPr>
          <p:cNvSpPr>
            <a:spLocks noGrp="1"/>
          </p:cNvSpPr>
          <p:nvPr>
            <p:ph type="title"/>
          </p:nvPr>
        </p:nvSpPr>
        <p:spPr>
          <a:xfrm>
            <a:off x="157018" y="54951"/>
            <a:ext cx="5228798" cy="570731"/>
          </a:xfrm>
        </p:spPr>
        <p:txBody>
          <a:bodyPr vert="horz" lIns="91440" tIns="45720" rIns="91440" bIns="45720" rtlCol="0" anchor="b">
            <a:normAutofit/>
          </a:bodyPr>
          <a:lstStyle/>
          <a:p>
            <a:r>
              <a:rPr lang="en-US" sz="3400"/>
              <a:t>The Purpose of the Research</a:t>
            </a:r>
          </a:p>
        </p:txBody>
      </p:sp>
      <p:sp>
        <p:nvSpPr>
          <p:cNvPr id="3" name="Content Placeholder 2">
            <a:extLst>
              <a:ext uri="{FF2B5EF4-FFF2-40B4-BE49-F238E27FC236}">
                <a16:creationId xmlns:a16="http://schemas.microsoft.com/office/drawing/2014/main" id="{37883414-A1AC-0547-A5E6-80F17EADA8A3}"/>
              </a:ext>
            </a:extLst>
          </p:cNvPr>
          <p:cNvSpPr>
            <a:spLocks noGrp="1"/>
          </p:cNvSpPr>
          <p:nvPr>
            <p:ph idx="1"/>
            <p:custDataLst>
              <p:tags r:id="rId1"/>
            </p:custDataLst>
          </p:nvPr>
        </p:nvSpPr>
        <p:spPr>
          <a:xfrm>
            <a:off x="389708" y="1174285"/>
            <a:ext cx="6791677" cy="5181526"/>
          </a:xfrm>
        </p:spPr>
        <p:txBody>
          <a:bodyPr vert="horz" lIns="91440" tIns="45720" rIns="91440" bIns="45720" rtlCol="0" anchor="t">
            <a:normAutofit/>
          </a:bodyPr>
          <a:lstStyle>
            <a:lvl1pPr marL="228600" indent="-228600" algn="l" defTabSz="914400" rtl="0" eaLnBrk="1" latinLnBrk="0" hangingPunct="1">
              <a:buFont typeface="Arial" panose="020B0604020202020204" pitchFamily="34" charset="0"/>
              <a:buChar char="•"/>
            </a:lvl1pPr>
            <a:lvl2pPr marL="685800" indent="-228600" algn="l" defTabSz="914400" rtl="0" eaLnBrk="1" latinLnBrk="0" hangingPunct="1">
              <a:buFont typeface="Arial" panose="020B0604020202020204" pitchFamily="34" charset="0"/>
              <a:buChar char="•"/>
            </a:lvl2pPr>
            <a:lvl3pPr marL="1143000" indent="-228600" algn="l" defTabSz="914400" rtl="0" eaLnBrk="1" latinLnBrk="0" hangingPunct="1">
              <a:buFont typeface="Arial" panose="020B0604020202020204" pitchFamily="34" charset="0"/>
              <a:buChar char="•"/>
            </a:lvl3pPr>
            <a:lvl4pPr marL="1600200" indent="-228600" algn="l" defTabSz="914400" rtl="0" eaLnBrk="1" latinLnBrk="0" hangingPunct="1">
              <a:buFont typeface="Arial" panose="020B0604020202020204" pitchFamily="34" charset="0"/>
              <a:buChar char="•"/>
            </a:lvl4pPr>
            <a:lvl5pPr marL="2057400" indent="-228600" algn="l" defTabSz="914400" rtl="0" eaLnBrk="1" latinLnBrk="0" hangingPunct="1">
              <a:buFont typeface="Arial" panose="020B0604020202020204" pitchFamily="34" charset="0"/>
              <a:buChar char="•"/>
            </a:lvl5pPr>
            <a:lvl6pPr marL="2514600" indent="-228600" algn="l" defTabSz="914400" rtl="0" eaLnBrk="1" latinLnBrk="0" hangingPunct="1">
              <a:buFont typeface="Arial" panose="020B0604020202020204" pitchFamily="34" charset="0"/>
              <a:buChar char="•"/>
            </a:lvl6pPr>
            <a:lvl7pPr marL="2971800" indent="-228600" algn="l" defTabSz="914400" rtl="0" eaLnBrk="1" latinLnBrk="0" hangingPunct="1">
              <a:buFont typeface="Arial" panose="020B0604020202020204" pitchFamily="34" charset="0"/>
              <a:buChar char="•"/>
            </a:lvl7pPr>
            <a:lvl8pPr marL="3429000" indent="-228600" algn="l" defTabSz="914400" rtl="0" eaLnBrk="1" latinLnBrk="0" hangingPunct="1">
              <a:buFont typeface="Arial" panose="020B0604020202020204" pitchFamily="34" charset="0"/>
              <a:buChar char="•"/>
            </a:lvl8pPr>
            <a:lvl9pPr marL="3886200" indent="-228600" algn="l" defTabSz="914400" rtl="0" eaLnBrk="1" latinLnBrk="0" hangingPunct="1">
              <a:buFont typeface="Arial" panose="020B0604020202020204" pitchFamily="34" charset="0"/>
              <a:buChar char="•"/>
            </a:lvl9pPr>
          </a:lstStyle>
          <a:p>
            <a:r>
              <a:rPr lang="en-US" sz="1800">
                <a:ea typeface="+mn-lt"/>
                <a:cs typeface="+mn-lt"/>
              </a:rPr>
              <a:t>Internet is very important to the academic success</a:t>
            </a:r>
          </a:p>
          <a:p>
            <a:r>
              <a:rPr lang="en-US" sz="1800">
                <a:ea typeface="+mn-lt"/>
                <a:cs typeface="+mn-lt"/>
              </a:rPr>
              <a:t>The usage of it can be for both academic and non-academic purposes</a:t>
            </a:r>
            <a:endParaRPr lang="en-US">
              <a:ea typeface="+mn-lt"/>
              <a:cs typeface="+mn-lt"/>
            </a:endParaRPr>
          </a:p>
          <a:p>
            <a:r>
              <a:rPr lang="en-US" sz="1800">
                <a:ea typeface="+mn-lt"/>
                <a:cs typeface="+mn-lt"/>
              </a:rPr>
              <a:t>This research will be done by recording the daily internet bandwidth usage for the university</a:t>
            </a:r>
            <a:endParaRPr lang="en-US">
              <a:ea typeface="+mn-lt"/>
              <a:cs typeface="+mn-lt"/>
            </a:endParaRPr>
          </a:p>
          <a:p>
            <a:r>
              <a:rPr lang="en-US" sz="1800">
                <a:ea typeface="+mn-lt"/>
                <a:cs typeface="+mn-lt"/>
              </a:rPr>
              <a:t>Data collected will be both for upload and download traffic (in and out) using flows.</a:t>
            </a:r>
            <a:endParaRPr lang="en-US">
              <a:ea typeface="+mn-lt"/>
              <a:cs typeface="+mn-lt"/>
            </a:endParaRPr>
          </a:p>
          <a:p>
            <a:r>
              <a:rPr lang="en-US" sz="1800">
                <a:ea typeface="+mn-lt"/>
                <a:cs typeface="+mn-lt"/>
              </a:rPr>
              <a:t>Data is be further analyzed into which traffic is ‘good’ vs traffic that is ‘bad’</a:t>
            </a:r>
            <a:endParaRPr lang="en-US">
              <a:ea typeface="+mn-lt"/>
              <a:cs typeface="+mn-lt"/>
            </a:endParaRPr>
          </a:p>
          <a:p>
            <a:r>
              <a:rPr lang="en-US" sz="1800">
                <a:ea typeface="+mn-lt"/>
                <a:cs typeface="+mn-lt"/>
              </a:rPr>
              <a:t>Classification of the data will be done using machine learning techniques</a:t>
            </a:r>
            <a:endParaRPr lang="en-US"/>
          </a:p>
          <a:p>
            <a:r>
              <a:rPr lang="en-US" sz="1800">
                <a:ea typeface="+mn-lt"/>
                <a:cs typeface="+mn-lt"/>
              </a:rPr>
              <a:t>The traffic monitoring and analysis will not capture individual details and therefore the study is ethical </a:t>
            </a:r>
            <a:endParaRPr lang="en-US"/>
          </a:p>
          <a:p>
            <a:endParaRPr lang="en-US" sz="1800">
              <a:cs typeface="Calibri"/>
            </a:endParaRPr>
          </a:p>
          <a:p>
            <a:endParaRPr lang="en-US" sz="1800">
              <a:cs typeface="Calibri"/>
            </a:endParaRPr>
          </a:p>
          <a:p>
            <a:endParaRPr lang="en-US" sz="1800">
              <a:cs typeface="Calibri"/>
            </a:endParaRPr>
          </a:p>
          <a:p>
            <a:pPr marL="0" indent="0">
              <a:buNone/>
            </a:pPr>
            <a:endParaRPr lang="en-US" sz="1800">
              <a:cs typeface="Calibri"/>
            </a:endParaRPr>
          </a:p>
          <a:p>
            <a:pPr marL="0" indent="0">
              <a:buNone/>
            </a:pPr>
            <a:endParaRPr lang="en-US" sz="1800">
              <a:cs typeface="Calibri"/>
            </a:endParaRPr>
          </a:p>
        </p:txBody>
      </p:sp>
      <p:sp>
        <p:nvSpPr>
          <p:cNvPr id="9" name="Content Placeholder 2">
            <a:extLst>
              <a:ext uri="{FF2B5EF4-FFF2-40B4-BE49-F238E27FC236}">
                <a16:creationId xmlns:a16="http://schemas.microsoft.com/office/drawing/2014/main" id="{56F677C4-6082-4C6E-B411-B3EC3962AFE4}"/>
              </a:ext>
            </a:extLst>
          </p:cNvPr>
          <p:cNvSpPr txBox="1">
            <a:spLocks/>
          </p:cNvSpPr>
          <p:nvPr>
            <p:custDataLst>
              <p:tags r:id="rId2"/>
            </p:custDataLst>
          </p:nvPr>
        </p:nvSpPr>
        <p:spPr>
          <a:xfrm>
            <a:off x="443788" y="814984"/>
            <a:ext cx="6791676" cy="10887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sz="1800" b="1" i="0" u="none" strike="noStrike" kern="1200" cap="none" spc="0" normalizeH="0" baseline="0" noProof="0">
              <a:ln>
                <a:noFill/>
              </a:ln>
              <a:effectLst/>
              <a:uLnTx/>
              <a:uFillTx/>
              <a:latin typeface="Calibri" panose="020F0502020204030204"/>
              <a:cs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E6DA476-753E-8E41-B7B9-569ECB36E937}"/>
              </a:ext>
            </a:extLst>
          </p:cNvPr>
          <p:cNvPicPr>
            <a:picLocks noChangeAspect="1"/>
          </p:cNvPicPr>
          <p:nvPr/>
        </p:nvPicPr>
        <p:blipFill>
          <a:blip r:embed="rId4"/>
          <a:stretch>
            <a:fillRect/>
          </a:stretch>
        </p:blipFill>
        <p:spPr>
          <a:xfrm>
            <a:off x="7659295" y="1405053"/>
            <a:ext cx="4532705" cy="4427035"/>
          </a:xfrm>
          <a:prstGeom prst="rect">
            <a:avLst/>
          </a:prstGeom>
        </p:spPr>
      </p:pic>
    </p:spTree>
    <p:extLst>
      <p:ext uri="{BB962C8B-B14F-4D97-AF65-F5344CB8AC3E}">
        <p14:creationId xmlns:p14="http://schemas.microsoft.com/office/powerpoint/2010/main" val="189917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The Research Methodology</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0BD67622-5DEF-4572-BBBE-22649D390A80}"/>
              </a:ext>
            </a:extLst>
          </p:cNvPr>
          <p:cNvGraphicFramePr>
            <a:graphicFrameLocks noGrp="1"/>
          </p:cNvGraphicFramePr>
          <p:nvPr>
            <p:extLst>
              <p:ext uri="{D42A27DB-BD31-4B8C-83A1-F6EECF244321}">
                <p14:modId xmlns:p14="http://schemas.microsoft.com/office/powerpoint/2010/main" val="1816635159"/>
              </p:ext>
            </p:extLst>
          </p:nvPr>
        </p:nvGraphicFramePr>
        <p:xfrm>
          <a:off x="3731491" y="304562"/>
          <a:ext cx="8128000" cy="5684520"/>
        </p:xfrm>
        <a:graphic>
          <a:graphicData uri="http://schemas.openxmlformats.org/drawingml/2006/table">
            <a:tbl>
              <a:tblPr firstRow="1" bandRow="1">
                <a:tableStyleId>{F2DE63D5-997A-4646-A377-4702673A728D}</a:tableStyleId>
              </a:tblPr>
              <a:tblGrid>
                <a:gridCol w="2623127">
                  <a:extLst>
                    <a:ext uri="{9D8B030D-6E8A-4147-A177-3AD203B41FA5}">
                      <a16:colId xmlns:a16="http://schemas.microsoft.com/office/drawing/2014/main" val="146267431"/>
                    </a:ext>
                  </a:extLst>
                </a:gridCol>
                <a:gridCol w="5504873">
                  <a:extLst>
                    <a:ext uri="{9D8B030D-6E8A-4147-A177-3AD203B41FA5}">
                      <a16:colId xmlns:a16="http://schemas.microsoft.com/office/drawing/2014/main" val="1551889432"/>
                    </a:ext>
                  </a:extLst>
                </a:gridCol>
              </a:tblGrid>
              <a:tr h="221942">
                <a:tc>
                  <a:txBody>
                    <a:bodyPr/>
                    <a:lstStyle/>
                    <a:p>
                      <a:r>
                        <a:rPr lang="en-GB" sz="1400"/>
                        <a:t>Methodology</a:t>
                      </a:r>
                      <a:endParaRPr lang="en-IE" sz="1400"/>
                    </a:p>
                  </a:txBody>
                  <a:tcPr>
                    <a:solidFill>
                      <a:srgbClr val="756655"/>
                    </a:solidFill>
                  </a:tcPr>
                </a:tc>
                <a:tc>
                  <a:txBody>
                    <a:bodyPr/>
                    <a:lstStyle/>
                    <a:p>
                      <a:r>
                        <a:rPr lang="en-GB" sz="1400"/>
                        <a:t>Reasoning</a:t>
                      </a:r>
                      <a:endParaRPr lang="en-IE" sz="1400"/>
                    </a:p>
                  </a:txBody>
                  <a:tcPr>
                    <a:solidFill>
                      <a:srgbClr val="756655"/>
                    </a:solidFill>
                  </a:tcPr>
                </a:tc>
                <a:extLst>
                  <a:ext uri="{0D108BD9-81ED-4DB2-BD59-A6C34878D82A}">
                    <a16:rowId xmlns:a16="http://schemas.microsoft.com/office/drawing/2014/main" val="2390476463"/>
                  </a:ext>
                </a:extLst>
              </a:tr>
              <a:tr h="383078">
                <a:tc>
                  <a:txBody>
                    <a:bodyPr/>
                    <a:lstStyle/>
                    <a:p>
                      <a:pPr lvl="0" algn="l">
                        <a:lnSpc>
                          <a:spcPct val="100000"/>
                        </a:lnSpc>
                        <a:spcBef>
                          <a:spcPts val="0"/>
                        </a:spcBef>
                        <a:spcAft>
                          <a:spcPts val="0"/>
                        </a:spcAft>
                        <a:buNone/>
                      </a:pPr>
                      <a:r>
                        <a:rPr lang="en-GB" sz="1400" b="0" i="0" u="none" strike="noStrike" noProof="0">
                          <a:latin typeface="Calibri"/>
                        </a:rPr>
                        <a:t>- Quantitative Research</a:t>
                      </a:r>
                    </a:p>
                    <a:p>
                      <a:pPr lvl="0" algn="l">
                        <a:lnSpc>
                          <a:spcPct val="100000"/>
                        </a:lnSpc>
                        <a:spcBef>
                          <a:spcPts val="0"/>
                        </a:spcBef>
                        <a:spcAft>
                          <a:spcPts val="0"/>
                        </a:spcAft>
                        <a:buNone/>
                      </a:pPr>
                      <a:r>
                        <a:rPr lang="en-GB" sz="1400" b="0" i="0" u="none" strike="noStrike" noProof="0">
                          <a:latin typeface="Calibri"/>
                        </a:rPr>
                        <a:t>- Qualitative Research</a:t>
                      </a:r>
                      <a:endParaRPr lang="en-GB"/>
                    </a:p>
                    <a:p>
                      <a:pPr lvl="0" algn="l">
                        <a:lnSpc>
                          <a:spcPct val="100000"/>
                        </a:lnSpc>
                        <a:spcBef>
                          <a:spcPts val="0"/>
                        </a:spcBef>
                        <a:spcAft>
                          <a:spcPts val="0"/>
                        </a:spcAft>
                        <a:buNone/>
                      </a:pPr>
                      <a:endParaRPr lang="en-GB" sz="1400" b="0" i="0" u="none" strike="noStrike" noProof="0">
                        <a:latin typeface="Calibri"/>
                      </a:endParaRPr>
                    </a:p>
                    <a:p>
                      <a:pPr lvl="0" algn="l">
                        <a:lnSpc>
                          <a:spcPct val="100000"/>
                        </a:lnSpc>
                        <a:spcBef>
                          <a:spcPts val="0"/>
                        </a:spcBef>
                        <a:spcAft>
                          <a:spcPts val="0"/>
                        </a:spcAft>
                        <a:buNone/>
                      </a:pPr>
                      <a:r>
                        <a:rPr lang="en-GB" sz="1400" b="0" i="0" u="none" strike="noStrike" noProof="0">
                          <a:latin typeface="Calibri"/>
                        </a:rPr>
                        <a:t>- Applied Research</a:t>
                      </a:r>
                      <a:endParaRPr lang="en-GB" b="0" i="0" u="none" strike="noStrike" noProof="0">
                        <a:latin typeface="Calibri"/>
                      </a:endParaRPr>
                    </a:p>
                    <a:p>
                      <a:pPr lvl="0">
                        <a:buNone/>
                      </a:pPr>
                      <a:endParaRPr lang="en-GB" sz="1400"/>
                    </a:p>
                  </a:txBody>
                  <a:tcPr/>
                </a:tc>
                <a:tc>
                  <a:txBody>
                    <a:bodyPr/>
                    <a:lstStyle/>
                    <a:p>
                      <a:pPr lvl="0" algn="l">
                        <a:lnSpc>
                          <a:spcPct val="100000"/>
                        </a:lnSpc>
                        <a:spcBef>
                          <a:spcPts val="0"/>
                        </a:spcBef>
                        <a:spcAft>
                          <a:spcPts val="0"/>
                        </a:spcAft>
                        <a:buNone/>
                      </a:pPr>
                      <a:r>
                        <a:rPr lang="en-GB" sz="1400" b="0" i="0" u="none" strike="noStrike" noProof="0"/>
                        <a:t>Measuring the capacity usage for each flow which is numeric data.</a:t>
                      </a:r>
                      <a:endParaRPr lang="en-US"/>
                    </a:p>
                    <a:p>
                      <a:pPr lvl="0" algn="l">
                        <a:lnSpc>
                          <a:spcPct val="100000"/>
                        </a:lnSpc>
                        <a:spcBef>
                          <a:spcPts val="0"/>
                        </a:spcBef>
                        <a:spcAft>
                          <a:spcPts val="0"/>
                        </a:spcAft>
                        <a:buNone/>
                      </a:pPr>
                      <a:r>
                        <a:rPr lang="en-GB" sz="1400" b="0" i="0" u="none" strike="noStrike" noProof="0"/>
                        <a:t>Narrative of the data flows with the packet signatures to understand what type of traffic it.</a:t>
                      </a:r>
                      <a:endParaRPr lang="en-GB" sz="1400" b="0" i="0" u="none" strike="noStrike" noProof="0">
                        <a:latin typeface="Calibri"/>
                      </a:endParaRPr>
                    </a:p>
                    <a:p>
                      <a:pPr lvl="0" algn="l">
                        <a:lnSpc>
                          <a:spcPct val="100000"/>
                        </a:lnSpc>
                        <a:spcBef>
                          <a:spcPts val="0"/>
                        </a:spcBef>
                        <a:spcAft>
                          <a:spcPts val="0"/>
                        </a:spcAft>
                        <a:buNone/>
                      </a:pPr>
                      <a:r>
                        <a:rPr lang="en-GB" sz="1400" b="0" i="0" u="none" strike="noStrike" noProof="0"/>
                        <a:t>Trying to solve the problem of students not using the internet well enough for academic purposes</a:t>
                      </a:r>
                      <a:endParaRPr lang="en-GB"/>
                    </a:p>
                  </a:txBody>
                  <a:tcPr/>
                </a:tc>
                <a:extLst>
                  <a:ext uri="{0D108BD9-81ED-4DB2-BD59-A6C34878D82A}">
                    <a16:rowId xmlns:a16="http://schemas.microsoft.com/office/drawing/2014/main" val="3348923592"/>
                  </a:ext>
                </a:extLst>
              </a:tr>
              <a:tr h="1203960">
                <a:tc>
                  <a:txBody>
                    <a:bodyPr/>
                    <a:lstStyle/>
                    <a:p>
                      <a:r>
                        <a:rPr lang="en-GB" sz="1400"/>
                        <a:t>L1: Philosophy:</a:t>
                      </a:r>
                    </a:p>
                    <a:p>
                      <a:r>
                        <a:rPr lang="en-GB" sz="1400"/>
                        <a:t>- </a:t>
                      </a:r>
                      <a:r>
                        <a:rPr lang="en-GB" sz="1400">
                          <a:ea typeface="ＭＳ Ｐゴシック"/>
                        </a:rPr>
                        <a:t>Objectivism</a:t>
                      </a:r>
                      <a:r>
                        <a:rPr lang="en-GB" sz="1400"/>
                        <a:t> (from </a:t>
                      </a:r>
                      <a:r>
                        <a:rPr lang="en-GB" sz="1400">
                          <a:ea typeface="ＭＳ Ｐゴシック"/>
                        </a:rPr>
                        <a:t>Ontology</a:t>
                      </a:r>
                      <a:r>
                        <a:rPr lang="en-GB" sz="1400"/>
                        <a:t>)</a:t>
                      </a:r>
                    </a:p>
                    <a:p>
                      <a:r>
                        <a:rPr lang="en-GB" sz="1400"/>
                        <a:t>- </a:t>
                      </a:r>
                      <a:r>
                        <a:rPr lang="en-GB" sz="1400">
                          <a:ea typeface="ＭＳ Ｐゴシック"/>
                        </a:rPr>
                        <a:t>Interpretivism</a:t>
                      </a:r>
                      <a:r>
                        <a:rPr lang="en-GB" sz="1400"/>
                        <a:t> (from </a:t>
                      </a:r>
                      <a:r>
                        <a:rPr lang="en-GB" sz="1400">
                          <a:ea typeface="ＭＳ Ｐゴシック"/>
                        </a:rPr>
                        <a:t>Epistemology)</a:t>
                      </a:r>
                    </a:p>
                  </a:txBody>
                  <a:tcPr/>
                </a:tc>
                <a:tc>
                  <a:txBody>
                    <a:bodyPr/>
                    <a:lstStyle/>
                    <a:p>
                      <a:pPr lvl="0" algn="l">
                        <a:lnSpc>
                          <a:spcPct val="100000"/>
                        </a:lnSpc>
                        <a:spcBef>
                          <a:spcPts val="0"/>
                        </a:spcBef>
                        <a:spcAft>
                          <a:spcPts val="0"/>
                        </a:spcAft>
                        <a:buNone/>
                      </a:pPr>
                      <a:endParaRPr lang="en-GB" sz="1400" b="0" i="0" u="none" strike="noStrike" noProof="0"/>
                    </a:p>
                    <a:p>
                      <a:pPr lvl="0" algn="l">
                        <a:lnSpc>
                          <a:spcPct val="100000"/>
                        </a:lnSpc>
                        <a:spcBef>
                          <a:spcPts val="0"/>
                        </a:spcBef>
                        <a:spcAft>
                          <a:spcPts val="0"/>
                        </a:spcAft>
                        <a:buNone/>
                      </a:pPr>
                      <a:r>
                        <a:rPr lang="en-GB" sz="1400" b="0" i="0" u="none" strike="noStrike" noProof="0"/>
                        <a:t>Social phenomena (Internet usage) and the actors (students) exits separately</a:t>
                      </a:r>
                      <a:endParaRPr lang="en-US"/>
                    </a:p>
                    <a:p>
                      <a:pPr lvl="0" algn="l">
                        <a:lnSpc>
                          <a:spcPct val="100000"/>
                        </a:lnSpc>
                        <a:spcBef>
                          <a:spcPts val="0"/>
                        </a:spcBef>
                        <a:spcAft>
                          <a:spcPts val="0"/>
                        </a:spcAft>
                        <a:buNone/>
                      </a:pPr>
                      <a:r>
                        <a:rPr lang="en-GB" sz="1400" b="0" i="0" u="none" strike="noStrike" noProof="0"/>
                        <a:t>Analysing students' usage of the internet with respect to their academics. </a:t>
                      </a:r>
                      <a:endParaRPr lang="en-IE"/>
                    </a:p>
                  </a:txBody>
                  <a:tcPr/>
                </a:tc>
                <a:extLst>
                  <a:ext uri="{0D108BD9-81ED-4DB2-BD59-A6C34878D82A}">
                    <a16:rowId xmlns:a16="http://schemas.microsoft.com/office/drawing/2014/main" val="3142910360"/>
                  </a:ext>
                </a:extLst>
              </a:tr>
              <a:tr h="221942">
                <a:tc>
                  <a:txBody>
                    <a:bodyPr/>
                    <a:lstStyle/>
                    <a:p>
                      <a:r>
                        <a:rPr lang="en-GB" sz="1400"/>
                        <a:t>L2: Deductive Approach</a:t>
                      </a:r>
                      <a:endParaRPr lang="en-IE" sz="1400"/>
                    </a:p>
                  </a:txBody>
                  <a:tcPr/>
                </a:tc>
                <a:tc>
                  <a:txBody>
                    <a:bodyPr/>
                    <a:lstStyle/>
                    <a:p>
                      <a:r>
                        <a:rPr lang="en-IE" sz="1400" b="0" i="0" u="none" strike="noStrike" kern="1200" baseline="0">
                          <a:solidFill>
                            <a:schemeClr val="tx1"/>
                          </a:solidFill>
                          <a:latin typeface="+mn-lt"/>
                          <a:ea typeface="+mn-ea"/>
                          <a:cs typeface="+mn-cs"/>
                        </a:rPr>
                        <a:t>It is believed that we can identify the traffic that is making good use of the internet.</a:t>
                      </a:r>
                      <a:endParaRPr lang="en-IE" sz="1400"/>
                    </a:p>
                  </a:txBody>
                  <a:tcPr/>
                </a:tc>
                <a:extLst>
                  <a:ext uri="{0D108BD9-81ED-4DB2-BD59-A6C34878D82A}">
                    <a16:rowId xmlns:a16="http://schemas.microsoft.com/office/drawing/2014/main" val="2541260482"/>
                  </a:ext>
                </a:extLst>
              </a:tr>
              <a:tr h="221942">
                <a:tc>
                  <a:txBody>
                    <a:bodyPr/>
                    <a:lstStyle/>
                    <a:p>
                      <a:r>
                        <a:rPr lang="en-GB" sz="1400"/>
                        <a:t>L3: Research Strategies:</a:t>
                      </a:r>
                    </a:p>
                    <a:p>
                      <a:r>
                        <a:rPr lang="en-GB" sz="1400"/>
                        <a:t>- Case study</a:t>
                      </a:r>
                      <a:endParaRPr lang="en-IE" sz="1400"/>
                    </a:p>
                  </a:txBody>
                  <a:tcPr/>
                </a:tc>
                <a:tc>
                  <a:txBody>
                    <a:bodyPr/>
                    <a:lstStyle/>
                    <a:p>
                      <a:endParaRPr lang="en-IE" sz="1400" b="0" i="0" u="none" strike="noStrike" kern="1200" baseline="0">
                        <a:solidFill>
                          <a:schemeClr val="tx1"/>
                        </a:solidFill>
                        <a:latin typeface="+mn-lt"/>
                        <a:ea typeface="+mn-ea"/>
                        <a:cs typeface="+mn-cs"/>
                      </a:endParaRPr>
                    </a:p>
                    <a:p>
                      <a:r>
                        <a:rPr lang="en-IE" sz="1400" b="0" i="0" u="none" strike="noStrike" kern="1200" baseline="0">
                          <a:solidFill>
                            <a:schemeClr val="tx1"/>
                          </a:solidFill>
                          <a:latin typeface="+mn-lt"/>
                          <a:ea typeface="+mn-ea"/>
                          <a:cs typeface="+mn-cs"/>
                        </a:rPr>
                        <a:t>We are basing the research focus on just one school - TUD</a:t>
                      </a:r>
                    </a:p>
                  </a:txBody>
                  <a:tcPr/>
                </a:tc>
                <a:extLst>
                  <a:ext uri="{0D108BD9-81ED-4DB2-BD59-A6C34878D82A}">
                    <a16:rowId xmlns:a16="http://schemas.microsoft.com/office/drawing/2014/main" val="2472083828"/>
                  </a:ext>
                </a:extLst>
              </a:tr>
              <a:tr h="221942">
                <a:tc>
                  <a:txBody>
                    <a:bodyPr/>
                    <a:lstStyle/>
                    <a:p>
                      <a:r>
                        <a:rPr lang="en-GB" sz="1400"/>
                        <a:t>L4: Choices</a:t>
                      </a:r>
                    </a:p>
                    <a:p>
                      <a:r>
                        <a:rPr lang="en-GB" sz="1400"/>
                        <a:t>Mixed Method</a:t>
                      </a:r>
                      <a:endParaRPr lang="en-IE" sz="1400"/>
                    </a:p>
                  </a:txBody>
                  <a:tcPr/>
                </a:tc>
                <a:tc>
                  <a:txBody>
                    <a:bodyPr/>
                    <a:lstStyle/>
                    <a:p>
                      <a:r>
                        <a:rPr lang="en-IE" sz="1400"/>
                        <a:t>Both Quantitative data (bandwidth usage) and Qualitative (flow of the data).</a:t>
                      </a:r>
                    </a:p>
                  </a:txBody>
                  <a:tcPr/>
                </a:tc>
                <a:extLst>
                  <a:ext uri="{0D108BD9-81ED-4DB2-BD59-A6C34878D82A}">
                    <a16:rowId xmlns:a16="http://schemas.microsoft.com/office/drawing/2014/main" val="2270288461"/>
                  </a:ext>
                </a:extLst>
              </a:tr>
              <a:tr h="221942">
                <a:tc>
                  <a:txBody>
                    <a:bodyPr/>
                    <a:lstStyle/>
                    <a:p>
                      <a:r>
                        <a:rPr lang="en-GB" sz="1400"/>
                        <a:t>L5: Time Horizons</a:t>
                      </a:r>
                    </a:p>
                    <a:p>
                      <a:r>
                        <a:rPr lang="en-IE" sz="1400"/>
                        <a:t>Longitudinal</a:t>
                      </a:r>
                    </a:p>
                  </a:txBody>
                  <a:tcPr/>
                </a:tc>
                <a:tc>
                  <a:txBody>
                    <a:bodyPr/>
                    <a:lstStyle/>
                    <a:p>
                      <a:r>
                        <a:rPr lang="en-IE" sz="1400"/>
                        <a:t>Study can take about 1-3 months.</a:t>
                      </a:r>
                    </a:p>
                  </a:txBody>
                  <a:tcPr/>
                </a:tc>
                <a:extLst>
                  <a:ext uri="{0D108BD9-81ED-4DB2-BD59-A6C34878D82A}">
                    <a16:rowId xmlns:a16="http://schemas.microsoft.com/office/drawing/2014/main" val="2245005213"/>
                  </a:ext>
                </a:extLst>
              </a:tr>
              <a:tr h="221942">
                <a:tc>
                  <a:txBody>
                    <a:bodyPr/>
                    <a:lstStyle/>
                    <a:p>
                      <a:r>
                        <a:rPr lang="en-GB" sz="1400"/>
                        <a:t>L6: Techniques and Tools:</a:t>
                      </a:r>
                    </a:p>
                    <a:p>
                      <a:r>
                        <a:rPr lang="en-GB" sz="1400"/>
                        <a:t>- </a:t>
                      </a:r>
                      <a:r>
                        <a:rPr lang="en-IE" sz="1400"/>
                        <a:t>Observational</a:t>
                      </a:r>
                      <a:endParaRPr lang="en-GB" sz="1400"/>
                    </a:p>
                    <a:p>
                      <a:r>
                        <a:rPr lang="en-GB" sz="1400"/>
                        <a:t>- Statistical Analysis</a:t>
                      </a:r>
                    </a:p>
                    <a:p>
                      <a:r>
                        <a:rPr lang="en-GB" sz="1400"/>
                        <a:t>-</a:t>
                      </a:r>
                      <a:endParaRPr lang="en-IE" sz="1400"/>
                    </a:p>
                  </a:txBody>
                  <a:tcPr/>
                </a:tc>
                <a:tc>
                  <a:txBody>
                    <a:bodyPr/>
                    <a:lstStyle/>
                    <a:p>
                      <a:r>
                        <a:rPr lang="en-IE" sz="1400"/>
                        <a:t>Traffic capture on the internet routers</a:t>
                      </a:r>
                    </a:p>
                    <a:p>
                      <a:r>
                        <a:rPr lang="en-IE" sz="1400"/>
                        <a:t>Machine learning approach to classify the data using either python, R or SAS</a:t>
                      </a:r>
                    </a:p>
                  </a:txBody>
                  <a:tcPr/>
                </a:tc>
                <a:extLst>
                  <a:ext uri="{0D108BD9-81ED-4DB2-BD59-A6C34878D82A}">
                    <a16:rowId xmlns:a16="http://schemas.microsoft.com/office/drawing/2014/main" val="839891833"/>
                  </a:ext>
                </a:extLst>
              </a:tr>
            </a:tbl>
          </a:graphicData>
        </a:graphic>
      </p:graphicFrame>
    </p:spTree>
    <p:extLst>
      <p:ext uri="{BB962C8B-B14F-4D97-AF65-F5344CB8AC3E}">
        <p14:creationId xmlns:p14="http://schemas.microsoft.com/office/powerpoint/2010/main" val="19372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Archival Research</a:t>
            </a:r>
            <a:br>
              <a:rPr lang="en-US" sz="2400">
                <a:solidFill>
                  <a:srgbClr val="FFFFFF"/>
                </a:solidFill>
              </a:rPr>
            </a:br>
            <a:r>
              <a:rPr lang="en-US" sz="2400">
                <a:solidFill>
                  <a:srgbClr val="FFFFFF"/>
                </a:solidFill>
                <a:cs typeface="Calibri Light"/>
              </a:rPr>
              <a:t>Method</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70570E-D0E0-4746-A505-E9DE179B11D7}"/>
              </a:ext>
            </a:extLst>
          </p:cNvPr>
          <p:cNvSpPr txBox="1"/>
          <p:nvPr/>
        </p:nvSpPr>
        <p:spPr>
          <a:xfrm>
            <a:off x="3757749" y="483326"/>
            <a:ext cx="6958147" cy="70255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Sans-Serif"/>
              <a:buChar char="•"/>
            </a:pPr>
            <a:r>
              <a:rPr lang="en-US" dirty="0">
                <a:ea typeface="+mn-lt"/>
                <a:cs typeface="+mn-lt"/>
              </a:rPr>
              <a:t>    Philosophy</a:t>
            </a:r>
            <a:endParaRPr lang="en-IE" dirty="0">
              <a:latin typeface="Calibri Light"/>
              <a:ea typeface="+mn-lt"/>
              <a:cs typeface="Calibri Light"/>
            </a:endParaRPr>
          </a:p>
          <a:p>
            <a:pPr marL="685800" lvl="1" indent="-285750">
              <a:lnSpc>
                <a:spcPct val="90000"/>
              </a:lnSpc>
              <a:spcBef>
                <a:spcPts val="500"/>
              </a:spcBef>
              <a:buFont typeface="Arial"/>
              <a:buChar char="•"/>
            </a:pPr>
            <a:r>
              <a:rPr lang="en-US" dirty="0">
                <a:ea typeface="+mn-lt"/>
                <a:cs typeface="+mn-lt"/>
              </a:rPr>
              <a:t>Pragmatism ( Objectivism and Constructivism)</a:t>
            </a:r>
          </a:p>
          <a:p>
            <a:pPr marL="228600" indent="-285750">
              <a:lnSpc>
                <a:spcPct val="90000"/>
              </a:lnSpc>
              <a:spcBef>
                <a:spcPts val="1000"/>
              </a:spcBef>
              <a:buFont typeface="Arial"/>
              <a:buChar char="•"/>
            </a:pPr>
            <a:r>
              <a:rPr lang="en-US" dirty="0">
                <a:ea typeface="+mn-lt"/>
                <a:cs typeface="+mn-lt"/>
              </a:rPr>
              <a:t>Approach</a:t>
            </a:r>
          </a:p>
          <a:p>
            <a:pPr marL="685800" lvl="1" indent="-285750">
              <a:lnSpc>
                <a:spcPct val="90000"/>
              </a:lnSpc>
              <a:spcBef>
                <a:spcPts val="500"/>
              </a:spcBef>
              <a:buFont typeface="Arial"/>
              <a:buChar char="•"/>
            </a:pPr>
            <a:r>
              <a:rPr lang="en-US" dirty="0">
                <a:ea typeface="+mn-lt"/>
                <a:cs typeface="+mn-lt"/>
              </a:rPr>
              <a:t>Predominantly Deductive </a:t>
            </a:r>
          </a:p>
          <a:p>
            <a:pPr marL="685800" lvl="1" indent="-285750">
              <a:lnSpc>
                <a:spcPct val="90000"/>
              </a:lnSpc>
              <a:spcBef>
                <a:spcPts val="500"/>
              </a:spcBef>
              <a:buFont typeface="Arial"/>
              <a:buChar char="•"/>
            </a:pPr>
            <a:r>
              <a:rPr lang="en-US" dirty="0">
                <a:ea typeface="+mn-lt"/>
                <a:cs typeface="+mn-lt"/>
              </a:rPr>
              <a:t>Hypothesis determines data collection</a:t>
            </a:r>
            <a:endParaRPr lang="en-US" dirty="0"/>
          </a:p>
          <a:p>
            <a:pPr marL="228600" indent="-285750">
              <a:lnSpc>
                <a:spcPct val="90000"/>
              </a:lnSpc>
              <a:spcBef>
                <a:spcPts val="1000"/>
              </a:spcBef>
              <a:buFont typeface="Arial"/>
              <a:buChar char="•"/>
            </a:pPr>
            <a:r>
              <a:rPr lang="en-US" dirty="0">
                <a:ea typeface="+mn-lt"/>
                <a:cs typeface="+mn-lt"/>
              </a:rPr>
              <a:t>Strategies</a:t>
            </a:r>
          </a:p>
          <a:p>
            <a:pPr marL="685800" lvl="1" indent="-285750">
              <a:lnSpc>
                <a:spcPct val="90000"/>
              </a:lnSpc>
              <a:spcBef>
                <a:spcPts val="500"/>
              </a:spcBef>
              <a:buFont typeface="Arial"/>
              <a:buChar char="•"/>
            </a:pPr>
            <a:r>
              <a:rPr lang="en-US" dirty="0">
                <a:ea typeface="+mn-lt"/>
                <a:cs typeface="+mn-lt"/>
              </a:rPr>
              <a:t>Secondary Data -  Public Archives, Public Data Sets, Social Media</a:t>
            </a:r>
          </a:p>
          <a:p>
            <a:pPr marL="228600" indent="-285750">
              <a:lnSpc>
                <a:spcPct val="90000"/>
              </a:lnSpc>
              <a:spcBef>
                <a:spcPts val="1000"/>
              </a:spcBef>
              <a:buFont typeface="Arial"/>
              <a:buChar char="•"/>
            </a:pPr>
            <a:r>
              <a:rPr lang="en-US" dirty="0">
                <a:ea typeface="+mn-lt"/>
                <a:cs typeface="+mn-lt"/>
              </a:rPr>
              <a:t>Choices</a:t>
            </a:r>
          </a:p>
          <a:p>
            <a:pPr marL="685800" lvl="1" indent="-285750">
              <a:lnSpc>
                <a:spcPct val="90000"/>
              </a:lnSpc>
              <a:spcBef>
                <a:spcPts val="500"/>
              </a:spcBef>
              <a:buFont typeface="Arial"/>
              <a:buChar char="•"/>
            </a:pPr>
            <a:r>
              <a:rPr lang="en-US" dirty="0">
                <a:ea typeface="+mn-lt"/>
                <a:cs typeface="+mn-lt"/>
              </a:rPr>
              <a:t>Qualitative and/or Quantitative</a:t>
            </a:r>
          </a:p>
          <a:p>
            <a:pPr marL="685800" lvl="1" indent="-285750">
              <a:lnSpc>
                <a:spcPct val="90000"/>
              </a:lnSpc>
              <a:spcBef>
                <a:spcPts val="500"/>
              </a:spcBef>
              <a:buFont typeface="Arial"/>
              <a:buChar char="•"/>
            </a:pPr>
            <a:r>
              <a:rPr lang="en-US" dirty="0">
                <a:ea typeface="+mn-lt"/>
                <a:cs typeface="+mn-lt"/>
              </a:rPr>
              <a:t>Mono and Mixed Methods</a:t>
            </a:r>
          </a:p>
          <a:p>
            <a:pPr marL="228600" indent="-285750">
              <a:lnSpc>
                <a:spcPct val="90000"/>
              </a:lnSpc>
              <a:spcBef>
                <a:spcPts val="1000"/>
              </a:spcBef>
              <a:buFont typeface="Arial"/>
              <a:buChar char="•"/>
            </a:pPr>
            <a:r>
              <a:rPr lang="en-US" dirty="0">
                <a:ea typeface="+mn-lt"/>
                <a:cs typeface="+mn-lt"/>
              </a:rPr>
              <a:t>Time Horizons</a:t>
            </a:r>
          </a:p>
          <a:p>
            <a:pPr marL="685800" lvl="1" indent="-285750">
              <a:lnSpc>
                <a:spcPct val="90000"/>
              </a:lnSpc>
              <a:spcBef>
                <a:spcPts val="500"/>
              </a:spcBef>
              <a:buFont typeface="Arial"/>
              <a:buChar char="•"/>
            </a:pPr>
            <a:r>
              <a:rPr lang="en-US" dirty="0">
                <a:ea typeface="+mn-lt"/>
                <a:cs typeface="+mn-lt"/>
              </a:rPr>
              <a:t>Longitudinal</a:t>
            </a:r>
          </a:p>
          <a:p>
            <a:pPr marL="685800" lvl="1" indent="-285750">
              <a:lnSpc>
                <a:spcPct val="90000"/>
              </a:lnSpc>
              <a:spcBef>
                <a:spcPts val="500"/>
              </a:spcBef>
              <a:buFont typeface="Arial"/>
              <a:buChar char="•"/>
            </a:pPr>
            <a:r>
              <a:rPr lang="en-US" dirty="0">
                <a:ea typeface="+mn-lt"/>
                <a:cs typeface="+mn-lt"/>
              </a:rPr>
              <a:t>Cross Sectional</a:t>
            </a:r>
          </a:p>
          <a:p>
            <a:pPr marL="228600" indent="-285750">
              <a:lnSpc>
                <a:spcPct val="90000"/>
              </a:lnSpc>
              <a:spcBef>
                <a:spcPts val="1000"/>
              </a:spcBef>
              <a:buFont typeface="Arial"/>
              <a:buChar char="•"/>
            </a:pPr>
            <a:r>
              <a:rPr lang="en-US" dirty="0">
                <a:ea typeface="+mn-lt"/>
                <a:cs typeface="+mn-lt"/>
              </a:rPr>
              <a:t>Procedures</a:t>
            </a:r>
          </a:p>
          <a:p>
            <a:pPr marL="685800" lvl="1" indent="-285750">
              <a:lnSpc>
                <a:spcPct val="90000"/>
              </a:lnSpc>
              <a:spcBef>
                <a:spcPts val="500"/>
              </a:spcBef>
              <a:buFont typeface="Arial"/>
              <a:buChar char="•"/>
            </a:pPr>
            <a:r>
              <a:rPr lang="en-US" dirty="0">
                <a:ea typeface="+mn-lt"/>
                <a:cs typeface="+mn-lt"/>
              </a:rPr>
              <a:t>Methods: Correlation, Classification, Prediction</a:t>
            </a:r>
          </a:p>
          <a:p>
            <a:pPr marL="685800" lvl="1" indent="-285750">
              <a:lnSpc>
                <a:spcPct val="90000"/>
              </a:lnSpc>
              <a:spcBef>
                <a:spcPts val="500"/>
              </a:spcBef>
              <a:buFont typeface="Arial"/>
              <a:buChar char="•"/>
            </a:pPr>
            <a:r>
              <a:rPr lang="en-US" dirty="0">
                <a:ea typeface="+mn-lt"/>
                <a:cs typeface="+mn-lt"/>
              </a:rPr>
              <a:t>Analysis:  Statistical Analysis, Content Analysis</a:t>
            </a:r>
          </a:p>
          <a:p>
            <a:pPr marL="685800" lvl="1" indent="-285750">
              <a:lnSpc>
                <a:spcPct val="90000"/>
              </a:lnSpc>
              <a:spcBef>
                <a:spcPts val="500"/>
              </a:spcBef>
              <a:buFont typeface="Arial"/>
              <a:buChar char="•"/>
            </a:pPr>
            <a:r>
              <a:rPr lang="en-US" dirty="0">
                <a:ea typeface="+mn-lt"/>
                <a:cs typeface="+mn-lt"/>
              </a:rPr>
              <a:t>Tools :  Machine Learning – Classification, Regression Analysis</a:t>
            </a:r>
            <a:endParaRPr lang="en-US" dirty="0"/>
          </a:p>
          <a:p>
            <a:pPr marL="285750" indent="-285750">
              <a:buFont typeface="Arial"/>
              <a:buChar char="•"/>
            </a:pPr>
            <a:endParaRPr lang="en-IE" dirty="0"/>
          </a:p>
          <a:p>
            <a:pPr marL="285750" indent="-285750">
              <a:buFont typeface="Arial"/>
              <a:buChar char="•"/>
            </a:pPr>
            <a:endParaRPr lang="en-IE" b="1" dirty="0">
              <a:ea typeface="+mn-lt"/>
              <a:cs typeface="+mn-lt"/>
            </a:endParaRPr>
          </a:p>
          <a:p>
            <a:pPr marL="285750" indent="-285750">
              <a:buFont typeface="Arial"/>
              <a:buChar char="•"/>
            </a:pPr>
            <a:endParaRPr lang="en-IE" b="1" dirty="0">
              <a:cs typeface="Calibri"/>
            </a:endParaRPr>
          </a:p>
          <a:p>
            <a:pPr marL="285750" indent="-285750">
              <a:buFont typeface="Arial"/>
              <a:buChar char="•"/>
            </a:pPr>
            <a:endParaRPr lang="en-US" dirty="0">
              <a:cs typeface="Calibri"/>
            </a:endParaRPr>
          </a:p>
          <a:p>
            <a:pPr marL="285750" indent="-285750">
              <a:buFont typeface="Arial"/>
              <a:buChar char="•"/>
            </a:pPr>
            <a:endParaRPr lang="en-IE" dirty="0">
              <a:cs typeface="Calibri"/>
            </a:endParaRPr>
          </a:p>
        </p:txBody>
      </p:sp>
    </p:spTree>
    <p:extLst>
      <p:ext uri="{BB962C8B-B14F-4D97-AF65-F5344CB8AC3E}">
        <p14:creationId xmlns:p14="http://schemas.microsoft.com/office/powerpoint/2010/main" val="1890948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9FAB6-068C-EA47-B675-E325CD9C423B}"/>
              </a:ext>
            </a:extLst>
          </p:cNvPr>
          <p:cNvSpPr>
            <a:spLocks noGrp="1"/>
          </p:cNvSpPr>
          <p:nvPr>
            <p:ph type="ctrTitle"/>
          </p:nvPr>
        </p:nvSpPr>
        <p:spPr>
          <a:xfrm>
            <a:off x="588567" y="4525347"/>
            <a:ext cx="7050953" cy="1737360"/>
          </a:xfrm>
        </p:spPr>
        <p:txBody>
          <a:bodyPr anchor="ctr">
            <a:normAutofit/>
          </a:bodyPr>
          <a:lstStyle/>
          <a:p>
            <a:pPr algn="r"/>
            <a:r>
              <a:rPr lang="en-IE" sz="4200" b="1"/>
              <a:t>Do Bees continuously monitor their external temperature?</a:t>
            </a:r>
            <a:endParaRPr lang="en-US" sz="4200"/>
          </a:p>
        </p:txBody>
      </p:sp>
      <p:sp>
        <p:nvSpPr>
          <p:cNvPr id="3" name="Subtitle 2">
            <a:extLst>
              <a:ext uri="{FF2B5EF4-FFF2-40B4-BE49-F238E27FC236}">
                <a16:creationId xmlns:a16="http://schemas.microsoft.com/office/drawing/2014/main" id="{0DD3C4F0-8BB5-AC44-8B01-00056C198D7F}"/>
              </a:ext>
            </a:extLst>
          </p:cNvPr>
          <p:cNvSpPr>
            <a:spLocks noGrp="1"/>
          </p:cNvSpPr>
          <p:nvPr>
            <p:ph type="subTitle" idx="1"/>
          </p:nvPr>
        </p:nvSpPr>
        <p:spPr>
          <a:xfrm>
            <a:off x="7961258" y="4525347"/>
            <a:ext cx="3258675" cy="1737360"/>
          </a:xfrm>
        </p:spPr>
        <p:txBody>
          <a:bodyPr anchor="ctr">
            <a:normAutofit/>
          </a:bodyPr>
          <a:lstStyle/>
          <a:p>
            <a:pPr algn="l"/>
            <a:r>
              <a:rPr lang="en-US"/>
              <a:t>Kalpana Konety</a:t>
            </a:r>
          </a:p>
          <a:p>
            <a:pPr algn="l"/>
            <a:r>
              <a:rPr lang="en-US"/>
              <a:t>D19124997</a:t>
            </a:r>
          </a:p>
        </p:txBody>
      </p:sp>
      <p:sp>
        <p:nvSpPr>
          <p:cNvPr id="15"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056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D0D6F-BC49-8F48-A384-F200F93AB63B}"/>
              </a:ext>
            </a:extLst>
          </p:cNvPr>
          <p:cNvSpPr>
            <a:spLocks noGrp="1"/>
          </p:cNvSpPr>
          <p:nvPr>
            <p:ph type="title"/>
          </p:nvPr>
        </p:nvSpPr>
        <p:spPr>
          <a:xfrm>
            <a:off x="576793" y="490042"/>
            <a:ext cx="3363974" cy="1607060"/>
          </a:xfrm>
          <a:noFill/>
          <a:ln w="19050">
            <a:noFill/>
          </a:ln>
        </p:spPr>
        <p:txBody>
          <a:bodyPr vert="horz" wrap="square" lIns="91440" tIns="45720" rIns="91440" bIns="45720" rtlCol="0" anchor="ctr">
            <a:normAutofit/>
          </a:bodyPr>
          <a:lstStyle/>
          <a:p>
            <a:r>
              <a:rPr lang="en-US" sz="2800"/>
              <a:t>The Purpose of the Research</a:t>
            </a:r>
          </a:p>
        </p:txBody>
      </p:sp>
      <p:sp>
        <p:nvSpPr>
          <p:cNvPr id="3" name="Content Placeholder 2">
            <a:extLst>
              <a:ext uri="{FF2B5EF4-FFF2-40B4-BE49-F238E27FC236}">
                <a16:creationId xmlns:a16="http://schemas.microsoft.com/office/drawing/2014/main" id="{37883414-A1AC-0547-A5E6-80F17EADA8A3}"/>
              </a:ext>
            </a:extLst>
          </p:cNvPr>
          <p:cNvSpPr>
            <a:spLocks noGrp="1"/>
          </p:cNvSpPr>
          <p:nvPr>
            <p:ph idx="1"/>
            <p:custDataLst>
              <p:tags r:id="rId1"/>
            </p:custDataLst>
          </p:nvPr>
        </p:nvSpPr>
        <p:spPr>
          <a:xfrm>
            <a:off x="643468" y="2838068"/>
            <a:ext cx="3363974" cy="3415623"/>
          </a:xfrm>
        </p:spPr>
        <p:txBody>
          <a:bodyPr vert="horz" lIns="91440" tIns="45720" rIns="91440" bIns="45720" rtlCol="0">
            <a:normAutofit/>
          </a:bodyPr>
          <a:lstStyle>
            <a:lvl1pPr marL="228600" indent="-228600" algn="l" defTabSz="914400" rtl="0" eaLnBrk="1" latinLnBrk="0" hangingPunct="1">
              <a:buFont typeface="Arial" panose="020B0604020202020204" pitchFamily="34" charset="0"/>
              <a:buChar char="•"/>
            </a:lvl1pPr>
            <a:lvl2pPr marL="685800" indent="-228600" algn="l" defTabSz="914400" rtl="0" eaLnBrk="1" latinLnBrk="0" hangingPunct="1">
              <a:buFont typeface="Arial" panose="020B0604020202020204" pitchFamily="34" charset="0"/>
              <a:buChar char="•"/>
            </a:lvl2pPr>
            <a:lvl3pPr marL="1143000" indent="-228600" algn="l" defTabSz="914400" rtl="0" eaLnBrk="1" latinLnBrk="0" hangingPunct="1">
              <a:buFont typeface="Arial" panose="020B0604020202020204" pitchFamily="34" charset="0"/>
              <a:buChar char="•"/>
            </a:lvl3pPr>
            <a:lvl4pPr marL="1600200" indent="-228600" algn="l" defTabSz="914400" rtl="0" eaLnBrk="1" latinLnBrk="0" hangingPunct="1">
              <a:buFont typeface="Arial" panose="020B0604020202020204" pitchFamily="34" charset="0"/>
              <a:buChar char="•"/>
            </a:lvl4pPr>
            <a:lvl5pPr marL="2057400" indent="-228600" algn="l" defTabSz="914400" rtl="0" eaLnBrk="1" latinLnBrk="0" hangingPunct="1">
              <a:buFont typeface="Arial" panose="020B0604020202020204" pitchFamily="34" charset="0"/>
              <a:buChar char="•"/>
            </a:lvl5pPr>
            <a:lvl6pPr marL="2514600" indent="-228600" algn="l" defTabSz="914400" rtl="0" eaLnBrk="1" latinLnBrk="0" hangingPunct="1">
              <a:buFont typeface="Arial" panose="020B0604020202020204" pitchFamily="34" charset="0"/>
              <a:buChar char="•"/>
            </a:lvl6pPr>
            <a:lvl7pPr marL="2971800" indent="-228600" algn="l" defTabSz="914400" rtl="0" eaLnBrk="1" latinLnBrk="0" hangingPunct="1">
              <a:buFont typeface="Arial" panose="020B0604020202020204" pitchFamily="34" charset="0"/>
              <a:buChar char="•"/>
            </a:lvl7pPr>
            <a:lvl8pPr marL="3429000" indent="-228600" algn="l" defTabSz="914400" rtl="0" eaLnBrk="1" latinLnBrk="0" hangingPunct="1">
              <a:buFont typeface="Arial" panose="020B0604020202020204" pitchFamily="34" charset="0"/>
              <a:buChar char="•"/>
            </a:lvl8pPr>
            <a:lvl9pPr marL="3886200" indent="-228600" algn="l" defTabSz="914400" rtl="0" eaLnBrk="1" latinLnBrk="0" hangingPunct="1">
              <a:buFont typeface="Arial" panose="020B0604020202020204" pitchFamily="34" charset="0"/>
              <a:buChar char="•"/>
            </a:lvl9pPr>
          </a:lstStyle>
          <a:p>
            <a:r>
              <a:rPr lang="en-US" sz="1600"/>
              <a:t>Save the Bees.</a:t>
            </a:r>
          </a:p>
          <a:p>
            <a:r>
              <a:rPr lang="en-US" sz="1600"/>
              <a:t>Identify meteorological conditions that endanger bee colonies.</a:t>
            </a:r>
          </a:p>
          <a:p>
            <a:r>
              <a:rPr lang="en-US" sz="1600"/>
              <a:t>To continuous, remote monitoring of honeybee colonies with possible implications for early detection and prevention of hive abandonment disorders (a possible warning system for beekeepers).</a:t>
            </a:r>
          </a:p>
          <a:p>
            <a:r>
              <a:rPr lang="en-US" sz="1600"/>
              <a:t>Help to determine if anomalously large errors in prediction correlate to pesticides presence.</a:t>
            </a:r>
          </a:p>
        </p:txBody>
      </p:sp>
      <p:pic>
        <p:nvPicPr>
          <p:cNvPr id="4" name="Picture 3">
            <a:extLst>
              <a:ext uri="{FF2B5EF4-FFF2-40B4-BE49-F238E27FC236}">
                <a16:creationId xmlns:a16="http://schemas.microsoft.com/office/drawing/2014/main" id="{AF8C878A-3D77-4A76-A8E5-45C1AC0DC742}"/>
              </a:ext>
            </a:extLst>
          </p:cNvPr>
          <p:cNvPicPr>
            <a:picLocks noChangeAspect="1"/>
          </p:cNvPicPr>
          <p:nvPr/>
        </p:nvPicPr>
        <p:blipFill>
          <a:blip r:embed="rId4"/>
          <a:stretch>
            <a:fillRect/>
          </a:stretch>
        </p:blipFill>
        <p:spPr>
          <a:xfrm>
            <a:off x="4880149" y="508625"/>
            <a:ext cx="7080739" cy="3187891"/>
          </a:xfrm>
          <a:prstGeom prst="rect">
            <a:avLst/>
          </a:prstGeom>
        </p:spPr>
      </p:pic>
      <p:sp>
        <p:nvSpPr>
          <p:cNvPr id="9" name="Content Placeholder 2">
            <a:extLst>
              <a:ext uri="{FF2B5EF4-FFF2-40B4-BE49-F238E27FC236}">
                <a16:creationId xmlns:a16="http://schemas.microsoft.com/office/drawing/2014/main" id="{56F677C4-6082-4C6E-B411-B3EC3962AFE4}"/>
              </a:ext>
            </a:extLst>
          </p:cNvPr>
          <p:cNvSpPr txBox="1">
            <a:spLocks/>
          </p:cNvSpPr>
          <p:nvPr>
            <p:custDataLst>
              <p:tags r:id="rId2"/>
            </p:custDataLst>
          </p:nvPr>
        </p:nvSpPr>
        <p:spPr>
          <a:xfrm>
            <a:off x="519988" y="1824446"/>
            <a:ext cx="4502858" cy="111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Predictive modelling of honeybee foraging activity using local weather conditions (University of Bristol, UK)</a:t>
            </a:r>
          </a:p>
        </p:txBody>
      </p:sp>
      <p:sp>
        <p:nvSpPr>
          <p:cNvPr id="5" name="Rectangle 4">
            <a:extLst>
              <a:ext uri="{FF2B5EF4-FFF2-40B4-BE49-F238E27FC236}">
                <a16:creationId xmlns:a16="http://schemas.microsoft.com/office/drawing/2014/main" id="{7098E63D-A302-40D3-8878-EA6B1F139351}"/>
              </a:ext>
            </a:extLst>
          </p:cNvPr>
          <p:cNvSpPr/>
          <p:nvPr/>
        </p:nvSpPr>
        <p:spPr>
          <a:xfrm>
            <a:off x="5128009" y="4149524"/>
            <a:ext cx="6096000" cy="175432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Figure: Example day of data (7 June 2014) showing bee egress rate (blue), temperature (red) and solar radiation (orange, filled). This day began with cloud cover until shortly after 11 am. Immediately after the clouds cleared, indicated by an increase in solar radiation then temperature, the bees begin to leave the hive at an increased rate.</a:t>
            </a: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06897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The Research Methodology</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0BD67622-5DEF-4572-BBBE-22649D390A80}"/>
              </a:ext>
            </a:extLst>
          </p:cNvPr>
          <p:cNvGraphicFramePr>
            <a:graphicFrameLocks noGrp="1"/>
          </p:cNvGraphicFramePr>
          <p:nvPr>
            <p:extLst>
              <p:ext uri="{D42A27DB-BD31-4B8C-83A1-F6EECF244321}">
                <p14:modId xmlns:p14="http://schemas.microsoft.com/office/powerpoint/2010/main" val="2893654487"/>
              </p:ext>
            </p:extLst>
          </p:nvPr>
        </p:nvGraphicFramePr>
        <p:xfrm>
          <a:off x="3741016" y="228362"/>
          <a:ext cx="8278595" cy="6217920"/>
        </p:xfrm>
        <a:graphic>
          <a:graphicData uri="http://schemas.openxmlformats.org/drawingml/2006/table">
            <a:tbl>
              <a:tblPr firstRow="1" bandRow="1">
                <a:tableStyleId>{F2DE63D5-997A-4646-A377-4702673A728D}</a:tableStyleId>
              </a:tblPr>
              <a:tblGrid>
                <a:gridCol w="2623127">
                  <a:extLst>
                    <a:ext uri="{9D8B030D-6E8A-4147-A177-3AD203B41FA5}">
                      <a16:colId xmlns:a16="http://schemas.microsoft.com/office/drawing/2014/main" val="146267431"/>
                    </a:ext>
                  </a:extLst>
                </a:gridCol>
                <a:gridCol w="5655468">
                  <a:extLst>
                    <a:ext uri="{9D8B030D-6E8A-4147-A177-3AD203B41FA5}">
                      <a16:colId xmlns:a16="http://schemas.microsoft.com/office/drawing/2014/main" val="1551889432"/>
                    </a:ext>
                  </a:extLst>
                </a:gridCol>
              </a:tblGrid>
              <a:tr h="301750">
                <a:tc>
                  <a:txBody>
                    <a:bodyPr/>
                    <a:lstStyle/>
                    <a:p>
                      <a:r>
                        <a:rPr lang="en-GB" sz="1400"/>
                        <a:t>Methodology </a:t>
                      </a:r>
                      <a:endParaRPr lang="en-IE" sz="1400"/>
                    </a:p>
                  </a:txBody>
                  <a:tcPr>
                    <a:solidFill>
                      <a:srgbClr val="756655"/>
                    </a:solidFill>
                  </a:tcPr>
                </a:tc>
                <a:tc>
                  <a:txBody>
                    <a:bodyPr/>
                    <a:lstStyle/>
                    <a:p>
                      <a:r>
                        <a:rPr lang="en-GB" sz="1400"/>
                        <a:t>Reasoning</a:t>
                      </a:r>
                      <a:endParaRPr lang="en-IE" sz="1400"/>
                    </a:p>
                  </a:txBody>
                  <a:tcPr>
                    <a:solidFill>
                      <a:srgbClr val="756655"/>
                    </a:solidFill>
                  </a:tcPr>
                </a:tc>
                <a:extLst>
                  <a:ext uri="{0D108BD9-81ED-4DB2-BD59-A6C34878D82A}">
                    <a16:rowId xmlns:a16="http://schemas.microsoft.com/office/drawing/2014/main" val="2390476463"/>
                  </a:ext>
                </a:extLst>
              </a:tr>
              <a:tr h="1926562">
                <a:tc>
                  <a:txBody>
                    <a:bodyPr/>
                    <a:lstStyle/>
                    <a:p>
                      <a:pPr marL="0" indent="0">
                        <a:buFontTx/>
                        <a:buNone/>
                      </a:pPr>
                      <a:r>
                        <a:rPr lang="en-GB" sz="1400"/>
                        <a:t>Quantitative Research</a:t>
                      </a:r>
                    </a:p>
                    <a:p>
                      <a:pPr marL="285750" indent="-285750">
                        <a:buFontTx/>
                        <a:buChar char="-"/>
                      </a:pPr>
                      <a:endParaRPr lang="en-GB" sz="1400"/>
                    </a:p>
                    <a:p>
                      <a:pPr marL="285750" indent="-285750">
                        <a:buFontTx/>
                        <a:buChar char="-"/>
                      </a:pPr>
                      <a:endParaRPr lang="en-GB" sz="1400"/>
                    </a:p>
                    <a:p>
                      <a:pPr marL="285750" indent="-285750">
                        <a:buFontTx/>
                        <a:buChar char="-"/>
                      </a:pPr>
                      <a:endParaRPr lang="en-GB" sz="1400"/>
                    </a:p>
                    <a:p>
                      <a:pPr marL="285750" lvl="0" indent="-285750">
                        <a:buFontTx/>
                        <a:buChar char="-"/>
                      </a:pPr>
                      <a:endParaRPr lang="en-GB" sz="1400"/>
                    </a:p>
                    <a:p>
                      <a:pPr marL="0" indent="0">
                        <a:buFontTx/>
                        <a:buNone/>
                      </a:pPr>
                      <a:endParaRPr lang="en-GB" sz="1400"/>
                    </a:p>
                    <a:p>
                      <a:r>
                        <a:rPr lang="en-GB" sz="1400"/>
                        <a:t>Applied Research</a:t>
                      </a:r>
                    </a:p>
                    <a:p>
                      <a:endParaRPr lang="en-GB" sz="1400"/>
                    </a:p>
                    <a:p>
                      <a:r>
                        <a:rPr lang="en-GB" sz="1400"/>
                        <a:t>Analytical Research</a:t>
                      </a:r>
                      <a:endParaRPr lang="en-IE" sz="1400"/>
                    </a:p>
                  </a:txBody>
                  <a:tcPr/>
                </a:tc>
                <a:tc>
                  <a:txBody>
                    <a:bodyPr/>
                    <a:lstStyle/>
                    <a:p>
                      <a:r>
                        <a:rPr lang="en-GB" sz="1400"/>
                        <a:t>Measured quantifiable data like bee egress rate, temperature, solar radiation, rain and humidity etc.</a:t>
                      </a:r>
                    </a:p>
                    <a:p>
                      <a:r>
                        <a:rPr lang="en-GB" sz="1400"/>
                        <a:t>Conducted Spearman rank/person method to calculate correlation between temperature and bee ER and solar radiation and bee ER.</a:t>
                      </a:r>
                    </a:p>
                    <a:p>
                      <a:pPr lvl="0">
                        <a:buNone/>
                      </a:pPr>
                      <a:endParaRPr lang="en-GB" sz="1400"/>
                    </a:p>
                    <a:p>
                      <a:r>
                        <a:rPr lang="en-GB" sz="1400"/>
                        <a:t>To solve a practical problem of bee population decline.</a:t>
                      </a:r>
                    </a:p>
                    <a:p>
                      <a:endParaRPr lang="en-GB" sz="1400"/>
                    </a:p>
                    <a:p>
                      <a:r>
                        <a:rPr lang="en-GB" sz="1400"/>
                        <a:t>Attempts to explain how/why bee foraging changes with meteorological conditions.</a:t>
                      </a:r>
                    </a:p>
                  </a:txBody>
                  <a:tcPr/>
                </a:tc>
                <a:extLst>
                  <a:ext uri="{0D108BD9-81ED-4DB2-BD59-A6C34878D82A}">
                    <a16:rowId xmlns:a16="http://schemas.microsoft.com/office/drawing/2014/main" val="3348923592"/>
                  </a:ext>
                </a:extLst>
              </a:tr>
              <a:tr h="1323058">
                <a:tc>
                  <a:txBody>
                    <a:bodyPr/>
                    <a:lstStyle/>
                    <a:p>
                      <a:r>
                        <a:rPr lang="en-GB" sz="1400" b="1"/>
                        <a:t>L1: Philosophy:</a:t>
                      </a:r>
                    </a:p>
                    <a:p>
                      <a:r>
                        <a:rPr lang="en-GB" sz="1400"/>
                        <a:t>Positivism (from Epistemology)</a:t>
                      </a:r>
                    </a:p>
                    <a:p>
                      <a:endParaRPr lang="en-GB" sz="1400"/>
                    </a:p>
                    <a:p>
                      <a:endParaRPr lang="en-GB" sz="1400"/>
                    </a:p>
                    <a:p>
                      <a:r>
                        <a:rPr lang="en-GB" sz="1400"/>
                        <a:t>Objectivism (from Ontology)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sz="1400" b="0" i="0" u="none" strike="noStrike" kern="1200" baseline="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400" b="0" i="0" u="none" strike="noStrike" kern="1200" baseline="0">
                          <a:solidFill>
                            <a:schemeClr val="tx1"/>
                          </a:solidFill>
                          <a:latin typeface="+mn-lt"/>
                          <a:ea typeface="+mn-ea"/>
                          <a:cs typeface="+mn-cs"/>
                        </a:rPr>
                        <a:t>Predictive model created can be replicated by other researchers to generate the same results.</a:t>
                      </a:r>
                    </a:p>
                    <a:p>
                      <a:endParaRPr lang="en-IE" sz="1400" b="0" i="0" u="none" strike="noStrike" kern="1200" baseline="0">
                        <a:solidFill>
                          <a:schemeClr val="tx1"/>
                        </a:solidFill>
                        <a:latin typeface="+mn-lt"/>
                        <a:ea typeface="+mn-ea"/>
                        <a:cs typeface="+mn-cs"/>
                      </a:endParaRPr>
                    </a:p>
                    <a:p>
                      <a:r>
                        <a:rPr lang="en-IE" sz="1400" b="0" i="0" u="none" strike="noStrike" kern="1200" baseline="0">
                          <a:solidFill>
                            <a:schemeClr val="tx1"/>
                          </a:solidFill>
                          <a:latin typeface="+mn-lt"/>
                          <a:ea typeface="+mn-ea"/>
                          <a:cs typeface="+mn-cs"/>
                        </a:rPr>
                        <a:t>Social phenomena like temperature, rain exist separately to social actors</a:t>
                      </a:r>
                      <a:endParaRPr lang="en-GB" sz="1400"/>
                    </a:p>
                    <a:p>
                      <a:endParaRPr lang="en-IE" sz="1400"/>
                    </a:p>
                  </a:txBody>
                  <a:tcPr/>
                </a:tc>
                <a:extLst>
                  <a:ext uri="{0D108BD9-81ED-4DB2-BD59-A6C34878D82A}">
                    <a16:rowId xmlns:a16="http://schemas.microsoft.com/office/drawing/2014/main" val="3142910360"/>
                  </a:ext>
                </a:extLst>
              </a:tr>
              <a:tr h="499050">
                <a:tc>
                  <a:txBody>
                    <a:bodyPr/>
                    <a:lstStyle/>
                    <a:p>
                      <a:r>
                        <a:rPr lang="en-GB" sz="1400" b="1"/>
                        <a:t>L2: Approaches:</a:t>
                      </a:r>
                      <a:endParaRPr lang="en-IE" sz="1400" b="1"/>
                    </a:p>
                    <a:p>
                      <a:pPr lvl="0">
                        <a:buNone/>
                      </a:pPr>
                      <a:r>
                        <a:rPr lang="en-GB" sz="1400"/>
                        <a:t>Deductive Approach</a:t>
                      </a:r>
                      <a:endParaRPr lang="en-IE" sz="1400"/>
                    </a:p>
                  </a:txBody>
                  <a:tcPr/>
                </a:tc>
                <a:tc>
                  <a:txBody>
                    <a:bodyPr/>
                    <a:lstStyle/>
                    <a:p>
                      <a:endParaRPr lang="en-IE" sz="1400"/>
                    </a:p>
                    <a:p>
                      <a:pPr lvl="0">
                        <a:buNone/>
                      </a:pPr>
                      <a:r>
                        <a:rPr lang="en-IE" sz="1400"/>
                        <a:t>Started with a question, and research provided with an answer.</a:t>
                      </a:r>
                    </a:p>
                  </a:txBody>
                  <a:tcPr/>
                </a:tc>
                <a:extLst>
                  <a:ext uri="{0D108BD9-81ED-4DB2-BD59-A6C34878D82A}">
                    <a16:rowId xmlns:a16="http://schemas.microsoft.com/office/drawing/2014/main" val="2541260482"/>
                  </a:ext>
                </a:extLst>
              </a:tr>
              <a:tr h="1926562">
                <a:tc>
                  <a:txBody>
                    <a:bodyPr/>
                    <a:lstStyle/>
                    <a:p>
                      <a:r>
                        <a:rPr lang="en-GB" sz="1400" b="1"/>
                        <a:t>L3: Research Strategies:</a:t>
                      </a:r>
                    </a:p>
                    <a:p>
                      <a:r>
                        <a:rPr lang="en-GB" sz="1400"/>
                        <a:t>Experiment</a:t>
                      </a:r>
                    </a:p>
                    <a:p>
                      <a:endParaRPr lang="en-GB" sz="1400"/>
                    </a:p>
                    <a:p>
                      <a:endParaRPr lang="en-GB" sz="1400"/>
                    </a:p>
                    <a:p>
                      <a:endParaRPr lang="en-GB" sz="1400"/>
                    </a:p>
                    <a:p>
                      <a:r>
                        <a:rPr lang="en-GB" sz="1400"/>
                        <a:t>Action research</a:t>
                      </a:r>
                    </a:p>
                    <a:p>
                      <a:endParaRPr lang="en-GB" sz="1400"/>
                    </a:p>
                    <a:p>
                      <a:endParaRPr lang="en-GB" sz="1400"/>
                    </a:p>
                    <a:p>
                      <a:r>
                        <a:rPr lang="en-GB" sz="1400"/>
                        <a:t>Grounded Theory</a:t>
                      </a:r>
                      <a:endParaRPr lang="en-IE" sz="1400"/>
                    </a:p>
                  </a:txBody>
                  <a:tcPr/>
                </a:tc>
                <a:tc>
                  <a:txBody>
                    <a:bodyPr/>
                    <a:lstStyle/>
                    <a:p>
                      <a:endParaRPr lang="en-IE" sz="1400" b="0" i="0" u="none" strike="noStrike" kern="1200" baseline="0">
                        <a:solidFill>
                          <a:schemeClr val="tx1"/>
                        </a:solidFill>
                        <a:latin typeface="+mn-lt"/>
                        <a:ea typeface="+mn-ea"/>
                        <a:cs typeface="+mn-cs"/>
                      </a:endParaRPr>
                    </a:p>
                    <a:p>
                      <a:r>
                        <a:rPr lang="en-IE" sz="1400" b="0" i="0" u="none" strike="noStrike" kern="1200" baseline="0">
                          <a:solidFill>
                            <a:schemeClr val="tx1"/>
                          </a:solidFill>
                          <a:latin typeface="+mn-lt"/>
                          <a:ea typeface="+mn-ea"/>
                          <a:cs typeface="+mn-cs"/>
                        </a:rPr>
                        <a:t>The results of the experiment are examined against the expected results. Is more rigid in its structure and process to enable the research to be replicated.</a:t>
                      </a:r>
                    </a:p>
                    <a:p>
                      <a:endParaRPr lang="en-IE" sz="1400" b="0" i="0" u="none" strike="noStrike" kern="1200" baseline="0">
                        <a:solidFill>
                          <a:schemeClr val="tx1"/>
                        </a:solidFill>
                        <a:latin typeface="+mn-lt"/>
                        <a:ea typeface="+mn-ea"/>
                        <a:cs typeface="+mn-cs"/>
                      </a:endParaRPr>
                    </a:p>
                    <a:p>
                      <a:r>
                        <a:rPr lang="en-IE" sz="1400" b="0" i="0" u="none" strike="noStrike" kern="1200" baseline="0">
                          <a:solidFill>
                            <a:schemeClr val="tx1"/>
                          </a:solidFill>
                          <a:latin typeface="+mn-lt"/>
                          <a:ea typeface="+mn-ea"/>
                          <a:cs typeface="+mn-cs"/>
                        </a:rPr>
                        <a:t>Have a clear objective.</a:t>
                      </a:r>
                    </a:p>
                    <a:p>
                      <a:r>
                        <a:rPr lang="en-IE" sz="1400" b="0" i="0" u="none" strike="noStrike" kern="1200" baseline="0">
                          <a:solidFill>
                            <a:schemeClr val="tx1"/>
                          </a:solidFill>
                          <a:latin typeface="+mn-lt"/>
                          <a:ea typeface="+mn-ea"/>
                          <a:cs typeface="+mn-cs"/>
                        </a:rPr>
                        <a:t>Problem-solving approach to a specific research problem</a:t>
                      </a:r>
                    </a:p>
                    <a:p>
                      <a:endParaRPr lang="en-IE" sz="1400" b="0" i="0" u="none" strike="noStrike" kern="1200" baseline="0">
                        <a:solidFill>
                          <a:schemeClr val="tx1"/>
                        </a:solidFill>
                        <a:latin typeface="+mn-lt"/>
                        <a:ea typeface="+mn-ea"/>
                        <a:cs typeface="+mn-cs"/>
                      </a:endParaRPr>
                    </a:p>
                    <a:p>
                      <a:r>
                        <a:rPr lang="en-IE" sz="1400" b="0" i="0" u="none" strike="noStrike" kern="1200" baseline="0">
                          <a:solidFill>
                            <a:schemeClr val="tx1"/>
                          </a:solidFill>
                          <a:latin typeface="+mn-lt"/>
                          <a:ea typeface="+mn-ea"/>
                          <a:cs typeface="+mn-cs"/>
                        </a:rPr>
                        <a:t>Prediction being generated</a:t>
                      </a:r>
                    </a:p>
                  </a:txBody>
                  <a:tcPr/>
                </a:tc>
                <a:extLst>
                  <a:ext uri="{0D108BD9-81ED-4DB2-BD59-A6C34878D82A}">
                    <a16:rowId xmlns:a16="http://schemas.microsoft.com/office/drawing/2014/main" val="2472083828"/>
                  </a:ext>
                </a:extLst>
              </a:tr>
            </a:tbl>
          </a:graphicData>
        </a:graphic>
      </p:graphicFrame>
    </p:spTree>
    <p:extLst>
      <p:ext uri="{BB962C8B-B14F-4D97-AF65-F5344CB8AC3E}">
        <p14:creationId xmlns:p14="http://schemas.microsoft.com/office/powerpoint/2010/main" val="160108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The Research Methodology</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0BD67622-5DEF-4572-BBBE-22649D390A80}"/>
              </a:ext>
            </a:extLst>
          </p:cNvPr>
          <p:cNvGraphicFramePr>
            <a:graphicFrameLocks noGrp="1"/>
          </p:cNvGraphicFramePr>
          <p:nvPr>
            <p:extLst>
              <p:ext uri="{D42A27DB-BD31-4B8C-83A1-F6EECF244321}">
                <p14:modId xmlns:p14="http://schemas.microsoft.com/office/powerpoint/2010/main" val="848982399"/>
              </p:ext>
            </p:extLst>
          </p:nvPr>
        </p:nvGraphicFramePr>
        <p:xfrm>
          <a:off x="3902941" y="952262"/>
          <a:ext cx="8126857" cy="4419600"/>
        </p:xfrm>
        <a:graphic>
          <a:graphicData uri="http://schemas.openxmlformats.org/drawingml/2006/table">
            <a:tbl>
              <a:tblPr firstRow="1" bandRow="1">
                <a:tableStyleId>{F2DE63D5-997A-4646-A377-4702673A728D}</a:tableStyleId>
              </a:tblPr>
              <a:tblGrid>
                <a:gridCol w="2054670">
                  <a:extLst>
                    <a:ext uri="{9D8B030D-6E8A-4147-A177-3AD203B41FA5}">
                      <a16:colId xmlns:a16="http://schemas.microsoft.com/office/drawing/2014/main" val="146267431"/>
                    </a:ext>
                  </a:extLst>
                </a:gridCol>
                <a:gridCol w="6072187">
                  <a:extLst>
                    <a:ext uri="{9D8B030D-6E8A-4147-A177-3AD203B41FA5}">
                      <a16:colId xmlns:a16="http://schemas.microsoft.com/office/drawing/2014/main" val="1551889432"/>
                    </a:ext>
                  </a:extLst>
                </a:gridCol>
              </a:tblGrid>
              <a:tr h="221942">
                <a:tc>
                  <a:txBody>
                    <a:bodyPr/>
                    <a:lstStyle/>
                    <a:p>
                      <a:r>
                        <a:rPr lang="en-GB" sz="1400"/>
                        <a:t>Methodology</a:t>
                      </a:r>
                      <a:endParaRPr lang="en-IE" sz="1400"/>
                    </a:p>
                  </a:txBody>
                  <a:tcPr>
                    <a:solidFill>
                      <a:srgbClr val="756655"/>
                    </a:solidFill>
                  </a:tcPr>
                </a:tc>
                <a:tc>
                  <a:txBody>
                    <a:bodyPr/>
                    <a:lstStyle/>
                    <a:p>
                      <a:r>
                        <a:rPr lang="en-GB" sz="1400"/>
                        <a:t>Reasoning</a:t>
                      </a:r>
                      <a:endParaRPr lang="en-IE" sz="1400"/>
                    </a:p>
                  </a:txBody>
                  <a:tcPr>
                    <a:solidFill>
                      <a:srgbClr val="756655"/>
                    </a:solidFill>
                  </a:tcPr>
                </a:tc>
                <a:extLst>
                  <a:ext uri="{0D108BD9-81ED-4DB2-BD59-A6C34878D82A}">
                    <a16:rowId xmlns:a16="http://schemas.microsoft.com/office/drawing/2014/main" val="2390476463"/>
                  </a:ext>
                </a:extLst>
              </a:tr>
              <a:tr h="221942">
                <a:tc>
                  <a:txBody>
                    <a:bodyPr/>
                    <a:lstStyle/>
                    <a:p>
                      <a:r>
                        <a:rPr lang="en-GB" sz="1400" b="1"/>
                        <a:t>L4: Choices</a:t>
                      </a:r>
                    </a:p>
                    <a:p>
                      <a:endParaRPr lang="en-GB" sz="1400"/>
                    </a:p>
                    <a:p>
                      <a:r>
                        <a:rPr lang="en-GB" sz="1400"/>
                        <a:t>Mono-Method</a:t>
                      </a:r>
                      <a:endParaRPr lang="en-IE" sz="1400"/>
                    </a:p>
                  </a:txBody>
                  <a:tcPr/>
                </a:tc>
                <a:tc>
                  <a:txBody>
                    <a:bodyPr/>
                    <a:lstStyle/>
                    <a:p>
                      <a:endParaRPr lang="en-IE" sz="1400"/>
                    </a:p>
                    <a:p>
                      <a:endParaRPr lang="en-IE" sz="1400"/>
                    </a:p>
                    <a:p>
                      <a:r>
                        <a:rPr lang="en-IE" sz="1400"/>
                        <a:t>Quantitative data measured for experiment include bee egress rate along with temperature, solar radiation, atmospheric pressure, humidity, rainfall, wind direction and speed. </a:t>
                      </a:r>
                    </a:p>
                  </a:txBody>
                  <a:tcPr/>
                </a:tc>
                <a:extLst>
                  <a:ext uri="{0D108BD9-81ED-4DB2-BD59-A6C34878D82A}">
                    <a16:rowId xmlns:a16="http://schemas.microsoft.com/office/drawing/2014/main" val="2270288461"/>
                  </a:ext>
                </a:extLst>
              </a:tr>
              <a:tr h="221942">
                <a:tc>
                  <a:txBody>
                    <a:bodyPr/>
                    <a:lstStyle/>
                    <a:p>
                      <a:r>
                        <a:rPr lang="en-GB" sz="1400" b="1"/>
                        <a:t>L5: Time Horizons</a:t>
                      </a:r>
                    </a:p>
                    <a:p>
                      <a:endParaRPr lang="en-GB" sz="1400"/>
                    </a:p>
                    <a:p>
                      <a:r>
                        <a:rPr lang="en-GB" sz="1400"/>
                        <a:t>Cross-sectional</a:t>
                      </a:r>
                      <a:endParaRPr lang="en-IE" sz="1400"/>
                    </a:p>
                  </a:txBody>
                  <a:tcPr/>
                </a:tc>
                <a:tc>
                  <a:txBody>
                    <a:bodyPr/>
                    <a:lstStyle/>
                    <a:p>
                      <a:endParaRPr lang="en-IE" sz="1400"/>
                    </a:p>
                    <a:p>
                      <a:endParaRPr lang="en-IE" sz="1400"/>
                    </a:p>
                    <a:p>
                      <a:r>
                        <a:rPr lang="en-IE" sz="1400"/>
                        <a:t>Short term study (42 days between June-Sep in 2013, 74 days between July-Sep in 2014).</a:t>
                      </a:r>
                    </a:p>
                    <a:p>
                      <a:endParaRPr lang="en-IE" sz="1400"/>
                    </a:p>
                  </a:txBody>
                  <a:tcPr/>
                </a:tc>
                <a:extLst>
                  <a:ext uri="{0D108BD9-81ED-4DB2-BD59-A6C34878D82A}">
                    <a16:rowId xmlns:a16="http://schemas.microsoft.com/office/drawing/2014/main" val="2245005213"/>
                  </a:ext>
                </a:extLst>
              </a:tr>
              <a:tr h="221942">
                <a:tc>
                  <a:txBody>
                    <a:bodyPr/>
                    <a:lstStyle/>
                    <a:p>
                      <a:r>
                        <a:rPr lang="en-GB" sz="1400" b="1"/>
                        <a:t>L6: Techniques and Tools:</a:t>
                      </a:r>
                    </a:p>
                    <a:p>
                      <a:endParaRPr lang="en-GB" sz="1400"/>
                    </a:p>
                    <a:p>
                      <a:r>
                        <a:rPr lang="en-GB" sz="1400"/>
                        <a:t>Data collection</a:t>
                      </a:r>
                    </a:p>
                    <a:p>
                      <a:endParaRPr lang="en-GB" sz="1400"/>
                    </a:p>
                    <a:p>
                      <a:r>
                        <a:rPr lang="en-GB" sz="1400"/>
                        <a:t>Analysis</a:t>
                      </a:r>
                    </a:p>
                    <a:p>
                      <a:endParaRPr lang="en-IE" sz="1400"/>
                    </a:p>
                  </a:txBody>
                  <a:tcPr/>
                </a:tc>
                <a:tc>
                  <a:txBody>
                    <a:bodyPr/>
                    <a:lstStyle/>
                    <a:p>
                      <a:endParaRPr lang="en-IE" sz="1400"/>
                    </a:p>
                    <a:p>
                      <a:endParaRPr lang="en-IE" sz="1400"/>
                    </a:p>
                    <a:p>
                      <a:r>
                        <a:rPr lang="en-IE" sz="1400"/>
                        <a:t>Experimental output (numeric-data), collected from two different hives.</a:t>
                      </a:r>
                    </a:p>
                    <a:p>
                      <a:endParaRPr lang="en-IE" sz="1400"/>
                    </a:p>
                    <a:p>
                      <a:r>
                        <a:rPr lang="en-IE" sz="1400"/>
                        <a:t>Statistical analysis of numeric data. Correlation between temperature and Bee forage, solar radiation and bee forage. Predictive analysis using linear regression model.</a:t>
                      </a:r>
                    </a:p>
                    <a:p>
                      <a:pPr lvl="0">
                        <a:buNone/>
                      </a:pPr>
                      <a:endParaRPr lang="en-IE" sz="1400"/>
                    </a:p>
                  </a:txBody>
                  <a:tcPr/>
                </a:tc>
                <a:extLst>
                  <a:ext uri="{0D108BD9-81ED-4DB2-BD59-A6C34878D82A}">
                    <a16:rowId xmlns:a16="http://schemas.microsoft.com/office/drawing/2014/main" val="839891833"/>
                  </a:ext>
                </a:extLst>
              </a:tr>
            </a:tbl>
          </a:graphicData>
        </a:graphic>
      </p:graphicFrame>
    </p:spTree>
    <p:extLst>
      <p:ext uri="{BB962C8B-B14F-4D97-AF65-F5344CB8AC3E}">
        <p14:creationId xmlns:p14="http://schemas.microsoft.com/office/powerpoint/2010/main" val="66767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Conclusions and Further Research</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A11A6B7-C306-4196-A182-35411D062908}"/>
              </a:ext>
            </a:extLst>
          </p:cNvPr>
          <p:cNvSpPr>
            <a:spLocks noGrp="1"/>
          </p:cNvSpPr>
          <p:nvPr>
            <p:ph idx="1"/>
          </p:nvPr>
        </p:nvSpPr>
        <p:spPr>
          <a:xfrm>
            <a:off x="4038599" y="1487271"/>
            <a:ext cx="7890641" cy="4755873"/>
          </a:xfrm>
        </p:spPr>
        <p:txBody>
          <a:bodyPr>
            <a:normAutofit/>
          </a:bodyPr>
          <a:lstStyle/>
          <a:p>
            <a:r>
              <a:rPr lang="en-US" sz="2000"/>
              <a:t>Bee foraging effort, measured as the number of bees that leave the hive on foraging flights in each minute, is tightly coupled to the coincident meteorological conditions near the hive.</a:t>
            </a:r>
          </a:p>
          <a:p>
            <a:r>
              <a:rPr lang="en-US" sz="2000"/>
              <a:t>Most important conditions temperature and solar  radiation.</a:t>
            </a:r>
          </a:p>
          <a:p>
            <a:r>
              <a:rPr lang="en-US" sz="2000"/>
              <a:t>The reaction period between changes in weather conditions and changes in bee foraging activity is less than 1 min. These results suggest that bees continuously monitor their external environment and use the informational gained to make decisions about whether to embark on foraging journeys.</a:t>
            </a:r>
          </a:p>
          <a:p>
            <a:r>
              <a:rPr lang="en-US" sz="2000"/>
              <a:t>This knowledge could lead to better informed conservation efforts of domesticated and wild bees in general and improved colony management by commercial bee keepers.</a:t>
            </a:r>
          </a:p>
          <a:p>
            <a:r>
              <a:rPr lang="en-US" sz="2000"/>
              <a:t>Gap: Experiments are conducted only during months from June and Sep.</a:t>
            </a:r>
          </a:p>
          <a:p>
            <a:pPr marL="0" indent="0">
              <a:buNone/>
            </a:pPr>
            <a:r>
              <a:rPr lang="en-US" sz="2000"/>
              <a:t>     So, rest of the year conditions are not known.</a:t>
            </a:r>
          </a:p>
          <a:p>
            <a:pPr marL="0" indent="0">
              <a:buNone/>
            </a:pPr>
            <a:endParaRPr lang="en-US" sz="2000"/>
          </a:p>
          <a:p>
            <a:pPr marL="0" indent="0">
              <a:buNone/>
            </a:pPr>
            <a:endParaRPr lang="en-US" sz="1500"/>
          </a:p>
          <a:p>
            <a:endParaRPr lang="en-US" sz="1500"/>
          </a:p>
          <a:p>
            <a:pPr marL="0" indent="0">
              <a:buNone/>
            </a:pPr>
            <a:endParaRPr lang="en-US" sz="1500"/>
          </a:p>
          <a:p>
            <a:endParaRPr lang="en-US" sz="1500"/>
          </a:p>
          <a:p>
            <a:endParaRPr lang="en-US" sz="1500"/>
          </a:p>
        </p:txBody>
      </p:sp>
    </p:spTree>
    <p:extLst>
      <p:ext uri="{BB962C8B-B14F-4D97-AF65-F5344CB8AC3E}">
        <p14:creationId xmlns:p14="http://schemas.microsoft.com/office/powerpoint/2010/main" val="364857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815C-E243-439F-8E54-3998A6DC713F}"/>
              </a:ext>
            </a:extLst>
          </p:cNvPr>
          <p:cNvSpPr>
            <a:spLocks noGrp="1"/>
          </p:cNvSpPr>
          <p:nvPr>
            <p:ph type="title"/>
          </p:nvPr>
        </p:nvSpPr>
        <p:spPr>
          <a:xfrm>
            <a:off x="838200" y="219329"/>
            <a:ext cx="9958754" cy="633681"/>
          </a:xfrm>
        </p:spPr>
        <p:txBody>
          <a:bodyPr>
            <a:normAutofit fontScale="90000"/>
          </a:bodyPr>
          <a:lstStyle/>
          <a:p>
            <a:r>
              <a:rPr lang="en-GB" b="1"/>
              <a:t>References</a:t>
            </a:r>
            <a:endParaRPr lang="en-IE" b="1"/>
          </a:p>
        </p:txBody>
      </p:sp>
      <p:sp>
        <p:nvSpPr>
          <p:cNvPr id="3" name="Content Placeholder 2">
            <a:extLst>
              <a:ext uri="{FF2B5EF4-FFF2-40B4-BE49-F238E27FC236}">
                <a16:creationId xmlns:a16="http://schemas.microsoft.com/office/drawing/2014/main" id="{D8EAE8C2-2998-4E52-88B8-3A595E60D82A}"/>
              </a:ext>
            </a:extLst>
          </p:cNvPr>
          <p:cNvSpPr>
            <a:spLocks noGrp="1"/>
          </p:cNvSpPr>
          <p:nvPr>
            <p:ph idx="1"/>
          </p:nvPr>
        </p:nvSpPr>
        <p:spPr>
          <a:xfrm>
            <a:off x="838200" y="998806"/>
            <a:ext cx="10515600" cy="5712435"/>
          </a:xfrm>
        </p:spPr>
        <p:txBody>
          <a:bodyPr vert="horz" lIns="91440" tIns="45720" rIns="91440" bIns="45720" rtlCol="0" anchor="t">
            <a:normAutofit lnSpcReduction="10000"/>
          </a:bodyPr>
          <a:lstStyle/>
          <a:p>
            <a:pPr marL="0" indent="0">
              <a:buNone/>
            </a:pPr>
            <a:r>
              <a:rPr lang="en-IE" sz="1600" i="1"/>
              <a:t>Gomes, Marco &amp; </a:t>
            </a:r>
            <a:r>
              <a:rPr lang="en-IE" sz="1600" i="1" err="1"/>
              <a:t>Novais</a:t>
            </a:r>
            <a:r>
              <a:rPr lang="en-IE" sz="1600" i="1"/>
              <a:t>, Paulo &amp; Henriques, Pedro. (2018). Hate Speech Classification in Social Media Using Emotional Analysis. 61-66. 10.1109/BRACIS.2018.00019.</a:t>
            </a:r>
          </a:p>
          <a:p>
            <a:pPr marL="0" indent="0">
              <a:buNone/>
            </a:pPr>
            <a:r>
              <a:rPr lang="en-IE" sz="1600" err="1">
                <a:ea typeface="+mn-lt"/>
                <a:cs typeface="+mn-lt"/>
              </a:rPr>
              <a:t>Jaturawat</a:t>
            </a:r>
            <a:r>
              <a:rPr lang="en-IE" sz="1600">
                <a:ea typeface="+mn-lt"/>
                <a:cs typeface="+mn-lt"/>
              </a:rPr>
              <a:t>, P., &amp; </a:t>
            </a:r>
            <a:r>
              <a:rPr lang="en-IE" sz="1600" err="1">
                <a:ea typeface="+mn-lt"/>
                <a:cs typeface="+mn-lt"/>
              </a:rPr>
              <a:t>Phankokkruad</a:t>
            </a:r>
            <a:r>
              <a:rPr lang="en-IE" sz="1600">
                <a:ea typeface="+mn-lt"/>
                <a:cs typeface="+mn-lt"/>
              </a:rPr>
              <a:t>, M. (2016). An evaluation of face recognition algorithms and accuracy based on video in unconstrained factors. </a:t>
            </a:r>
            <a:r>
              <a:rPr lang="en-IE" sz="1600" i="1">
                <a:ea typeface="+mn-lt"/>
                <a:cs typeface="+mn-lt"/>
              </a:rPr>
              <a:t>2016 6th IEEE International Conference on Control System, Computing and Engineering (ICCSCE)</a:t>
            </a:r>
            <a:r>
              <a:rPr lang="en-IE" sz="1600">
                <a:ea typeface="+mn-lt"/>
                <a:cs typeface="+mn-lt"/>
              </a:rPr>
              <a:t>. </a:t>
            </a:r>
            <a:r>
              <a:rPr lang="en-IE" sz="1600" err="1">
                <a:ea typeface="+mn-lt"/>
                <a:cs typeface="+mn-lt"/>
              </a:rPr>
              <a:t>doi</a:t>
            </a:r>
            <a:r>
              <a:rPr lang="en-IE" sz="1600">
                <a:ea typeface="+mn-lt"/>
                <a:cs typeface="+mn-lt"/>
              </a:rPr>
              <a:t>: 10.1109/iccsce.2016.7893578</a:t>
            </a:r>
            <a:endParaRPr lang="en-IE"/>
          </a:p>
          <a:p>
            <a:pPr marL="0" indent="0">
              <a:buNone/>
            </a:pPr>
            <a:r>
              <a:rPr lang="en-US" sz="1600" i="1"/>
              <a:t>Perez, M. V., Mahaffey, K. W., </a:t>
            </a:r>
            <a:r>
              <a:rPr lang="en-US" sz="1600" i="1" err="1"/>
              <a:t>Hedlin</a:t>
            </a:r>
            <a:r>
              <a:rPr lang="en-US" sz="1600" i="1"/>
              <a:t>, H., Rumsfeld, J. S., Garcia, A., Ferris, T., … </a:t>
            </a:r>
            <a:r>
              <a:rPr lang="en-US" sz="1600" i="1" err="1"/>
              <a:t>Turakhia</a:t>
            </a:r>
            <a:r>
              <a:rPr lang="en-US" sz="1600" i="1"/>
              <a:t>, M. P. (2019). Large-Scale Assessment of a Smartwatch to Identify Atrial Fibrillation. New England Journal of Medicine, 381(20), 1909–1917. </a:t>
            </a:r>
            <a:r>
              <a:rPr lang="en-US" sz="1600" i="1" err="1"/>
              <a:t>doi</a:t>
            </a:r>
            <a:r>
              <a:rPr lang="en-US" sz="1600" i="1"/>
              <a:t>: 10.1056/nejmoa1901183</a:t>
            </a:r>
            <a:endParaRPr lang="en-US" sz="1600" i="1">
              <a:cs typeface="Calibri"/>
            </a:endParaRPr>
          </a:p>
          <a:p>
            <a:pPr marL="0" indent="0">
              <a:buNone/>
            </a:pPr>
            <a:r>
              <a:rPr lang="en-US" sz="1600" i="1"/>
              <a:t>N. Le, Y. Zheng, Q. Huang and Y. Pei, "Prospect of 5G Application in Civil Airport," 2019 IEEE 1st International Conference on Civil Aviation Safety and Information Technology (ICCASIT), Kunming, China, 2019, pp. 591-595.</a:t>
            </a:r>
            <a:endParaRPr lang="en-US" sz="1600" i="1">
              <a:cs typeface="Calibri"/>
            </a:endParaRPr>
          </a:p>
          <a:p>
            <a:pPr marL="0" indent="0">
              <a:buNone/>
            </a:pPr>
            <a:r>
              <a:rPr lang="en-US" sz="1600" i="1"/>
              <a:t>P. </a:t>
            </a:r>
            <a:r>
              <a:rPr lang="en-US" sz="1600" i="1" err="1"/>
              <a:t>Popovski</a:t>
            </a:r>
            <a:r>
              <a:rPr lang="en-US" sz="1600" i="1"/>
              <a:t>, K. F. </a:t>
            </a:r>
            <a:r>
              <a:rPr lang="en-US" sz="1600" i="1" err="1"/>
              <a:t>Trillingsgaard</a:t>
            </a:r>
            <a:r>
              <a:rPr lang="en-US" sz="1600" i="1"/>
              <a:t>, O. Simeone et al., "5G Wireless Network Slicing for </a:t>
            </a:r>
            <a:r>
              <a:rPr lang="en-US" sz="1600" i="1" err="1"/>
              <a:t>eMBB</a:t>
            </a:r>
            <a:r>
              <a:rPr lang="en-US" sz="1600" i="1"/>
              <a:t> URLLC and </a:t>
            </a:r>
            <a:r>
              <a:rPr lang="en-US" sz="1600" i="1" err="1"/>
              <a:t>mMTC</a:t>
            </a:r>
            <a:r>
              <a:rPr lang="en-US" sz="1600" i="1"/>
              <a:t>: A Communication-Theoretic View", IEEE Access, pp. 1-1, 2018.</a:t>
            </a:r>
            <a:endParaRPr lang="en-US" sz="1600" i="1">
              <a:cs typeface="Calibri"/>
            </a:endParaRPr>
          </a:p>
          <a:p>
            <a:pPr marL="0" indent="0">
              <a:buNone/>
            </a:pPr>
            <a:r>
              <a:rPr lang="en-US" sz="1600" i="1"/>
              <a:t>[1]Bench-Capon, T. J. M. ‘Ethical Approaches and Autonomous Systems’. Artificial Intelligence 281 (1 April 2020): 103239. https://doi.org/10.1016/j.artint.2020.103239.</a:t>
            </a:r>
            <a:endParaRPr lang="en-US" sz="1600" i="1">
              <a:cs typeface="Calibri"/>
            </a:endParaRPr>
          </a:p>
          <a:p>
            <a:pPr marL="0" indent="0">
              <a:buNone/>
            </a:pPr>
            <a:r>
              <a:rPr lang="en-US" sz="1600" err="1">
                <a:ea typeface="+mn-lt"/>
                <a:cs typeface="+mn-lt"/>
              </a:rPr>
              <a:t>Adekitan</a:t>
            </a:r>
            <a:r>
              <a:rPr lang="en-US" sz="1600">
                <a:ea typeface="+mn-lt"/>
                <a:cs typeface="+mn-lt"/>
              </a:rPr>
              <a:t>, A. I., Abolade, J., &amp; </a:t>
            </a:r>
            <a:r>
              <a:rPr lang="en-US" sz="1600" err="1">
                <a:ea typeface="+mn-lt"/>
                <a:cs typeface="+mn-lt"/>
              </a:rPr>
              <a:t>Shobayo</a:t>
            </a:r>
            <a:r>
              <a:rPr lang="en-US" sz="1600">
                <a:ea typeface="+mn-lt"/>
                <a:cs typeface="+mn-lt"/>
              </a:rPr>
              <a:t>, O. (2019). Data mining approach for predicting the daily Internet data traffic of a smart university. </a:t>
            </a:r>
            <a:r>
              <a:rPr lang="en-US" sz="1600" i="1">
                <a:ea typeface="+mn-lt"/>
                <a:cs typeface="+mn-lt"/>
              </a:rPr>
              <a:t>Journal of Big Data</a:t>
            </a:r>
            <a:r>
              <a:rPr lang="en-US" sz="1600">
                <a:ea typeface="+mn-lt"/>
                <a:cs typeface="+mn-lt"/>
              </a:rPr>
              <a:t>, </a:t>
            </a:r>
            <a:r>
              <a:rPr lang="en-US" sz="1600" i="1">
                <a:ea typeface="+mn-lt"/>
                <a:cs typeface="+mn-lt"/>
              </a:rPr>
              <a:t>6</a:t>
            </a:r>
            <a:r>
              <a:rPr lang="en-US" sz="1600">
                <a:ea typeface="+mn-lt"/>
                <a:cs typeface="+mn-lt"/>
              </a:rPr>
              <a:t>(1). </a:t>
            </a:r>
            <a:r>
              <a:rPr lang="en-US" sz="1600" err="1">
                <a:ea typeface="+mn-lt"/>
                <a:cs typeface="+mn-lt"/>
              </a:rPr>
              <a:t>doi</a:t>
            </a:r>
            <a:r>
              <a:rPr lang="en-US" sz="1600">
                <a:ea typeface="+mn-lt"/>
                <a:cs typeface="+mn-lt"/>
              </a:rPr>
              <a:t>: 10.1186/s40537-019-0176-5</a:t>
            </a:r>
            <a:endParaRPr lang="en-US">
              <a:ea typeface="+mn-lt"/>
              <a:cs typeface="+mn-lt"/>
            </a:endParaRPr>
          </a:p>
          <a:p>
            <a:pPr marL="0" indent="0">
              <a:buNone/>
            </a:pPr>
            <a:r>
              <a:rPr lang="en-US" sz="1600">
                <a:ea typeface="+mn-lt"/>
                <a:cs typeface="+mn-lt"/>
              </a:rPr>
              <a:t>Yuan, R., Li, Z., Guan, X., &amp; Xu, L. (2008). An SVM-based machine learning method for accurate internet traffic classification. </a:t>
            </a:r>
            <a:r>
              <a:rPr lang="en-US" sz="1600" i="1">
                <a:ea typeface="+mn-lt"/>
                <a:cs typeface="+mn-lt"/>
              </a:rPr>
              <a:t>Information Systems Frontiers</a:t>
            </a:r>
            <a:r>
              <a:rPr lang="en-US" sz="1600">
                <a:ea typeface="+mn-lt"/>
                <a:cs typeface="+mn-lt"/>
              </a:rPr>
              <a:t>, </a:t>
            </a:r>
            <a:r>
              <a:rPr lang="en-US" sz="1600" i="1">
                <a:ea typeface="+mn-lt"/>
                <a:cs typeface="+mn-lt"/>
              </a:rPr>
              <a:t>12</a:t>
            </a:r>
            <a:r>
              <a:rPr lang="en-US" sz="1600">
                <a:ea typeface="+mn-lt"/>
                <a:cs typeface="+mn-lt"/>
              </a:rPr>
              <a:t>(2), 149–156. </a:t>
            </a:r>
            <a:r>
              <a:rPr lang="en-US" sz="1600" err="1">
                <a:ea typeface="+mn-lt"/>
                <a:cs typeface="+mn-lt"/>
              </a:rPr>
              <a:t>doi</a:t>
            </a:r>
            <a:r>
              <a:rPr lang="en-US" sz="1600">
                <a:ea typeface="+mn-lt"/>
                <a:cs typeface="+mn-lt"/>
              </a:rPr>
              <a:t>: 10.1007/s10796-008-9131-2</a:t>
            </a:r>
            <a:endParaRPr lang="en-US">
              <a:ea typeface="+mn-lt"/>
              <a:cs typeface="+mn-lt"/>
            </a:endParaRPr>
          </a:p>
          <a:p>
            <a:pPr marL="0" indent="0">
              <a:buNone/>
            </a:pPr>
            <a:r>
              <a:rPr lang="en-US" sz="1600">
                <a:ea typeface="+mn-lt"/>
                <a:cs typeface="+mn-lt"/>
              </a:rPr>
              <a:t>Clarke, Dominic &amp; Robert, Daniel. (2018). Predictive modelling of honey bee foraging activity using local weather conditions. </a:t>
            </a:r>
            <a:r>
              <a:rPr lang="en-US" sz="1600" err="1">
                <a:ea typeface="+mn-lt"/>
                <a:cs typeface="+mn-lt"/>
              </a:rPr>
              <a:t>Apidologie</a:t>
            </a:r>
            <a:r>
              <a:rPr lang="en-US" sz="1600">
                <a:ea typeface="+mn-lt"/>
                <a:cs typeface="+mn-lt"/>
              </a:rPr>
              <a:t>. 49. 10.1007/s13592-018-0565-3.</a:t>
            </a:r>
            <a:endParaRPr lang="en-US"/>
          </a:p>
          <a:p>
            <a:pPr marL="0" indent="0">
              <a:buNone/>
            </a:pPr>
            <a:r>
              <a:rPr lang="en-GB" sz="1600"/>
              <a:t>[2]Frankish, K., &amp; Ramsey, W. M. (2014). </a:t>
            </a:r>
            <a:r>
              <a:rPr lang="en-GB" sz="1600" i="1"/>
              <a:t>The Cambridge Handbook of Artificial Intelligence</a:t>
            </a:r>
            <a:r>
              <a:rPr lang="en-GB" sz="1600"/>
              <a:t>. Cambridge University Press.</a:t>
            </a:r>
            <a:endParaRPr lang="en-US" sz="1600" i="1">
              <a:cs typeface="Calibri" panose="020F0502020204030204"/>
            </a:endParaRPr>
          </a:p>
          <a:p>
            <a:pPr marL="0" indent="0">
              <a:buNone/>
            </a:pPr>
            <a:endParaRPr lang="en-US" sz="1600" i="1">
              <a:cs typeface="Calibri" panose="020F0502020204030204"/>
            </a:endParaRPr>
          </a:p>
        </p:txBody>
      </p:sp>
    </p:spTree>
    <p:extLst>
      <p:ext uri="{BB962C8B-B14F-4D97-AF65-F5344CB8AC3E}">
        <p14:creationId xmlns:p14="http://schemas.microsoft.com/office/powerpoint/2010/main" val="251199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Experiment Research Method</a:t>
            </a:r>
            <a:endParaRPr lang="en-US" sz="2400">
              <a:solidFill>
                <a:srgbClr val="FFFFFF"/>
              </a:solidFill>
              <a:cs typeface="Calibri Light"/>
            </a:endParaRP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70570E-D0E0-4746-A505-E9DE179B11D7}"/>
              </a:ext>
            </a:extLst>
          </p:cNvPr>
          <p:cNvSpPr txBox="1"/>
          <p:nvPr/>
        </p:nvSpPr>
        <p:spPr>
          <a:xfrm>
            <a:off x="3757749" y="483326"/>
            <a:ext cx="6958147" cy="8064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Sans-Serif"/>
              <a:buChar char="•"/>
            </a:pPr>
            <a:r>
              <a:rPr lang="en-US" dirty="0">
                <a:ea typeface="+mn-lt"/>
                <a:cs typeface="+mn-lt"/>
              </a:rPr>
              <a:t>    Philosophy</a:t>
            </a:r>
          </a:p>
          <a:p>
            <a:pPr lvl="1">
              <a:buFont typeface="Arial,Sans-Serif"/>
              <a:buChar char="•"/>
            </a:pPr>
            <a:r>
              <a:rPr lang="en-US" dirty="0">
                <a:ea typeface="+mn-lt"/>
                <a:cs typeface="+mn-lt"/>
              </a:rPr>
              <a:t>   Positivism – Can be tested and replicated</a:t>
            </a:r>
            <a:endParaRPr lang="en-US" dirty="0">
              <a:cs typeface="Calibri" panose="020F0502020204030204"/>
            </a:endParaRPr>
          </a:p>
          <a:p>
            <a:pPr marL="228600" indent="-285750">
              <a:lnSpc>
                <a:spcPct val="90000"/>
              </a:lnSpc>
              <a:spcBef>
                <a:spcPts val="1000"/>
              </a:spcBef>
              <a:buFont typeface="Arial"/>
              <a:buChar char="•"/>
            </a:pPr>
            <a:r>
              <a:rPr lang="en-US" dirty="0">
                <a:ea typeface="+mn-lt"/>
                <a:cs typeface="+mn-lt"/>
              </a:rPr>
              <a:t>Approach</a:t>
            </a:r>
          </a:p>
          <a:p>
            <a:pPr marL="685800" lvl="1" indent="-285750">
              <a:lnSpc>
                <a:spcPct val="90000"/>
              </a:lnSpc>
              <a:spcBef>
                <a:spcPts val="500"/>
              </a:spcBef>
              <a:buFont typeface="Arial"/>
              <a:buChar char="•"/>
            </a:pPr>
            <a:r>
              <a:rPr lang="en-US" dirty="0">
                <a:ea typeface="+mn-lt"/>
                <a:cs typeface="+mn-lt"/>
              </a:rPr>
              <a:t>Deductive – Generates hypothesis to define tests</a:t>
            </a:r>
          </a:p>
          <a:p>
            <a:pPr marL="228600" indent="-285750">
              <a:lnSpc>
                <a:spcPct val="90000"/>
              </a:lnSpc>
              <a:spcBef>
                <a:spcPts val="1000"/>
              </a:spcBef>
              <a:buFont typeface="Arial"/>
              <a:buChar char="•"/>
            </a:pPr>
            <a:r>
              <a:rPr lang="en-US" dirty="0">
                <a:ea typeface="+mn-lt"/>
                <a:cs typeface="+mn-lt"/>
              </a:rPr>
              <a:t>Strategies</a:t>
            </a:r>
          </a:p>
          <a:p>
            <a:pPr marL="685800" lvl="1" indent="-285750">
              <a:lnSpc>
                <a:spcPct val="90000"/>
              </a:lnSpc>
              <a:spcBef>
                <a:spcPts val="500"/>
              </a:spcBef>
              <a:buFont typeface="Arial"/>
              <a:buChar char="•"/>
            </a:pPr>
            <a:r>
              <a:rPr lang="en-US" dirty="0">
                <a:ea typeface="+mn-lt"/>
                <a:cs typeface="+mn-lt"/>
              </a:rPr>
              <a:t>Experiment – rigid structure, replicable research</a:t>
            </a:r>
          </a:p>
          <a:p>
            <a:pPr marL="685800" lvl="1" indent="-285750">
              <a:lnSpc>
                <a:spcPct val="90000"/>
              </a:lnSpc>
              <a:spcBef>
                <a:spcPts val="500"/>
              </a:spcBef>
              <a:buFont typeface="Arial"/>
              <a:buChar char="•"/>
            </a:pPr>
            <a:r>
              <a:rPr lang="en-US" dirty="0">
                <a:ea typeface="+mn-lt"/>
                <a:cs typeface="+mn-lt"/>
              </a:rPr>
              <a:t>Test causation effect on group compared to control group</a:t>
            </a:r>
          </a:p>
          <a:p>
            <a:pPr marL="228600" indent="-285750">
              <a:lnSpc>
                <a:spcPct val="90000"/>
              </a:lnSpc>
              <a:spcBef>
                <a:spcPts val="1000"/>
              </a:spcBef>
              <a:buFont typeface="Arial"/>
              <a:buChar char="•"/>
            </a:pPr>
            <a:r>
              <a:rPr lang="en-US" dirty="0">
                <a:ea typeface="+mn-lt"/>
                <a:cs typeface="+mn-lt"/>
              </a:rPr>
              <a:t>Choices</a:t>
            </a:r>
          </a:p>
          <a:p>
            <a:pPr marL="685800" lvl="1" indent="-285750">
              <a:lnSpc>
                <a:spcPct val="90000"/>
              </a:lnSpc>
              <a:spcBef>
                <a:spcPts val="500"/>
              </a:spcBef>
              <a:buFont typeface="Arial"/>
              <a:buChar char="•"/>
            </a:pPr>
            <a:r>
              <a:rPr lang="en-US" dirty="0">
                <a:ea typeface="+mn-lt"/>
                <a:cs typeface="+mn-lt"/>
              </a:rPr>
              <a:t>Mono Method: Quantitative  </a:t>
            </a:r>
          </a:p>
          <a:p>
            <a:pPr marL="685800" lvl="1" indent="-285750">
              <a:lnSpc>
                <a:spcPct val="90000"/>
              </a:lnSpc>
              <a:spcBef>
                <a:spcPts val="500"/>
              </a:spcBef>
              <a:buFont typeface="Arial"/>
              <a:buChar char="•"/>
            </a:pPr>
            <a:r>
              <a:rPr lang="en-US" dirty="0">
                <a:ea typeface="+mn-lt"/>
                <a:cs typeface="+mn-lt"/>
              </a:rPr>
              <a:t>Emphasis on quantifiable results</a:t>
            </a:r>
            <a:endParaRPr lang="en-US" dirty="0">
              <a:cs typeface="Calibri" panose="020F0502020204030204"/>
            </a:endParaRPr>
          </a:p>
          <a:p>
            <a:pPr marL="228600" indent="-285750">
              <a:lnSpc>
                <a:spcPct val="90000"/>
              </a:lnSpc>
              <a:spcBef>
                <a:spcPts val="1000"/>
              </a:spcBef>
              <a:buFont typeface="Arial"/>
              <a:buChar char="•"/>
            </a:pPr>
            <a:r>
              <a:rPr lang="en-US" dirty="0">
                <a:ea typeface="+mn-lt"/>
                <a:cs typeface="+mn-lt"/>
              </a:rPr>
              <a:t>Time Horizons</a:t>
            </a:r>
          </a:p>
          <a:p>
            <a:pPr marL="685800" lvl="1" indent="-285750">
              <a:lnSpc>
                <a:spcPct val="90000"/>
              </a:lnSpc>
              <a:spcBef>
                <a:spcPts val="500"/>
              </a:spcBef>
              <a:buFont typeface="Arial"/>
              <a:buChar char="•"/>
            </a:pPr>
            <a:r>
              <a:rPr lang="en-US" dirty="0">
                <a:ea typeface="+mn-lt"/>
                <a:cs typeface="+mn-lt"/>
              </a:rPr>
              <a:t>Longitudinal – Concentrated samples over longer periods</a:t>
            </a:r>
          </a:p>
          <a:p>
            <a:pPr marL="228600" indent="-285750">
              <a:lnSpc>
                <a:spcPct val="90000"/>
              </a:lnSpc>
              <a:spcBef>
                <a:spcPts val="1000"/>
              </a:spcBef>
              <a:buFont typeface="Arial"/>
              <a:buChar char="•"/>
            </a:pPr>
            <a:r>
              <a:rPr lang="en-US" dirty="0">
                <a:ea typeface="+mn-lt"/>
                <a:cs typeface="+mn-lt"/>
              </a:rPr>
              <a:t>Procedures</a:t>
            </a:r>
          </a:p>
          <a:p>
            <a:pPr marL="685800" lvl="1" indent="-285750">
              <a:lnSpc>
                <a:spcPct val="90000"/>
              </a:lnSpc>
              <a:spcBef>
                <a:spcPts val="1000"/>
              </a:spcBef>
              <a:buFont typeface="Arial"/>
              <a:buChar char="•"/>
            </a:pPr>
            <a:r>
              <a:rPr lang="en-US" dirty="0">
                <a:cs typeface="Calibri"/>
              </a:rPr>
              <a:t>Methods:  Descriptive Statistics, Comparative, Correlational</a:t>
            </a:r>
          </a:p>
          <a:p>
            <a:pPr marL="685800" lvl="1" indent="-285750">
              <a:lnSpc>
                <a:spcPct val="90000"/>
              </a:lnSpc>
              <a:spcBef>
                <a:spcPts val="1000"/>
              </a:spcBef>
              <a:buFont typeface="Arial"/>
              <a:buChar char="•"/>
            </a:pPr>
            <a:r>
              <a:rPr lang="en-US" dirty="0">
                <a:cs typeface="Calibri"/>
              </a:rPr>
              <a:t>Analysis: Statistical </a:t>
            </a:r>
          </a:p>
          <a:p>
            <a:pPr marL="685800" lvl="1" indent="-285750">
              <a:lnSpc>
                <a:spcPct val="90000"/>
              </a:lnSpc>
              <a:spcBef>
                <a:spcPts val="1000"/>
              </a:spcBef>
              <a:buFont typeface="Arial"/>
              <a:buChar char="•"/>
            </a:pPr>
            <a:r>
              <a:rPr lang="en-US" dirty="0">
                <a:ea typeface="+mn-lt"/>
                <a:cs typeface="+mn-lt"/>
              </a:rPr>
              <a:t>Tools:</a:t>
            </a:r>
          </a:p>
          <a:p>
            <a:pPr marL="1143000" lvl="2" indent="-285750">
              <a:lnSpc>
                <a:spcPct val="90000"/>
              </a:lnSpc>
              <a:spcBef>
                <a:spcPts val="1000"/>
              </a:spcBef>
              <a:buFont typeface="Arial"/>
              <a:buChar char="•"/>
            </a:pPr>
            <a:r>
              <a:rPr lang="en-US" dirty="0">
                <a:ea typeface="+mn-lt"/>
                <a:cs typeface="+mn-lt"/>
              </a:rPr>
              <a:t>Machine Learning – Classification, Regression</a:t>
            </a:r>
          </a:p>
          <a:p>
            <a:pPr marL="1143000" lvl="2" indent="-285750">
              <a:lnSpc>
                <a:spcPct val="90000"/>
              </a:lnSpc>
              <a:spcBef>
                <a:spcPts val="1000"/>
              </a:spcBef>
              <a:buFont typeface="Arial"/>
              <a:buChar char="•"/>
            </a:pPr>
            <a:r>
              <a:rPr lang="en-US" dirty="0">
                <a:cs typeface="Calibri"/>
              </a:rPr>
              <a:t>Programming – Python, R </a:t>
            </a:r>
          </a:p>
          <a:p>
            <a:pPr marL="1143000" lvl="2" indent="-285750">
              <a:lnSpc>
                <a:spcPct val="90000"/>
              </a:lnSpc>
              <a:spcBef>
                <a:spcPts val="1000"/>
              </a:spcBef>
              <a:buFont typeface="Arial"/>
              <a:buChar char="•"/>
            </a:pPr>
            <a:endParaRPr lang="en-US" dirty="0">
              <a:cs typeface="Calibri"/>
            </a:endParaRPr>
          </a:p>
          <a:p>
            <a:pPr marL="285750" indent="-285750">
              <a:buFont typeface="Arial"/>
              <a:buChar char="•"/>
            </a:pPr>
            <a:endParaRPr lang="en-IE" dirty="0">
              <a:cs typeface="Calibri"/>
            </a:endParaRPr>
          </a:p>
          <a:p>
            <a:pPr marL="285750" indent="-285750">
              <a:buFont typeface="Arial"/>
              <a:buChar char="•"/>
            </a:pPr>
            <a:endParaRPr lang="en-IE" b="1" dirty="0">
              <a:cs typeface="Calibri"/>
            </a:endParaRPr>
          </a:p>
          <a:p>
            <a:pPr marL="285750" indent="-285750">
              <a:buFont typeface="Arial"/>
              <a:buChar char="•"/>
            </a:pPr>
            <a:endParaRPr lang="en-IE" b="1" dirty="0">
              <a:cs typeface="Calibri"/>
            </a:endParaRPr>
          </a:p>
          <a:p>
            <a:pPr marL="285750" indent="-285750">
              <a:buFont typeface="Arial"/>
              <a:buChar char="•"/>
            </a:pPr>
            <a:endParaRPr lang="en-US" dirty="0">
              <a:cs typeface="Calibri"/>
            </a:endParaRPr>
          </a:p>
          <a:p>
            <a:pPr marL="285750" indent="-285750">
              <a:buFont typeface="Arial"/>
              <a:buChar char="•"/>
            </a:pPr>
            <a:endParaRPr lang="en-IE" dirty="0">
              <a:cs typeface="Calibri"/>
            </a:endParaRPr>
          </a:p>
        </p:txBody>
      </p:sp>
    </p:spTree>
    <p:extLst>
      <p:ext uri="{BB962C8B-B14F-4D97-AF65-F5344CB8AC3E}">
        <p14:creationId xmlns:p14="http://schemas.microsoft.com/office/powerpoint/2010/main" val="341069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Survey</a:t>
            </a:r>
            <a:br>
              <a:rPr lang="en-US" sz="2400">
                <a:solidFill>
                  <a:srgbClr val="FFFFFF"/>
                </a:solidFill>
              </a:rPr>
            </a:br>
            <a:r>
              <a:rPr lang="en-US" sz="2400">
                <a:solidFill>
                  <a:srgbClr val="FFFFFF"/>
                </a:solidFill>
              </a:rPr>
              <a:t> Research Method</a:t>
            </a:r>
            <a:endParaRPr lang="en-US" sz="2400">
              <a:solidFill>
                <a:srgbClr val="FFFFFF"/>
              </a:solidFill>
              <a:cs typeface="Calibri Light"/>
            </a:endParaRP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70570E-D0E0-4746-A505-E9DE179B11D7}"/>
              </a:ext>
            </a:extLst>
          </p:cNvPr>
          <p:cNvSpPr txBox="1"/>
          <p:nvPr/>
        </p:nvSpPr>
        <p:spPr>
          <a:xfrm>
            <a:off x="3679372" y="283029"/>
            <a:ext cx="6958147" cy="81376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Sans-Serif"/>
              <a:buChar char="•"/>
            </a:pPr>
            <a:r>
              <a:rPr lang="en-US" dirty="0">
                <a:ea typeface="+mn-lt"/>
                <a:cs typeface="+mn-lt"/>
              </a:rPr>
              <a:t>    Philosophy</a:t>
            </a:r>
            <a:endParaRPr lang="en-IE" dirty="0">
              <a:latin typeface="Calibri Light"/>
              <a:ea typeface="+mn-lt"/>
              <a:cs typeface="Calibri Light"/>
            </a:endParaRPr>
          </a:p>
          <a:p>
            <a:pPr marL="685800" lvl="1" indent="-285750">
              <a:lnSpc>
                <a:spcPct val="90000"/>
              </a:lnSpc>
              <a:spcBef>
                <a:spcPts val="500"/>
              </a:spcBef>
              <a:buFont typeface="Arial"/>
              <a:buChar char="•"/>
            </a:pPr>
            <a:r>
              <a:rPr lang="en-US" dirty="0">
                <a:ea typeface="+mn-lt"/>
                <a:cs typeface="+mn-lt"/>
              </a:rPr>
              <a:t>Positivism – Testable hypotheses, replicable method</a:t>
            </a:r>
          </a:p>
          <a:p>
            <a:pPr marL="228600" indent="-285750">
              <a:lnSpc>
                <a:spcPct val="90000"/>
              </a:lnSpc>
              <a:spcBef>
                <a:spcPts val="1000"/>
              </a:spcBef>
              <a:buFont typeface="Arial"/>
              <a:buChar char="•"/>
            </a:pPr>
            <a:r>
              <a:rPr lang="en-US" dirty="0">
                <a:ea typeface="+mn-lt"/>
                <a:cs typeface="+mn-lt"/>
              </a:rPr>
              <a:t>Approach</a:t>
            </a:r>
          </a:p>
          <a:p>
            <a:pPr marL="685800" lvl="1" indent="-285750">
              <a:lnSpc>
                <a:spcPct val="90000"/>
              </a:lnSpc>
              <a:spcBef>
                <a:spcPts val="500"/>
              </a:spcBef>
              <a:buFont typeface="Arial"/>
              <a:buChar char="•"/>
            </a:pPr>
            <a:r>
              <a:rPr lang="en-US" dirty="0">
                <a:ea typeface="+mn-lt"/>
                <a:cs typeface="+mn-lt"/>
              </a:rPr>
              <a:t> Deductive - Starts with hypothesis</a:t>
            </a:r>
          </a:p>
          <a:p>
            <a:pPr marL="228600" indent="-285750">
              <a:lnSpc>
                <a:spcPct val="90000"/>
              </a:lnSpc>
              <a:spcBef>
                <a:spcPts val="1000"/>
              </a:spcBef>
              <a:buFont typeface="Arial"/>
              <a:buChar char="•"/>
            </a:pPr>
            <a:r>
              <a:rPr lang="en-US" dirty="0">
                <a:ea typeface="+mn-lt"/>
                <a:cs typeface="+mn-lt"/>
              </a:rPr>
              <a:t>Strategies</a:t>
            </a:r>
          </a:p>
          <a:p>
            <a:pPr marL="685800" lvl="1" indent="-285750">
              <a:lnSpc>
                <a:spcPct val="90000"/>
              </a:lnSpc>
              <a:spcBef>
                <a:spcPts val="500"/>
              </a:spcBef>
              <a:buFont typeface="Arial"/>
              <a:buChar char="•"/>
            </a:pPr>
            <a:r>
              <a:rPr lang="en-US" dirty="0">
                <a:ea typeface="+mn-lt"/>
                <a:cs typeface="+mn-lt"/>
              </a:rPr>
              <a:t>Survey sample group representative of population</a:t>
            </a:r>
          </a:p>
          <a:p>
            <a:pPr marL="685800" lvl="1" indent="-285750">
              <a:lnSpc>
                <a:spcPct val="90000"/>
              </a:lnSpc>
              <a:spcBef>
                <a:spcPts val="500"/>
              </a:spcBef>
              <a:buFont typeface="Arial"/>
              <a:buChar char="•"/>
            </a:pPr>
            <a:r>
              <a:rPr lang="en-US" dirty="0">
                <a:ea typeface="+mn-lt"/>
                <a:cs typeface="+mn-lt"/>
              </a:rPr>
              <a:t>Highly economical method of data collection</a:t>
            </a:r>
          </a:p>
          <a:p>
            <a:pPr marL="228600" indent="-285750">
              <a:lnSpc>
                <a:spcPct val="90000"/>
              </a:lnSpc>
              <a:spcBef>
                <a:spcPts val="1000"/>
              </a:spcBef>
              <a:buFont typeface="Arial"/>
              <a:buChar char="•"/>
            </a:pPr>
            <a:r>
              <a:rPr lang="en-US" dirty="0">
                <a:ea typeface="+mn-lt"/>
                <a:cs typeface="+mn-lt"/>
              </a:rPr>
              <a:t>Choices</a:t>
            </a:r>
          </a:p>
          <a:p>
            <a:pPr marL="685800" lvl="1" indent="-285750">
              <a:lnSpc>
                <a:spcPct val="90000"/>
              </a:lnSpc>
              <a:spcBef>
                <a:spcPts val="500"/>
              </a:spcBef>
              <a:buFont typeface="Arial"/>
              <a:buChar char="•"/>
            </a:pPr>
            <a:r>
              <a:rPr lang="en-US" dirty="0">
                <a:ea typeface="+mn-lt"/>
                <a:cs typeface="+mn-lt"/>
              </a:rPr>
              <a:t>Mono Method – Quantitative</a:t>
            </a:r>
          </a:p>
          <a:p>
            <a:pPr marL="685800" lvl="1" indent="-285750">
              <a:lnSpc>
                <a:spcPct val="90000"/>
              </a:lnSpc>
              <a:spcBef>
                <a:spcPts val="500"/>
              </a:spcBef>
              <a:buFont typeface="Arial"/>
              <a:buChar char="•"/>
            </a:pPr>
            <a:r>
              <a:rPr lang="en-US" dirty="0">
                <a:ea typeface="+mn-lt"/>
                <a:cs typeface="+mn-lt"/>
              </a:rPr>
              <a:t>Quantifiable Data, Descriptive Research</a:t>
            </a:r>
          </a:p>
          <a:p>
            <a:pPr marL="228600" indent="-285750">
              <a:lnSpc>
                <a:spcPct val="90000"/>
              </a:lnSpc>
              <a:spcBef>
                <a:spcPts val="1000"/>
              </a:spcBef>
              <a:buFont typeface="Arial"/>
              <a:buChar char="•"/>
            </a:pPr>
            <a:r>
              <a:rPr lang="en-US" dirty="0">
                <a:ea typeface="+mn-lt"/>
                <a:cs typeface="+mn-lt"/>
              </a:rPr>
              <a:t>Time Horizons</a:t>
            </a:r>
          </a:p>
          <a:p>
            <a:pPr marL="685800" lvl="1" indent="-285750">
              <a:lnSpc>
                <a:spcPct val="90000"/>
              </a:lnSpc>
              <a:spcBef>
                <a:spcPts val="500"/>
              </a:spcBef>
              <a:buFont typeface="Arial"/>
              <a:buChar char="•"/>
            </a:pPr>
            <a:r>
              <a:rPr lang="en-US" dirty="0">
                <a:ea typeface="+mn-lt"/>
                <a:cs typeface="+mn-lt"/>
              </a:rPr>
              <a:t>Cross Sectional -  Point in time study</a:t>
            </a:r>
          </a:p>
          <a:p>
            <a:pPr marL="228600" indent="-285750">
              <a:lnSpc>
                <a:spcPct val="90000"/>
              </a:lnSpc>
              <a:spcBef>
                <a:spcPts val="1000"/>
              </a:spcBef>
              <a:buFont typeface="Arial"/>
              <a:buChar char="•"/>
            </a:pPr>
            <a:r>
              <a:rPr lang="en-US" dirty="0">
                <a:ea typeface="+mn-lt"/>
                <a:cs typeface="+mn-lt"/>
              </a:rPr>
              <a:t>Procedures</a:t>
            </a:r>
          </a:p>
          <a:p>
            <a:pPr marL="685800" lvl="1" indent="-285750">
              <a:lnSpc>
                <a:spcPct val="90000"/>
              </a:lnSpc>
              <a:spcBef>
                <a:spcPts val="1000"/>
              </a:spcBef>
              <a:buFont typeface="Arial"/>
              <a:buChar char="•"/>
            </a:pPr>
            <a:r>
              <a:rPr lang="en-US" dirty="0">
                <a:cs typeface="Calibri"/>
              </a:rPr>
              <a:t>Methods:  Online Questionnaires</a:t>
            </a:r>
          </a:p>
          <a:p>
            <a:pPr marL="685800" lvl="1" indent="-285750">
              <a:lnSpc>
                <a:spcPct val="90000"/>
              </a:lnSpc>
              <a:spcBef>
                <a:spcPts val="1000"/>
              </a:spcBef>
              <a:buFont typeface="Arial"/>
              <a:buChar char="•"/>
            </a:pPr>
            <a:r>
              <a:rPr lang="en-US" dirty="0">
                <a:cs typeface="Calibri"/>
              </a:rPr>
              <a:t>Analysis: Statistical Analysis</a:t>
            </a:r>
          </a:p>
          <a:p>
            <a:pPr marL="685800" lvl="1" indent="-285750">
              <a:lnSpc>
                <a:spcPct val="90000"/>
              </a:lnSpc>
              <a:spcBef>
                <a:spcPts val="1000"/>
              </a:spcBef>
              <a:buFont typeface="Arial"/>
              <a:buChar char="•"/>
            </a:pPr>
            <a:r>
              <a:rPr lang="en-US" dirty="0">
                <a:ea typeface="+mn-lt"/>
                <a:cs typeface="+mn-lt"/>
              </a:rPr>
              <a:t>Tools</a:t>
            </a:r>
          </a:p>
          <a:p>
            <a:pPr marL="1143000" lvl="2" indent="-285750">
              <a:lnSpc>
                <a:spcPct val="90000"/>
              </a:lnSpc>
              <a:spcBef>
                <a:spcPts val="1000"/>
              </a:spcBef>
              <a:buFont typeface="Arial"/>
              <a:buChar char="•"/>
            </a:pPr>
            <a:r>
              <a:rPr lang="en-US" dirty="0">
                <a:ea typeface="+mn-lt"/>
                <a:cs typeface="+mn-lt"/>
              </a:rPr>
              <a:t>Online survey services</a:t>
            </a:r>
          </a:p>
          <a:p>
            <a:pPr marL="1143000" lvl="2" indent="-285750">
              <a:lnSpc>
                <a:spcPct val="90000"/>
              </a:lnSpc>
              <a:spcBef>
                <a:spcPts val="1000"/>
              </a:spcBef>
              <a:buFont typeface="Arial"/>
              <a:buChar char="•"/>
            </a:pPr>
            <a:r>
              <a:rPr lang="en-US" dirty="0">
                <a:ea typeface="+mn-lt"/>
                <a:cs typeface="+mn-lt"/>
              </a:rPr>
              <a:t>Business Intelligence Tools</a:t>
            </a:r>
          </a:p>
          <a:p>
            <a:pPr marL="1143000" lvl="2" indent="-285750">
              <a:lnSpc>
                <a:spcPct val="90000"/>
              </a:lnSpc>
              <a:spcBef>
                <a:spcPts val="1000"/>
              </a:spcBef>
              <a:buFont typeface="Arial"/>
              <a:buChar char="•"/>
            </a:pPr>
            <a:r>
              <a:rPr lang="en-US" dirty="0">
                <a:ea typeface="+mn-lt"/>
                <a:cs typeface="+mn-lt"/>
              </a:rPr>
              <a:t>Programming  - R, Python </a:t>
            </a:r>
            <a:endParaRPr lang="en-US" dirty="0">
              <a:cs typeface="Calibri" panose="020F0502020204030204"/>
            </a:endParaRPr>
          </a:p>
          <a:p>
            <a:pPr marL="400050" lvl="1">
              <a:lnSpc>
                <a:spcPct val="90000"/>
              </a:lnSpc>
              <a:spcBef>
                <a:spcPts val="500"/>
              </a:spcBef>
            </a:pPr>
            <a:endParaRPr lang="en-US" dirty="0">
              <a:cs typeface="Calibri" panose="020F0502020204030204"/>
            </a:endParaRPr>
          </a:p>
          <a:p>
            <a:pPr marL="285750" indent="-285750">
              <a:buFont typeface="Arial"/>
              <a:buChar char="•"/>
            </a:pPr>
            <a:endParaRPr lang="en-IE" b="1" dirty="0">
              <a:cs typeface="Calibri"/>
            </a:endParaRPr>
          </a:p>
          <a:p>
            <a:pPr marL="285750" indent="-285750">
              <a:buFont typeface="Arial"/>
              <a:buChar char="•"/>
            </a:pPr>
            <a:endParaRPr lang="en-IE" b="1" dirty="0">
              <a:cs typeface="Calibri"/>
            </a:endParaRPr>
          </a:p>
          <a:p>
            <a:pPr marL="285750" indent="-285750">
              <a:buFont typeface="Arial"/>
              <a:buChar char="•"/>
            </a:pPr>
            <a:endParaRPr lang="en-US" dirty="0">
              <a:cs typeface="Calibri"/>
            </a:endParaRPr>
          </a:p>
          <a:p>
            <a:pPr marL="285750" indent="-285750">
              <a:buFont typeface="Arial"/>
              <a:buChar char="•"/>
            </a:pPr>
            <a:endParaRPr lang="en-IE" dirty="0">
              <a:cs typeface="Calibri"/>
            </a:endParaRPr>
          </a:p>
        </p:txBody>
      </p:sp>
    </p:spTree>
    <p:extLst>
      <p:ext uri="{BB962C8B-B14F-4D97-AF65-F5344CB8AC3E}">
        <p14:creationId xmlns:p14="http://schemas.microsoft.com/office/powerpoint/2010/main" val="192816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Research Questions</a:t>
            </a:r>
            <a:endParaRPr lang="en-US" sz="2400">
              <a:solidFill>
                <a:srgbClr val="FFFFFF"/>
              </a:solidFill>
              <a:cs typeface="Calibri Light"/>
            </a:endParaRP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70570E-D0E0-4746-A505-E9DE179B11D7}"/>
              </a:ext>
            </a:extLst>
          </p:cNvPr>
          <p:cNvSpPr txBox="1"/>
          <p:nvPr/>
        </p:nvSpPr>
        <p:spPr>
          <a:xfrm>
            <a:off x="3661955" y="762000"/>
            <a:ext cx="6958147"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E">
                <a:latin typeface="Calibri Light"/>
              </a:rPr>
              <a:t>​</a:t>
            </a:r>
            <a:r>
              <a:rPr lang="en-IE" b="1">
                <a:latin typeface="Calibri Light"/>
                <a:ea typeface="+mn-lt"/>
                <a:cs typeface="Calibri Light"/>
              </a:rPr>
              <a:t>Can</a:t>
            </a:r>
            <a:r>
              <a:rPr lang="en-IE">
                <a:ea typeface="+mn-lt"/>
                <a:cs typeface="+mn-lt"/>
              </a:rPr>
              <a:t> hate speech classification be improved using sentiment analysis?</a:t>
            </a:r>
            <a:endParaRPr lang="en-US">
              <a:ea typeface="+mn-lt"/>
              <a:cs typeface="+mn-lt"/>
            </a:endParaRPr>
          </a:p>
          <a:p>
            <a:endParaRPr lang="en-IE">
              <a:ea typeface="+mn-lt"/>
              <a:cs typeface="+mn-lt"/>
            </a:endParaRPr>
          </a:p>
          <a:p>
            <a:pPr marL="285750" indent="-285750">
              <a:buFont typeface="Arial"/>
              <a:buChar char="•"/>
            </a:pPr>
            <a:r>
              <a:rPr lang="en-IE">
                <a:ea typeface="+mn-lt"/>
                <a:cs typeface="+mn-lt"/>
              </a:rPr>
              <a:t>Which is the most accurate face recognition algorithm available in OpenCV library?</a:t>
            </a:r>
            <a:endParaRPr lang="en-IE">
              <a:cs typeface="Calibri"/>
            </a:endParaRPr>
          </a:p>
          <a:p>
            <a:endParaRPr lang="en-IE">
              <a:ea typeface="+mn-lt"/>
              <a:cs typeface="+mn-lt"/>
            </a:endParaRPr>
          </a:p>
          <a:p>
            <a:pPr marL="285750" indent="-285750">
              <a:buFont typeface="Arial"/>
              <a:buChar char="•"/>
            </a:pPr>
            <a:r>
              <a:rPr lang="en-IE">
                <a:ea typeface="+mn-lt"/>
                <a:cs typeface="+mn-lt"/>
              </a:rPr>
              <a:t>Can consumer smartwatches generate accurate clinical data?</a:t>
            </a:r>
          </a:p>
          <a:p>
            <a:endParaRPr lang="en-IE">
              <a:ea typeface="+mn-lt"/>
              <a:cs typeface="+mn-lt"/>
            </a:endParaRPr>
          </a:p>
          <a:p>
            <a:pPr marL="285750" indent="-285750">
              <a:buFont typeface="Arial"/>
              <a:buChar char="•"/>
            </a:pPr>
            <a:r>
              <a:rPr lang="en-US">
                <a:ea typeface="+mn-lt"/>
                <a:cs typeface="+mn-lt"/>
              </a:rPr>
              <a:t>How Feasible is Introduction of 5G Technology in Irish Airports for Data Analytics?</a:t>
            </a:r>
            <a:endParaRPr lang="en-IE">
              <a:ea typeface="+mn-lt"/>
              <a:cs typeface="+mn-lt"/>
            </a:endParaRPr>
          </a:p>
          <a:p>
            <a:endParaRPr lang="en-US">
              <a:ea typeface="+mn-lt"/>
              <a:cs typeface="+mn-lt"/>
            </a:endParaRPr>
          </a:p>
          <a:p>
            <a:pPr marL="285750" indent="-285750">
              <a:buFont typeface="Arial"/>
              <a:buChar char="•"/>
            </a:pPr>
            <a:r>
              <a:rPr lang="en-IE">
                <a:ea typeface="+mn-lt"/>
                <a:cs typeface="+mn-lt"/>
              </a:rPr>
              <a:t>Do different ethical approaches produce similarly stable machine learning algorithms</a:t>
            </a:r>
            <a:endParaRPr lang="en-US">
              <a:ea typeface="+mn-lt"/>
              <a:cs typeface="+mn-lt"/>
            </a:endParaRPr>
          </a:p>
          <a:p>
            <a:endParaRPr lang="en-IE">
              <a:ea typeface="+mn-lt"/>
              <a:cs typeface="+mn-lt"/>
            </a:endParaRPr>
          </a:p>
          <a:p>
            <a:pPr marL="285750" indent="-285750">
              <a:buFont typeface="Arial"/>
              <a:buChar char="•"/>
            </a:pPr>
            <a:r>
              <a:rPr lang="en-US">
                <a:ea typeface="+mn-lt"/>
                <a:cs typeface="+mn-lt"/>
              </a:rPr>
              <a:t>How could we know if the internet resources in TUD are used primarily for academic purposes</a:t>
            </a:r>
            <a:r>
              <a:rPr lang="en-IE">
                <a:ea typeface="+mn-lt"/>
                <a:cs typeface="+mn-lt"/>
              </a:rPr>
              <a:t>?</a:t>
            </a:r>
            <a:endParaRPr lang="en-US">
              <a:ea typeface="+mn-lt"/>
              <a:cs typeface="+mn-lt"/>
            </a:endParaRPr>
          </a:p>
          <a:p>
            <a:endParaRPr lang="en-IE">
              <a:ea typeface="+mn-lt"/>
              <a:cs typeface="+mn-lt"/>
            </a:endParaRPr>
          </a:p>
          <a:p>
            <a:pPr marL="285750" indent="-285750">
              <a:buFont typeface="Arial"/>
              <a:buChar char="•"/>
            </a:pPr>
            <a:r>
              <a:rPr lang="en-IE">
                <a:ea typeface="+mn-lt"/>
                <a:cs typeface="+mn-lt"/>
              </a:rPr>
              <a:t>Do Bees continuously monitor their external temperature?</a:t>
            </a:r>
            <a:endParaRPr lang="en-IE"/>
          </a:p>
          <a:p>
            <a:pPr marL="285750" indent="-285750">
              <a:buFont typeface="Arial"/>
              <a:buChar char="•"/>
            </a:pPr>
            <a:endParaRPr lang="en-IE" b="1">
              <a:ea typeface="+mn-lt"/>
              <a:cs typeface="+mn-lt"/>
            </a:endParaRPr>
          </a:p>
          <a:p>
            <a:pPr marL="285750" indent="-285750">
              <a:buFont typeface="Arial"/>
              <a:buChar char="•"/>
            </a:pPr>
            <a:endParaRPr lang="en-IE" b="1">
              <a:cs typeface="Calibri"/>
            </a:endParaRPr>
          </a:p>
          <a:p>
            <a:pPr marL="285750" indent="-285750">
              <a:buFont typeface="Arial"/>
              <a:buChar char="•"/>
            </a:pPr>
            <a:endParaRPr lang="en-US">
              <a:cs typeface="Calibri"/>
            </a:endParaRPr>
          </a:p>
          <a:p>
            <a:pPr marL="285750" indent="-285750">
              <a:buFont typeface="Arial"/>
              <a:buChar char="•"/>
            </a:pPr>
            <a:endParaRPr lang="en-IE">
              <a:cs typeface="Calibri"/>
            </a:endParaRPr>
          </a:p>
        </p:txBody>
      </p:sp>
    </p:spTree>
    <p:extLst>
      <p:ext uri="{BB962C8B-B14F-4D97-AF65-F5344CB8AC3E}">
        <p14:creationId xmlns:p14="http://schemas.microsoft.com/office/powerpoint/2010/main" val="21165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9FAB6-068C-EA47-B675-E325CD9C423B}"/>
              </a:ext>
            </a:extLst>
          </p:cNvPr>
          <p:cNvSpPr>
            <a:spLocks noGrp="1"/>
          </p:cNvSpPr>
          <p:nvPr>
            <p:ph type="ctrTitle"/>
          </p:nvPr>
        </p:nvSpPr>
        <p:spPr>
          <a:xfrm>
            <a:off x="121942" y="4621141"/>
            <a:ext cx="7614169" cy="1547323"/>
          </a:xfrm>
        </p:spPr>
        <p:txBody>
          <a:bodyPr anchor="ctr">
            <a:normAutofit fontScale="90000"/>
          </a:bodyPr>
          <a:lstStyle/>
          <a:p>
            <a:pPr algn="r"/>
            <a:r>
              <a:rPr lang="en-IE" sz="4200" b="1"/>
              <a:t>Can hate speech classification be improved using sentiment analysis?</a:t>
            </a:r>
            <a:endParaRPr lang="en-IE" sz="4200">
              <a:cs typeface="Calibri Light"/>
            </a:endParaRPr>
          </a:p>
        </p:txBody>
      </p:sp>
      <p:sp>
        <p:nvSpPr>
          <p:cNvPr id="3" name="Subtitle 2">
            <a:extLst>
              <a:ext uri="{FF2B5EF4-FFF2-40B4-BE49-F238E27FC236}">
                <a16:creationId xmlns:a16="http://schemas.microsoft.com/office/drawing/2014/main" id="{0DD3C4F0-8BB5-AC44-8B01-00056C198D7F}"/>
              </a:ext>
            </a:extLst>
          </p:cNvPr>
          <p:cNvSpPr>
            <a:spLocks noGrp="1"/>
          </p:cNvSpPr>
          <p:nvPr>
            <p:ph type="subTitle" idx="1"/>
          </p:nvPr>
        </p:nvSpPr>
        <p:spPr>
          <a:xfrm>
            <a:off x="7961258" y="4525347"/>
            <a:ext cx="3258675" cy="1737360"/>
          </a:xfrm>
        </p:spPr>
        <p:txBody>
          <a:bodyPr anchor="ctr">
            <a:normAutofit/>
          </a:bodyPr>
          <a:lstStyle/>
          <a:p>
            <a:pPr algn="l"/>
            <a:endParaRPr 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5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A38EBA-6E97-44A4-B4B8-D9FB5D33F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D0D6F-BC49-8F48-A384-F200F93AB63B}"/>
              </a:ext>
            </a:extLst>
          </p:cNvPr>
          <p:cNvSpPr>
            <a:spLocks noGrp="1"/>
          </p:cNvSpPr>
          <p:nvPr>
            <p:ph type="title"/>
          </p:nvPr>
        </p:nvSpPr>
        <p:spPr>
          <a:xfrm>
            <a:off x="157018" y="54951"/>
            <a:ext cx="5228798" cy="570731"/>
          </a:xfrm>
        </p:spPr>
        <p:txBody>
          <a:bodyPr vert="horz" lIns="91440" tIns="45720" rIns="91440" bIns="45720" rtlCol="0" anchor="b">
            <a:normAutofit/>
          </a:bodyPr>
          <a:lstStyle/>
          <a:p>
            <a:r>
              <a:rPr lang="en-US" sz="3400">
                <a:ea typeface="+mj-lt"/>
                <a:cs typeface="+mj-lt"/>
              </a:rPr>
              <a:t>The Purpose of the Research</a:t>
            </a:r>
            <a:endParaRPr lang="en-US"/>
          </a:p>
        </p:txBody>
      </p:sp>
      <p:sp>
        <p:nvSpPr>
          <p:cNvPr id="73" name="Rectangle 72">
            <a:extLst>
              <a:ext uri="{FF2B5EF4-FFF2-40B4-BE49-F238E27FC236}">
                <a16:creationId xmlns:a16="http://schemas.microsoft.com/office/drawing/2014/main" id="{33AE4636-AEEC-45D6-84D4-7AC2DA48EC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8D9CE0F4-2EB2-4F1F-8AAC-DB3571D9FE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883414-A1AC-0547-A5E6-80F17EADA8A3}"/>
              </a:ext>
            </a:extLst>
          </p:cNvPr>
          <p:cNvSpPr>
            <a:spLocks noGrp="1"/>
          </p:cNvSpPr>
          <p:nvPr>
            <p:ph idx="1"/>
            <p:custDataLst>
              <p:tags r:id="rId1"/>
            </p:custDataLst>
          </p:nvPr>
        </p:nvSpPr>
        <p:spPr>
          <a:xfrm>
            <a:off x="411480" y="2446351"/>
            <a:ext cx="4502858" cy="3730612"/>
          </a:xfrm>
        </p:spPr>
        <p:txBody>
          <a:bodyPr vert="horz" lIns="91440" tIns="45720" rIns="91440" bIns="45720" rtlCol="0" anchor="t">
            <a:normAutofit fontScale="92500" lnSpcReduction="10000"/>
          </a:bodyPr>
          <a:lstStyle>
            <a:lvl1pPr marL="228600" indent="-228600" algn="l" defTabSz="914400" rtl="0" eaLnBrk="1" latinLnBrk="0" hangingPunct="1">
              <a:buFont typeface="Arial" panose="020B0604020202020204" pitchFamily="34" charset="0"/>
              <a:buChar char="•"/>
            </a:lvl1pPr>
            <a:lvl2pPr marL="685800" indent="-228600" algn="l" defTabSz="914400" rtl="0" eaLnBrk="1" latinLnBrk="0" hangingPunct="1">
              <a:buFont typeface="Arial" panose="020B0604020202020204" pitchFamily="34" charset="0"/>
              <a:buChar char="•"/>
            </a:lvl2pPr>
            <a:lvl3pPr marL="1143000" indent="-228600" algn="l" defTabSz="914400" rtl="0" eaLnBrk="1" latinLnBrk="0" hangingPunct="1">
              <a:buFont typeface="Arial" panose="020B0604020202020204" pitchFamily="34" charset="0"/>
              <a:buChar char="•"/>
            </a:lvl3pPr>
            <a:lvl4pPr marL="1600200" indent="-228600" algn="l" defTabSz="914400" rtl="0" eaLnBrk="1" latinLnBrk="0" hangingPunct="1">
              <a:buFont typeface="Arial" panose="020B0604020202020204" pitchFamily="34" charset="0"/>
              <a:buChar char="•"/>
            </a:lvl4pPr>
            <a:lvl5pPr marL="2057400" indent="-228600" algn="l" defTabSz="914400" rtl="0" eaLnBrk="1" latinLnBrk="0" hangingPunct="1">
              <a:buFont typeface="Arial" panose="020B0604020202020204" pitchFamily="34" charset="0"/>
              <a:buChar char="•"/>
            </a:lvl5pPr>
            <a:lvl6pPr marL="2514600" indent="-228600" algn="l" defTabSz="914400" rtl="0" eaLnBrk="1" latinLnBrk="0" hangingPunct="1">
              <a:buFont typeface="Arial" panose="020B0604020202020204" pitchFamily="34" charset="0"/>
              <a:buChar char="•"/>
            </a:lvl6pPr>
            <a:lvl7pPr marL="2971800" indent="-228600" algn="l" defTabSz="914400" rtl="0" eaLnBrk="1" latinLnBrk="0" hangingPunct="1">
              <a:buFont typeface="Arial" panose="020B0604020202020204" pitchFamily="34" charset="0"/>
              <a:buChar char="•"/>
            </a:lvl7pPr>
            <a:lvl8pPr marL="3429000" indent="-228600" algn="l" defTabSz="914400" rtl="0" eaLnBrk="1" latinLnBrk="0" hangingPunct="1">
              <a:buFont typeface="Arial" panose="020B0604020202020204" pitchFamily="34" charset="0"/>
              <a:buChar char="•"/>
            </a:lvl8pPr>
            <a:lvl9pPr marL="3886200" indent="-228600" algn="l" defTabSz="914400" rtl="0" eaLnBrk="1" latinLnBrk="0" hangingPunct="1">
              <a:buFont typeface="Arial" panose="020B0604020202020204" pitchFamily="34" charset="0"/>
              <a:buChar char="•"/>
            </a:lvl9pPr>
          </a:lstStyle>
          <a:p>
            <a:pPr marL="0" indent="0">
              <a:buNone/>
            </a:pPr>
            <a:endParaRPr lang="en-US" sz="1800">
              <a:cs typeface="Calibri"/>
            </a:endParaRPr>
          </a:p>
          <a:p>
            <a:r>
              <a:rPr lang="en-US" sz="1800"/>
              <a:t>Reliable automated solutions for detecting hate speech lacking. </a:t>
            </a:r>
            <a:endParaRPr lang="en-US" sz="1800">
              <a:cs typeface="Calibri"/>
            </a:endParaRPr>
          </a:p>
          <a:p>
            <a:r>
              <a:rPr lang="en-US" sz="1800"/>
              <a:t>Dictionary based solutions tend to have low precision rates.</a:t>
            </a:r>
            <a:endParaRPr lang="en-US" sz="1800">
              <a:cs typeface="Calibri"/>
            </a:endParaRPr>
          </a:p>
          <a:p>
            <a:r>
              <a:rPr lang="en-US" sz="1800"/>
              <a:t>Analysis performed to determine if emotional sentiment and lexical analysis combined can improve precision. </a:t>
            </a:r>
            <a:endParaRPr lang="en-US" sz="1800">
              <a:cs typeface="Calibri"/>
            </a:endParaRPr>
          </a:p>
          <a:p>
            <a:r>
              <a:rPr lang="en-US" sz="1800">
                <a:cs typeface="Calibri"/>
              </a:rPr>
              <a:t>Classify content as Hate Speech, Offensive Language or Neutral.</a:t>
            </a:r>
          </a:p>
          <a:p>
            <a:r>
              <a:rPr lang="en-US" sz="1800">
                <a:cs typeface="Calibri"/>
              </a:rPr>
              <a:t>Average precision of 80.64% using SVM. Potential to improve via tuning and expanding emotional models and hate lexicon.</a:t>
            </a:r>
          </a:p>
          <a:p>
            <a:endParaRPr lang="en-US" sz="1800">
              <a:cs typeface="Calibri"/>
            </a:endParaRPr>
          </a:p>
          <a:p>
            <a:endParaRPr lang="en-US" sz="1800">
              <a:cs typeface="Calibri"/>
            </a:endParaRPr>
          </a:p>
        </p:txBody>
      </p:sp>
      <p:sp>
        <p:nvSpPr>
          <p:cNvPr id="9" name="Content Placeholder 2">
            <a:extLst>
              <a:ext uri="{FF2B5EF4-FFF2-40B4-BE49-F238E27FC236}">
                <a16:creationId xmlns:a16="http://schemas.microsoft.com/office/drawing/2014/main" id="{56F677C4-6082-4C6E-B411-B3EC3962AFE4}"/>
              </a:ext>
            </a:extLst>
          </p:cNvPr>
          <p:cNvSpPr txBox="1">
            <a:spLocks/>
          </p:cNvSpPr>
          <p:nvPr>
            <p:custDataLst>
              <p:tags r:id="rId2"/>
            </p:custDataLst>
          </p:nvPr>
        </p:nvSpPr>
        <p:spPr>
          <a:xfrm>
            <a:off x="519988" y="1297584"/>
            <a:ext cx="4502858" cy="11121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effectLst/>
                <a:uLnTx/>
                <a:uFillTx/>
                <a:latin typeface="Calibri" panose="020F0502020204030204"/>
                <a:ea typeface="+mn-ea"/>
                <a:cs typeface="+mn-cs"/>
              </a:rPr>
              <a:t>Hate speech classification in social media using emotional analysis</a:t>
            </a:r>
          </a:p>
        </p:txBody>
      </p:sp>
      <p:pic>
        <p:nvPicPr>
          <p:cNvPr id="5" name="Picture 4">
            <a:extLst>
              <a:ext uri="{FF2B5EF4-FFF2-40B4-BE49-F238E27FC236}">
                <a16:creationId xmlns:a16="http://schemas.microsoft.com/office/drawing/2014/main" id="{B8B693F6-2779-2C45-A9D5-83421B08747E}"/>
              </a:ext>
            </a:extLst>
          </p:cNvPr>
          <p:cNvPicPr>
            <a:picLocks noChangeAspect="1"/>
          </p:cNvPicPr>
          <p:nvPr/>
        </p:nvPicPr>
        <p:blipFill>
          <a:blip r:embed="rId4"/>
          <a:stretch>
            <a:fillRect/>
          </a:stretch>
        </p:blipFill>
        <p:spPr>
          <a:xfrm>
            <a:off x="5673047" y="0"/>
            <a:ext cx="6518954" cy="6858000"/>
          </a:xfrm>
          <a:prstGeom prst="rect">
            <a:avLst/>
          </a:prstGeom>
        </p:spPr>
      </p:pic>
    </p:spTree>
    <p:extLst>
      <p:ext uri="{BB962C8B-B14F-4D97-AF65-F5344CB8AC3E}">
        <p14:creationId xmlns:p14="http://schemas.microsoft.com/office/powerpoint/2010/main" val="190142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6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0643F-31DC-8941-B1B4-FD3D227D74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 Research</a:t>
            </a:r>
            <a:r>
              <a:rPr lang="en-US" sz="2400"/>
              <a:t/>
            </a:r>
            <a:br>
              <a:rPr lang="en-US" sz="2400"/>
            </a:br>
            <a:r>
              <a:rPr lang="en-US" sz="2400">
                <a:solidFill>
                  <a:srgbClr val="FFFFFF"/>
                </a:solidFill>
                <a:cs typeface="Calibri Light"/>
              </a:rPr>
              <a:t>Methodology</a:t>
            </a:r>
          </a:p>
        </p:txBody>
      </p:sp>
      <p:sp>
        <p:nvSpPr>
          <p:cNvPr id="6" name="TextBox 5">
            <a:extLst>
              <a:ext uri="{FF2B5EF4-FFF2-40B4-BE49-F238E27FC236}">
                <a16:creationId xmlns:a16="http://schemas.microsoft.com/office/drawing/2014/main" id="{773C10F7-1161-ED48-995B-BFCE1108814C}"/>
              </a:ext>
            </a:extLst>
          </p:cNvPr>
          <p:cNvSpPr txBox="1"/>
          <p:nvPr/>
        </p:nvSpPr>
        <p:spPr>
          <a:xfrm>
            <a:off x="1303020" y="6046470"/>
            <a:ext cx="1847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70570E-D0E0-4746-A505-E9DE179B11D7}"/>
              </a:ext>
            </a:extLst>
          </p:cNvPr>
          <p:cNvSpPr txBox="1"/>
          <p:nvPr/>
        </p:nvSpPr>
        <p:spPr>
          <a:xfrm>
            <a:off x="3712593" y="234970"/>
            <a:ext cx="6958147" cy="7837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Sans-Serif"/>
              <a:buChar char="•"/>
            </a:pPr>
            <a:r>
              <a:rPr lang="en-US" dirty="0">
                <a:ea typeface="+mn-lt"/>
                <a:cs typeface="+mn-lt"/>
              </a:rPr>
              <a:t>    Philosophy</a:t>
            </a:r>
            <a:endParaRPr lang="en-IE" dirty="0">
              <a:latin typeface="Calibri Light"/>
              <a:ea typeface="+mn-lt"/>
              <a:cs typeface="Calibri Light"/>
            </a:endParaRPr>
          </a:p>
          <a:p>
            <a:pPr marL="685800" lvl="1" indent="-285750">
              <a:lnSpc>
                <a:spcPct val="90000"/>
              </a:lnSpc>
              <a:spcBef>
                <a:spcPts val="500"/>
              </a:spcBef>
              <a:buFont typeface="Arial"/>
              <a:buChar char="•"/>
            </a:pPr>
            <a:r>
              <a:rPr lang="en-US" dirty="0">
                <a:ea typeface="+mn-lt"/>
                <a:cs typeface="+mn-lt"/>
              </a:rPr>
              <a:t>Constructivism</a:t>
            </a:r>
          </a:p>
          <a:p>
            <a:pPr marL="228600" indent="-285750">
              <a:lnSpc>
                <a:spcPct val="90000"/>
              </a:lnSpc>
              <a:spcBef>
                <a:spcPts val="1000"/>
              </a:spcBef>
              <a:buFont typeface="Arial"/>
              <a:buChar char="•"/>
            </a:pPr>
            <a:r>
              <a:rPr lang="en-US" dirty="0">
                <a:ea typeface="+mn-lt"/>
                <a:cs typeface="+mn-lt"/>
              </a:rPr>
              <a:t>Approach</a:t>
            </a:r>
          </a:p>
          <a:p>
            <a:pPr marL="685800" lvl="1" indent="-285750">
              <a:lnSpc>
                <a:spcPct val="90000"/>
              </a:lnSpc>
              <a:spcBef>
                <a:spcPts val="500"/>
              </a:spcBef>
              <a:buFont typeface="Arial"/>
              <a:buChar char="•"/>
            </a:pPr>
            <a:r>
              <a:rPr lang="en-US" dirty="0">
                <a:ea typeface="+mn-lt"/>
                <a:cs typeface="+mn-lt"/>
              </a:rPr>
              <a:t>Deductive </a:t>
            </a:r>
          </a:p>
          <a:p>
            <a:pPr marL="685800" lvl="1" indent="-285750">
              <a:lnSpc>
                <a:spcPct val="90000"/>
              </a:lnSpc>
              <a:spcBef>
                <a:spcPts val="500"/>
              </a:spcBef>
              <a:buFont typeface="Arial"/>
              <a:buChar char="•"/>
            </a:pPr>
            <a:r>
              <a:rPr lang="en-IE" dirty="0">
                <a:ea typeface="+mn-lt"/>
                <a:cs typeface="+mn-lt"/>
              </a:rPr>
              <a:t>Investigates improvements to classification using emotional information to confirm theory. </a:t>
            </a:r>
            <a:endParaRPr lang="en-US" dirty="0">
              <a:ea typeface="+mn-lt"/>
              <a:cs typeface="+mn-lt"/>
            </a:endParaRPr>
          </a:p>
          <a:p>
            <a:pPr marL="228600" indent="-285750">
              <a:lnSpc>
                <a:spcPct val="90000"/>
              </a:lnSpc>
              <a:spcBef>
                <a:spcPts val="1000"/>
              </a:spcBef>
              <a:buFont typeface="Arial"/>
              <a:buChar char="•"/>
            </a:pPr>
            <a:r>
              <a:rPr lang="en-US" dirty="0">
                <a:ea typeface="+mn-lt"/>
                <a:cs typeface="+mn-lt"/>
              </a:rPr>
              <a:t>Strategy</a:t>
            </a:r>
          </a:p>
          <a:p>
            <a:pPr marL="685800" lvl="1" indent="-285750">
              <a:lnSpc>
                <a:spcPct val="90000"/>
              </a:lnSpc>
              <a:spcBef>
                <a:spcPts val="500"/>
              </a:spcBef>
              <a:buFont typeface="Arial"/>
              <a:buChar char="•"/>
            </a:pPr>
            <a:r>
              <a:rPr lang="en-US" dirty="0">
                <a:ea typeface="+mn-lt"/>
                <a:cs typeface="+mn-lt"/>
              </a:rPr>
              <a:t>Archival Research </a:t>
            </a:r>
          </a:p>
          <a:p>
            <a:pPr marL="685800" lvl="1" indent="-285750">
              <a:lnSpc>
                <a:spcPct val="90000"/>
              </a:lnSpc>
              <a:spcBef>
                <a:spcPts val="500"/>
              </a:spcBef>
              <a:buFont typeface="Arial"/>
              <a:buChar char="•"/>
            </a:pPr>
            <a:r>
              <a:rPr lang="en-US" dirty="0">
                <a:ea typeface="+mn-lt"/>
                <a:cs typeface="+mn-lt"/>
              </a:rPr>
              <a:t>Classified Social Media dataset from previous research study</a:t>
            </a:r>
            <a:endParaRPr lang="en-US" dirty="0"/>
          </a:p>
          <a:p>
            <a:pPr marL="228600" indent="-285750">
              <a:lnSpc>
                <a:spcPct val="90000"/>
              </a:lnSpc>
              <a:spcBef>
                <a:spcPts val="1000"/>
              </a:spcBef>
              <a:buFont typeface="Arial"/>
              <a:buChar char="•"/>
            </a:pPr>
            <a:r>
              <a:rPr lang="en-US" dirty="0">
                <a:ea typeface="+mn-lt"/>
                <a:cs typeface="+mn-lt"/>
              </a:rPr>
              <a:t>Choices</a:t>
            </a:r>
          </a:p>
          <a:p>
            <a:pPr marL="685800" lvl="1" indent="-285750">
              <a:lnSpc>
                <a:spcPct val="90000"/>
              </a:lnSpc>
              <a:spcBef>
                <a:spcPts val="500"/>
              </a:spcBef>
              <a:buFont typeface="Arial"/>
              <a:buChar char="•"/>
            </a:pPr>
            <a:r>
              <a:rPr lang="en-US" dirty="0">
                <a:ea typeface="+mn-lt"/>
                <a:cs typeface="+mn-lt"/>
              </a:rPr>
              <a:t>Mixed Method - Qualitative and Quantitative </a:t>
            </a:r>
            <a:endParaRPr lang="en-US" dirty="0">
              <a:cs typeface="Calibri" panose="020F0502020204030204"/>
            </a:endParaRPr>
          </a:p>
          <a:p>
            <a:pPr marL="685800" lvl="1" indent="-285750">
              <a:lnSpc>
                <a:spcPct val="90000"/>
              </a:lnSpc>
              <a:spcBef>
                <a:spcPts val="500"/>
              </a:spcBef>
              <a:buFont typeface="Arial"/>
              <a:buChar char="•"/>
            </a:pPr>
            <a:r>
              <a:rPr lang="en-US" dirty="0">
                <a:ea typeface="+mn-lt"/>
                <a:cs typeface="+mn-lt"/>
              </a:rPr>
              <a:t>Text content, sentiment analysis  and lexical analysis</a:t>
            </a:r>
          </a:p>
          <a:p>
            <a:pPr marL="228600" indent="-285750">
              <a:lnSpc>
                <a:spcPct val="90000"/>
              </a:lnSpc>
              <a:spcBef>
                <a:spcPts val="1000"/>
              </a:spcBef>
              <a:buFont typeface="Arial"/>
              <a:buChar char="•"/>
            </a:pPr>
            <a:r>
              <a:rPr lang="en-US" dirty="0">
                <a:ea typeface="+mn-lt"/>
                <a:cs typeface="+mn-lt"/>
              </a:rPr>
              <a:t>Time Horizons</a:t>
            </a:r>
          </a:p>
          <a:p>
            <a:pPr marL="685800" lvl="1" indent="-285750">
              <a:lnSpc>
                <a:spcPct val="90000"/>
              </a:lnSpc>
              <a:spcBef>
                <a:spcPts val="500"/>
              </a:spcBef>
              <a:buFont typeface="Arial"/>
              <a:buChar char="•"/>
            </a:pPr>
            <a:r>
              <a:rPr lang="en-US" dirty="0">
                <a:ea typeface="+mn-lt"/>
                <a:cs typeface="+mn-lt"/>
              </a:rPr>
              <a:t>Cross Sectional – Data comprises tweets from multiple users from various times</a:t>
            </a:r>
          </a:p>
          <a:p>
            <a:pPr marL="228600" indent="-285750">
              <a:lnSpc>
                <a:spcPct val="90000"/>
              </a:lnSpc>
              <a:spcBef>
                <a:spcPts val="1000"/>
              </a:spcBef>
              <a:buFont typeface="Arial"/>
              <a:buChar char="•"/>
            </a:pPr>
            <a:r>
              <a:rPr lang="en-US" dirty="0">
                <a:ea typeface="+mn-lt"/>
                <a:cs typeface="+mn-lt"/>
              </a:rPr>
              <a:t>Procedures</a:t>
            </a:r>
          </a:p>
          <a:p>
            <a:pPr marL="685800" lvl="1" indent="-285750">
              <a:lnSpc>
                <a:spcPct val="90000"/>
              </a:lnSpc>
              <a:spcBef>
                <a:spcPts val="500"/>
              </a:spcBef>
              <a:buFont typeface="Arial"/>
              <a:buChar char="•"/>
            </a:pPr>
            <a:r>
              <a:rPr lang="en-US" dirty="0">
                <a:ea typeface="+mn-lt"/>
                <a:cs typeface="+mn-lt"/>
              </a:rPr>
              <a:t>Methods:  Classification, National Language Processing</a:t>
            </a:r>
          </a:p>
          <a:p>
            <a:pPr marL="685800" lvl="1" indent="-285750">
              <a:lnSpc>
                <a:spcPct val="90000"/>
              </a:lnSpc>
              <a:spcBef>
                <a:spcPts val="500"/>
              </a:spcBef>
              <a:buFont typeface="Arial"/>
              <a:buChar char="•"/>
            </a:pPr>
            <a:r>
              <a:rPr lang="en-US" dirty="0">
                <a:ea typeface="+mn-lt"/>
                <a:cs typeface="+mn-lt"/>
              </a:rPr>
              <a:t>Lexical and Sentiment Analysis</a:t>
            </a:r>
          </a:p>
          <a:p>
            <a:pPr marL="685800" lvl="1" indent="-285750">
              <a:lnSpc>
                <a:spcPct val="90000"/>
              </a:lnSpc>
              <a:spcBef>
                <a:spcPts val="500"/>
              </a:spcBef>
              <a:buFont typeface="Arial"/>
              <a:buChar char="•"/>
            </a:pPr>
            <a:r>
              <a:rPr lang="en-IE" dirty="0">
                <a:ea typeface="+mn-lt"/>
                <a:cs typeface="+mn-lt"/>
              </a:rPr>
              <a:t>Machine Learning classification models used to detect hate speech - SVM,  Naïve Bayes,  Random Forest Trees.</a:t>
            </a:r>
            <a:endParaRPr lang="en-US" dirty="0">
              <a:cs typeface="Calibri"/>
            </a:endParaRPr>
          </a:p>
          <a:p>
            <a:pPr marL="285750" indent="-285750">
              <a:buFont typeface="Arial"/>
              <a:buChar char="•"/>
            </a:pPr>
            <a:endParaRPr lang="en-IE" dirty="0"/>
          </a:p>
          <a:p>
            <a:pPr marL="285750" indent="-285750">
              <a:buFont typeface="Arial"/>
              <a:buChar char="•"/>
            </a:pPr>
            <a:endParaRPr lang="en-IE" b="1" dirty="0">
              <a:ea typeface="+mn-lt"/>
              <a:cs typeface="+mn-lt"/>
            </a:endParaRPr>
          </a:p>
          <a:p>
            <a:pPr marL="285750" indent="-285750">
              <a:buFont typeface="Arial"/>
              <a:buChar char="•"/>
            </a:pPr>
            <a:endParaRPr lang="en-IE" b="1" dirty="0">
              <a:cs typeface="Calibri"/>
            </a:endParaRPr>
          </a:p>
          <a:p>
            <a:pPr marL="285750" indent="-285750">
              <a:buFont typeface="Arial"/>
              <a:buChar char="•"/>
            </a:pPr>
            <a:endParaRPr lang="en-US" dirty="0">
              <a:cs typeface="Calibri"/>
            </a:endParaRPr>
          </a:p>
          <a:p>
            <a:pPr marL="285750" indent="-285750">
              <a:buFont typeface="Arial"/>
              <a:buChar char="•"/>
            </a:pPr>
            <a:endParaRPr lang="en-IE" dirty="0">
              <a:cs typeface="Calibri"/>
            </a:endParaRPr>
          </a:p>
        </p:txBody>
      </p:sp>
    </p:spTree>
    <p:extLst>
      <p:ext uri="{BB962C8B-B14F-4D97-AF65-F5344CB8AC3E}">
        <p14:creationId xmlns:p14="http://schemas.microsoft.com/office/powerpoint/2010/main" val="23091566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Lst>
</file>

<file path=ppt/tags/tag10.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6.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649D92A98AC04289356D58C8DD007B" ma:contentTypeVersion="11" ma:contentTypeDescription="Create a new document." ma:contentTypeScope="" ma:versionID="7e7995460e3329ffd5773f731e5d8a8b">
  <xsd:schema xmlns:xsd="http://www.w3.org/2001/XMLSchema" xmlns:xs="http://www.w3.org/2001/XMLSchema" xmlns:p="http://schemas.microsoft.com/office/2006/metadata/properties" xmlns:ns3="728cbe1e-0b6d-4c58-af8f-81e70400b4e3" xmlns:ns4="6e893c43-06e8-4dcc-9162-927e4eb2508b" targetNamespace="http://schemas.microsoft.com/office/2006/metadata/properties" ma:root="true" ma:fieldsID="2efb6d3f5988a35e328101e6e9639f3a" ns3:_="" ns4:_="">
    <xsd:import namespace="728cbe1e-0b6d-4c58-af8f-81e70400b4e3"/>
    <xsd:import namespace="6e893c43-06e8-4dcc-9162-927e4eb2508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8cbe1e-0b6d-4c58-af8f-81e70400b4e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893c43-06e8-4dcc-9162-927e4eb2508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53AD0D-1046-47FD-A817-62AD1F64D7B2}">
  <ds:schemaRefs>
    <ds:schemaRef ds:uri="http://schemas.microsoft.com/sharepoint/v3/contenttype/forms"/>
  </ds:schemaRefs>
</ds:datastoreItem>
</file>

<file path=customXml/itemProps2.xml><?xml version="1.0" encoding="utf-8"?>
<ds:datastoreItem xmlns:ds="http://schemas.openxmlformats.org/officeDocument/2006/customXml" ds:itemID="{62CB332E-3821-4AF0-8DD5-71E41CFE7691}">
  <ds:schemaRefs>
    <ds:schemaRef ds:uri="6e893c43-06e8-4dcc-9162-927e4eb2508b"/>
    <ds:schemaRef ds:uri="728cbe1e-0b6d-4c58-af8f-81e70400b4e3"/>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DC0672-AAE1-4BAF-B2ED-D68B4CD362BA}">
  <ds:schemaRefs>
    <ds:schemaRef ds:uri="http://purl.org/dc/terms/"/>
    <ds:schemaRef ds:uri="http://purl.org/dc/elements/1.1/"/>
    <ds:schemaRef ds:uri="http://schemas.openxmlformats.org/package/2006/metadata/core-properties"/>
    <ds:schemaRef ds:uri="http://www.w3.org/XML/1998/namespace"/>
    <ds:schemaRef ds:uri="http://schemas.microsoft.com/office/2006/documentManagement/types"/>
    <ds:schemaRef ds:uri="728cbe1e-0b6d-4c58-af8f-81e70400b4e3"/>
    <ds:schemaRef ds:uri="http://schemas.microsoft.com/office/2006/metadata/properties"/>
    <ds:schemaRef ds:uri="6e893c43-06e8-4dcc-9162-927e4eb2508b"/>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TotalTime>
  <Words>2033</Words>
  <Application>Microsoft Office PowerPoint</Application>
  <PresentationFormat>Widescreen</PresentationFormat>
  <Paragraphs>400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Arial,Sans-Serif</vt:lpstr>
      <vt:lpstr>Calibri</vt:lpstr>
      <vt:lpstr>Calibri Light</vt:lpstr>
      <vt:lpstr>Office Theme</vt:lpstr>
      <vt:lpstr>Research Methods Data Analytics</vt:lpstr>
      <vt:lpstr>Common Research Methods</vt:lpstr>
      <vt:lpstr>Archival Research Method</vt:lpstr>
      <vt:lpstr>Experiment Research Method</vt:lpstr>
      <vt:lpstr>Survey  Research Method</vt:lpstr>
      <vt:lpstr>Research Questions</vt:lpstr>
      <vt:lpstr>Can hate speech classification be improved using sentiment analysis?</vt:lpstr>
      <vt:lpstr>The Purpose of the Research</vt:lpstr>
      <vt:lpstr> Research Methodology</vt:lpstr>
      <vt:lpstr>Which is the most accurate face recognition algorithm available in OpenCV library?</vt:lpstr>
      <vt:lpstr>The Purpose of the Research</vt:lpstr>
      <vt:lpstr>PowerPoint Presentation</vt:lpstr>
      <vt:lpstr> Research Methodology</vt:lpstr>
      <vt:lpstr>Can consumer smartwatches generate accurate clinical data?</vt:lpstr>
      <vt:lpstr>The Purpose of the Research</vt:lpstr>
      <vt:lpstr>The Research Methodology</vt:lpstr>
      <vt:lpstr>Conclusions and Further Research</vt:lpstr>
      <vt:lpstr>How Feasible is Introduction of 5G Technology in Irish Airports for Data Analytics?</vt:lpstr>
      <vt:lpstr>The Purpose of the Research</vt:lpstr>
      <vt:lpstr>Research Methodology</vt:lpstr>
      <vt:lpstr>Research Methods</vt:lpstr>
      <vt:lpstr>Do different ethical approaches produce similarly stable machine learning algorithms</vt:lpstr>
      <vt:lpstr>The Purpose of the Research</vt:lpstr>
      <vt:lpstr>Background</vt:lpstr>
      <vt:lpstr>Methodology</vt:lpstr>
      <vt:lpstr>Method</vt:lpstr>
      <vt:lpstr>How could we know if the internet resources in TUD are used primarily for academic purposes?</vt:lpstr>
      <vt:lpstr>The Purpose of the Research</vt:lpstr>
      <vt:lpstr>The Research Methodology</vt:lpstr>
      <vt:lpstr>Do Bees continuously monitor their external temperature?</vt:lpstr>
      <vt:lpstr>The Purpose of the Research</vt:lpstr>
      <vt:lpstr>The Research Methodology</vt:lpstr>
      <vt:lpstr>The Research Methodology</vt:lpstr>
      <vt:lpstr>Conclusions and Further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is the best-performing face recognition algorithm available in OpenCV library?</dc:title>
  <dc:creator>Patryk Duszek</dc:creator>
  <cp:lastModifiedBy>John Gilligan</cp:lastModifiedBy>
  <cp:revision>2</cp:revision>
  <dcterms:created xsi:type="dcterms:W3CDTF">2020-02-09T19:19:03Z</dcterms:created>
  <dcterms:modified xsi:type="dcterms:W3CDTF">2020-02-22T16:11:34Z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0x010100C1649D92A98AC04289356D58C8DD007B</vt:lpwstr>
  </property>
  <property fmtid="{D5CDD505-2E9C-101B-9397-08002B2CF9AE}" pid="3" name="MSIP_Label_7f850223-87a8-40c3-9eb2-432606efca2a_Enabled">
    <vt:lpwstr>True</vt:lpwstr>
  </property>
  <property fmtid="{D5CDD505-2E9C-101B-9397-08002B2CF9AE}" pid="4" name="MSIP_Label_7f850223-87a8-40c3-9eb2-432606efca2a_SiteId">
    <vt:lpwstr>fcb2b37b-5da0-466b-9b83-0014b67a7c78</vt:lpwstr>
  </property>
  <property fmtid="{D5CDD505-2E9C-101B-9397-08002B2CF9AE}" pid="5" name="MSIP_Label_7f850223-87a8-40c3-9eb2-432606efca2a_Owner">
    <vt:lpwstr>john.mcdonnell@bayer.com</vt:lpwstr>
  </property>
  <property fmtid="{D5CDD505-2E9C-101B-9397-08002B2CF9AE}" pid="6" name="MSIP_Label_7f850223-87a8-40c3-9eb2-432606efca2a_SetDate">
    <vt:lpwstr>2020-02-14T19:28:41.9700199Z</vt:lpwstr>
  </property>
  <property fmtid="{D5CDD505-2E9C-101B-9397-08002B2CF9AE}" pid="7" name="MSIP_Label_7f850223-87a8-40c3-9eb2-432606efca2a_Name">
    <vt:lpwstr>NO CLASSIFICATION</vt:lpwstr>
  </property>
  <property fmtid="{D5CDD505-2E9C-101B-9397-08002B2CF9AE}" pid="8" name="MSIP_Label_7f850223-87a8-40c3-9eb2-432606efca2a_Application">
    <vt:lpwstr>Microsoft Azure Information Protection</vt:lpwstr>
  </property>
  <property fmtid="{D5CDD505-2E9C-101B-9397-08002B2CF9AE}" pid="9" name="MSIP_Label_7f850223-87a8-40c3-9eb2-432606efca2a_Extended_MSFT_Method">
    <vt:lpwstr>Manual</vt:lpwstr>
  </property>
  <property fmtid="{D5CDD505-2E9C-101B-9397-08002B2CF9AE}" pid="10" name="Sensitivity">
    <vt:lpwstr>NO CLASSIFICATION</vt:lpwstr>
  </property>
</Properties>
</file>