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verage" panose="020B0604020202020204" charset="0"/>
      <p:regular r:id="rId28"/>
    </p:embeddedFont>
    <p:embeddedFont>
      <p:font typeface="Oswal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31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f239c36a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f239c36a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f239c36a8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f239c36a8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e09de86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e09de8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f239c36a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f239c36a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f239c36a8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f239c36a8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f239c36a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239c36a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e09de861b_1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e09de861b_1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f239c36a8_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f239c36a8_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f239c36a8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6f239c36a8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e50f568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e50f568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ef5bdbf01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ef5bdbf01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e50f5683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e50f5683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e50f5683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e50f5683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e50f5683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e50f5683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6f239c36a8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6f239c36a8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f239c36a8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f239c36a8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ef5bdbf01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6ef5bdbf01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ef5bdbf01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ef5bdbf0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ef5bdbf01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f5bdbf01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ef5bdbf01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ef5bdbf0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ef5bdbf01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ef5bdbf0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e09de861b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e09de861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e0e3c9d7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e0e3c9d7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ef5bdbf0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ef5bdbf0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
        <p:nvSpPr>
          <p:cNvPr id="24" name="Google Shape;24;p4"/>
          <p:cNvSpPr txBox="1"/>
          <p:nvPr/>
        </p:nvSpPr>
        <p:spPr>
          <a:xfrm>
            <a:off x="197700" y="4695700"/>
            <a:ext cx="2166000" cy="3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1100">
                <a:solidFill>
                  <a:srgbClr val="CCCCCC"/>
                </a:solidFill>
                <a:latin typeface="Average"/>
                <a:ea typeface="Average"/>
                <a:cs typeface="Average"/>
                <a:sym typeface="Average"/>
              </a:rPr>
              <a:t>Scientific Research and Literature </a:t>
            </a:r>
            <a:endParaRPr sz="1100">
              <a:solidFill>
                <a:srgbClr val="CCCCCC"/>
              </a:solidFill>
              <a:latin typeface="Average"/>
              <a:ea typeface="Average"/>
              <a:cs typeface="Average"/>
              <a:sym typeface="Averag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9" name="Google Shape;39;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 name="Google Shape;45;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9" name="Google Shape;49;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c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aisel.aisnet.org/ecis2009/73"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hyperlink" Target="https://www.researchgate.net/publication/221651304_Software_Quality_and_Life_Cycles" TargetMode="External"/><Relationship Id="rId4" Type="http://schemas.openxmlformats.org/officeDocument/2006/relationships/hyperlink" Target="https://www.designsociety.org/download-publication/25512/comparison_of_three_methodological_approaches_of_design_research"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nceptdraw.com/samples/management-stakeholder-onion-diagram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conceptdraw.com/samples/management-stakeholder-onion-diagram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conceptdraw.com/samples/management-stakeholder-onion-diagram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71258" y="877475"/>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cs" sz="4800">
                <a:solidFill>
                  <a:schemeClr val="accent5"/>
                </a:solidFill>
              </a:rPr>
              <a:t>Scientific Research And Literature (SPEC9997)</a:t>
            </a:r>
            <a:endParaRPr sz="4800">
              <a:solidFill>
                <a:schemeClr val="accent5"/>
              </a:solidFill>
            </a:endParaRPr>
          </a:p>
        </p:txBody>
      </p:sp>
      <p:sp>
        <p:nvSpPr>
          <p:cNvPr id="61" name="Google Shape;61;p13"/>
          <p:cNvSpPr txBox="1">
            <a:spLocks noGrp="1"/>
          </p:cNvSpPr>
          <p:nvPr>
            <p:ph type="subTitle" idx="1"/>
          </p:nvPr>
        </p:nvSpPr>
        <p:spPr>
          <a:xfrm>
            <a:off x="671250" y="3174874"/>
            <a:ext cx="7801500" cy="13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000" dirty="0">
                <a:solidFill>
                  <a:schemeClr val="accent5"/>
                </a:solidFill>
              </a:rPr>
              <a:t>Problems caused by Software quality goals in different life cycle phases</a:t>
            </a:r>
            <a:r>
              <a:rPr lang="cs" sz="2000" dirty="0"/>
              <a:t> - 	</a:t>
            </a:r>
            <a:endParaRPr dirty="0"/>
          </a:p>
        </p:txBody>
      </p:sp>
      <p:sp>
        <p:nvSpPr>
          <p:cNvPr id="135" name="Google Shape;135;p22"/>
          <p:cNvSpPr txBox="1">
            <a:spLocks noGrp="1"/>
          </p:cNvSpPr>
          <p:nvPr>
            <p:ph type="body" idx="1"/>
          </p:nvPr>
        </p:nvSpPr>
        <p:spPr>
          <a:xfrm>
            <a:off x="311700" y="1104800"/>
            <a:ext cx="8520600" cy="39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1400">
                <a:solidFill>
                  <a:schemeClr val="accent6"/>
                </a:solidFill>
              </a:rPr>
              <a:t>Research Strategy:											</a:t>
            </a:r>
            <a:endParaRPr sz="1200">
              <a:solidFill>
                <a:schemeClr val="accent6"/>
              </a:solidFill>
            </a:endParaRPr>
          </a:p>
          <a:p>
            <a:pPr marL="0" lvl="0" indent="0" algn="l" rtl="0">
              <a:spcBef>
                <a:spcPts val="1600"/>
              </a:spcBef>
              <a:spcAft>
                <a:spcPts val="0"/>
              </a:spcAft>
              <a:buNone/>
            </a:pPr>
            <a:r>
              <a:rPr lang="cs" sz="1400">
                <a:solidFill>
                  <a:schemeClr val="accent6"/>
                </a:solidFill>
              </a:rPr>
              <a:t>The strategy that paper uses is </a:t>
            </a:r>
            <a:r>
              <a:rPr lang="cs" sz="1400" b="1">
                <a:solidFill>
                  <a:schemeClr val="accent6"/>
                </a:solidFill>
              </a:rPr>
              <a:t>grounded theory </a:t>
            </a:r>
            <a:r>
              <a:rPr lang="cs" sz="1400">
                <a:solidFill>
                  <a:schemeClr val="accent6"/>
                </a:solidFill>
              </a:rPr>
              <a:t>and </a:t>
            </a:r>
            <a:r>
              <a:rPr lang="cs" sz="1400" b="1">
                <a:solidFill>
                  <a:schemeClr val="accent6"/>
                </a:solidFill>
              </a:rPr>
              <a:t>action research</a:t>
            </a:r>
            <a:r>
              <a:rPr lang="cs" sz="1400">
                <a:solidFill>
                  <a:schemeClr val="accent6"/>
                </a:solidFill>
              </a:rPr>
              <a:t>. The researchers cite several past publications in order to comment on existing trends and subsequently formulate their own theory and it is conducted within the researcher’s own field of expertise.</a:t>
            </a:r>
            <a:endParaRPr sz="1400">
              <a:solidFill>
                <a:schemeClr val="accent6"/>
              </a:solidFill>
            </a:endParaRPr>
          </a:p>
          <a:p>
            <a:pPr marL="0" lvl="0" indent="0" algn="l" rtl="0">
              <a:spcBef>
                <a:spcPts val="1600"/>
              </a:spcBef>
              <a:spcAft>
                <a:spcPts val="0"/>
              </a:spcAft>
              <a:buNone/>
            </a:pPr>
            <a:r>
              <a:rPr lang="cs" sz="1400">
                <a:solidFill>
                  <a:schemeClr val="accent6"/>
                </a:solidFill>
              </a:rPr>
              <a:t>Approach:</a:t>
            </a:r>
            <a:endParaRPr sz="1400">
              <a:solidFill>
                <a:schemeClr val="accent6"/>
              </a:solidFill>
            </a:endParaRPr>
          </a:p>
          <a:p>
            <a:pPr marL="0" lvl="0" indent="0" algn="l" rtl="0">
              <a:spcBef>
                <a:spcPts val="1600"/>
              </a:spcBef>
              <a:spcAft>
                <a:spcPts val="0"/>
              </a:spcAft>
              <a:buNone/>
            </a:pPr>
            <a:r>
              <a:rPr lang="cs" sz="1400">
                <a:solidFill>
                  <a:schemeClr val="accent6"/>
                </a:solidFill>
              </a:rPr>
              <a:t>This paper uses the </a:t>
            </a:r>
            <a:r>
              <a:rPr lang="cs" sz="1400" b="1">
                <a:solidFill>
                  <a:schemeClr val="accent6"/>
                </a:solidFill>
              </a:rPr>
              <a:t>inductive </a:t>
            </a:r>
            <a:r>
              <a:rPr lang="cs" sz="1400">
                <a:solidFill>
                  <a:schemeClr val="accent6"/>
                </a:solidFill>
              </a:rPr>
              <a:t>approach. From the outset, there is no particular hypothesis stipulated. The paper observes the (sometimes) overlapping concerns that developers, stakeholders and end users have as regards Software Quality. In conclusion, </a:t>
            </a:r>
            <a:r>
              <a:rPr lang="cs" sz="1400" b="1">
                <a:solidFill>
                  <a:schemeClr val="accent6"/>
                </a:solidFill>
              </a:rPr>
              <a:t>tentative</a:t>
            </a:r>
            <a:r>
              <a:rPr lang="cs" sz="1400">
                <a:solidFill>
                  <a:schemeClr val="accent6"/>
                </a:solidFill>
              </a:rPr>
              <a:t> principles are formed to best cater for the goals of all concerned to avoid conflicts between the goals of Software Design at given stages of the life cycle. </a:t>
            </a:r>
            <a:endParaRPr sz="1400">
              <a:solidFill>
                <a:schemeClr val="accent6"/>
              </a:solidFill>
            </a:endParaRPr>
          </a:p>
          <a:p>
            <a:pPr marL="0" lvl="0" indent="0" algn="l" rtl="0">
              <a:spcBef>
                <a:spcPts val="1600"/>
              </a:spcBef>
              <a:spcAft>
                <a:spcPts val="1600"/>
              </a:spcAft>
              <a:buNone/>
            </a:pPr>
            <a:endParaRPr sz="1400">
              <a:solidFill>
                <a:schemeClr val="accent6"/>
              </a:solidFill>
            </a:endParaRPr>
          </a:p>
        </p:txBody>
      </p:sp>
      <p:sp>
        <p:nvSpPr>
          <p:cNvPr id="136" name="Google Shape;136;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000" dirty="0">
                <a:solidFill>
                  <a:schemeClr val="accent5"/>
                </a:solidFill>
              </a:rPr>
              <a:t>Problems caused by Software quality goals in different life cycle phases</a:t>
            </a:r>
            <a:r>
              <a:rPr lang="cs" sz="2000" dirty="0"/>
              <a:t> </a:t>
            </a:r>
            <a:r>
              <a:rPr lang="cs" sz="2000" dirty="0" smtClean="0"/>
              <a:t>-</a:t>
            </a:r>
            <a:endParaRPr dirty="0"/>
          </a:p>
        </p:txBody>
      </p:sp>
      <p:sp>
        <p:nvSpPr>
          <p:cNvPr id="142" name="Google Shape;142;p23"/>
          <p:cNvSpPr txBox="1">
            <a:spLocks noGrp="1"/>
          </p:cNvSpPr>
          <p:nvPr>
            <p:ph type="body" idx="1"/>
          </p:nvPr>
        </p:nvSpPr>
        <p:spPr>
          <a:xfrm>
            <a:off x="311700" y="877200"/>
            <a:ext cx="8520600" cy="410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1400">
                <a:solidFill>
                  <a:schemeClr val="accent6"/>
                </a:solidFill>
              </a:rPr>
              <a:t>Choices Made:</a:t>
            </a:r>
            <a:endParaRPr sz="1400">
              <a:solidFill>
                <a:schemeClr val="accent6"/>
              </a:solidFill>
            </a:endParaRPr>
          </a:p>
          <a:p>
            <a:pPr marL="0" lvl="0" indent="0" algn="l" rtl="0">
              <a:spcBef>
                <a:spcPts val="0"/>
              </a:spcBef>
              <a:spcAft>
                <a:spcPts val="0"/>
              </a:spcAft>
              <a:buNone/>
            </a:pPr>
            <a:r>
              <a:rPr lang="cs" sz="1400">
                <a:solidFill>
                  <a:schemeClr val="accent6"/>
                </a:solidFill>
              </a:rPr>
              <a:t>Due to the loose definition of ‘quality’, the researcher takes the qualitative choice in this paper. It analyses practices such as Object Oriented Development and Software Product Line Engineering (SPLE) and how they can affect certain non-functional criteria such as learnability and suitability.</a:t>
            </a:r>
            <a:endParaRPr sz="1400">
              <a:solidFill>
                <a:schemeClr val="accent6"/>
              </a:solidFill>
            </a:endParaRPr>
          </a:p>
          <a:p>
            <a:pPr marL="0" lvl="0" indent="0" algn="l" rtl="0">
              <a:spcBef>
                <a:spcPts val="1600"/>
              </a:spcBef>
              <a:spcAft>
                <a:spcPts val="0"/>
              </a:spcAft>
              <a:buNone/>
            </a:pPr>
            <a:r>
              <a:rPr lang="cs" sz="1400">
                <a:solidFill>
                  <a:schemeClr val="accent6"/>
                </a:solidFill>
              </a:rPr>
              <a:t>Time Horizons:</a:t>
            </a:r>
            <a:endParaRPr sz="1400">
              <a:solidFill>
                <a:schemeClr val="accent6"/>
              </a:solidFill>
            </a:endParaRPr>
          </a:p>
          <a:p>
            <a:pPr marL="0" lvl="0" indent="0" algn="l" rtl="0">
              <a:spcBef>
                <a:spcPts val="1600"/>
              </a:spcBef>
              <a:spcAft>
                <a:spcPts val="0"/>
              </a:spcAft>
              <a:buNone/>
            </a:pPr>
            <a:r>
              <a:rPr lang="cs" sz="1400">
                <a:solidFill>
                  <a:schemeClr val="accent6"/>
                </a:solidFill>
              </a:rPr>
              <a:t>This paper is based on cross-sectional research by considering of the state of Software Development priorities at the time of writing. </a:t>
            </a:r>
            <a:endParaRPr sz="1400">
              <a:solidFill>
                <a:schemeClr val="accent6"/>
              </a:solidFill>
            </a:endParaRPr>
          </a:p>
          <a:p>
            <a:pPr marL="0" lvl="0" indent="0" algn="l" rtl="0">
              <a:spcBef>
                <a:spcPts val="1600"/>
              </a:spcBef>
              <a:spcAft>
                <a:spcPts val="0"/>
              </a:spcAft>
              <a:buNone/>
            </a:pPr>
            <a:r>
              <a:rPr lang="cs" sz="1400">
                <a:solidFill>
                  <a:schemeClr val="accent6"/>
                </a:solidFill>
              </a:rPr>
              <a:t>Data Collection/Analysis Methods:</a:t>
            </a:r>
            <a:endParaRPr sz="1400">
              <a:solidFill>
                <a:schemeClr val="accent6"/>
              </a:solidFill>
            </a:endParaRPr>
          </a:p>
          <a:p>
            <a:pPr marL="0" lvl="0" indent="0" algn="l" rtl="0">
              <a:spcBef>
                <a:spcPts val="1600"/>
              </a:spcBef>
              <a:spcAft>
                <a:spcPts val="0"/>
              </a:spcAft>
              <a:buNone/>
            </a:pPr>
            <a:r>
              <a:rPr lang="cs" sz="1400">
                <a:solidFill>
                  <a:schemeClr val="accent6"/>
                </a:solidFill>
              </a:rPr>
              <a:t>Data is collected for this research  using </a:t>
            </a:r>
            <a:r>
              <a:rPr lang="cs" sz="1400" b="1">
                <a:solidFill>
                  <a:schemeClr val="accent6"/>
                </a:solidFill>
              </a:rPr>
              <a:t>archival research </a:t>
            </a:r>
            <a:r>
              <a:rPr lang="cs" sz="1400">
                <a:solidFill>
                  <a:schemeClr val="accent6"/>
                </a:solidFill>
              </a:rPr>
              <a:t>through the systematic referencing of peer reviewed publications. These particular publications used observational surveys to collect and map their data to visual aids such as graphs.</a:t>
            </a:r>
            <a:endParaRPr sz="1400">
              <a:solidFill>
                <a:schemeClr val="accent6"/>
              </a:solidFill>
            </a:endParaRPr>
          </a:p>
          <a:p>
            <a:pPr marL="0" lvl="0" indent="0" algn="l" rtl="0">
              <a:spcBef>
                <a:spcPts val="1600"/>
              </a:spcBef>
              <a:spcAft>
                <a:spcPts val="0"/>
              </a:spcAft>
              <a:buNone/>
            </a:pPr>
            <a:endParaRPr sz="1400">
              <a:solidFill>
                <a:schemeClr val="accent6"/>
              </a:solidFill>
            </a:endParaRPr>
          </a:p>
          <a:p>
            <a:pPr marL="0" lvl="0" indent="0" algn="l" rtl="0">
              <a:spcBef>
                <a:spcPts val="1600"/>
              </a:spcBef>
              <a:spcAft>
                <a:spcPts val="0"/>
              </a:spcAft>
              <a:buNone/>
            </a:pPr>
            <a:endParaRPr sz="1400">
              <a:solidFill>
                <a:schemeClr val="accent6"/>
              </a:solidFill>
            </a:endParaRPr>
          </a:p>
          <a:p>
            <a:pPr marL="0" lvl="0" indent="0" algn="l" rtl="0">
              <a:spcBef>
                <a:spcPts val="1600"/>
              </a:spcBef>
              <a:spcAft>
                <a:spcPts val="1600"/>
              </a:spcAft>
              <a:buNone/>
            </a:pPr>
            <a:endParaRPr sz="1400">
              <a:solidFill>
                <a:schemeClr val="accent6"/>
              </a:solidFill>
            </a:endParaRPr>
          </a:p>
        </p:txBody>
      </p:sp>
      <p:sp>
        <p:nvSpPr>
          <p:cNvPr id="143" name="Google Shape;143;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Coordination in Large-Scale Software Teams</a:t>
            </a:r>
            <a:r>
              <a:rPr lang="cs" sz="2400" dirty="0"/>
              <a:t> </a:t>
            </a:r>
            <a:r>
              <a:rPr lang="cs" sz="2400" dirty="0" smtClean="0"/>
              <a:t>-</a:t>
            </a:r>
            <a:endParaRPr sz="2400" dirty="0"/>
          </a:p>
        </p:txBody>
      </p:sp>
      <p:sp>
        <p:nvSpPr>
          <p:cNvPr id="149" name="Google Shape;14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Conference Paper:</a:t>
            </a:r>
            <a:endParaRPr sz="1400">
              <a:solidFill>
                <a:schemeClr val="accent6"/>
              </a:solidFill>
            </a:endParaRPr>
          </a:p>
          <a:p>
            <a:pPr marL="457200" lvl="0" indent="0" algn="l" rtl="0">
              <a:lnSpc>
                <a:spcPct val="100000"/>
              </a:lnSpc>
              <a:spcBef>
                <a:spcPts val="0"/>
              </a:spcBef>
              <a:spcAft>
                <a:spcPts val="0"/>
              </a:spcAft>
              <a:buNone/>
            </a:pPr>
            <a:r>
              <a:rPr lang="cs" sz="1100"/>
              <a:t>Coordination in Large-Scale Software Teams</a:t>
            </a:r>
            <a:endParaRPr sz="1100"/>
          </a:p>
          <a:p>
            <a:pPr marL="457200" lvl="0" indent="0" algn="l" rtl="0">
              <a:lnSpc>
                <a:spcPct val="100000"/>
              </a:lnSpc>
              <a:spcBef>
                <a:spcPts val="0"/>
              </a:spcBef>
              <a:spcAft>
                <a:spcPts val="0"/>
              </a:spcAft>
              <a:buNone/>
            </a:pPr>
            <a:r>
              <a:rPr lang="cs" sz="800"/>
              <a:t>(Begel, Nagappan, Poile, Layman, 2009)</a:t>
            </a:r>
            <a:endParaRPr sz="1100"/>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Philosophy:</a:t>
            </a:r>
            <a:endParaRPr sz="1400">
              <a:solidFill>
                <a:schemeClr val="accent6"/>
              </a:solidFill>
            </a:endParaRPr>
          </a:p>
          <a:p>
            <a:pPr marL="450000" lvl="0" indent="0" algn="l" rtl="0">
              <a:lnSpc>
                <a:spcPct val="100000"/>
              </a:lnSpc>
              <a:spcBef>
                <a:spcPts val="0"/>
              </a:spcBef>
              <a:spcAft>
                <a:spcPts val="0"/>
              </a:spcAft>
              <a:buNone/>
            </a:pPr>
            <a:r>
              <a:rPr lang="cs" sz="1100" u="sng"/>
              <a:t>Positivism </a:t>
            </a:r>
            <a:r>
              <a:rPr lang="cs" sz="1100"/>
              <a:t>- The researchers collected and interpreted the data in an objective way.</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Approach:</a:t>
            </a:r>
            <a:endParaRPr sz="1400">
              <a:solidFill>
                <a:schemeClr val="accent6"/>
              </a:solidFill>
            </a:endParaRPr>
          </a:p>
          <a:p>
            <a:pPr marL="450000" lvl="0" indent="0" algn="l" rtl="0">
              <a:lnSpc>
                <a:spcPct val="100000"/>
              </a:lnSpc>
              <a:spcBef>
                <a:spcPts val="0"/>
              </a:spcBef>
              <a:spcAft>
                <a:spcPts val="0"/>
              </a:spcAft>
              <a:buNone/>
            </a:pPr>
            <a:r>
              <a:rPr lang="cs" sz="1100" u="sng"/>
              <a:t>Deductive </a:t>
            </a:r>
            <a:r>
              <a:rPr lang="cs" sz="1100"/>
              <a:t>- Accumulating data with the purpose of testing a hypothesis  is a deductive research approach. This study collects data aiming to understand both the inter and intra-team dependencies of large scale software development processes, coordination mechanisms and communication techniques used as well as the the level of success each of these techniques have. </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Research Strategies:</a:t>
            </a:r>
            <a:endParaRPr sz="1100"/>
          </a:p>
          <a:p>
            <a:pPr marL="450000" lvl="0" indent="0" algn="l" rtl="0">
              <a:spcBef>
                <a:spcPts val="0"/>
              </a:spcBef>
              <a:spcAft>
                <a:spcPts val="0"/>
              </a:spcAft>
              <a:buNone/>
            </a:pPr>
            <a:r>
              <a:rPr lang="cs" sz="1100"/>
              <a:t>The research was conducted using an anonymous web based survey</a:t>
            </a:r>
            <a:r>
              <a:rPr lang="cs" sz="1100" b="1"/>
              <a:t>, </a:t>
            </a:r>
            <a:r>
              <a:rPr lang="cs" sz="1100"/>
              <a:t>a flexible approach that can be used to study a wide variety of basic and applied research questions. Invitations to take part in the survey were sent by email to 2,535 individuals including developers, testers, program managers, architects and user experience engineers, consisting of a 10% random sample in each job role</a:t>
            </a:r>
            <a:r>
              <a:rPr lang="cs" sz="1100">
                <a:latin typeface="Arial"/>
                <a:ea typeface="Arial"/>
                <a:cs typeface="Arial"/>
                <a:sym typeface="Arial"/>
              </a:rPr>
              <a:t>.</a:t>
            </a:r>
            <a:endParaRPr sz="1100"/>
          </a:p>
          <a:p>
            <a:pPr marL="0" lvl="0" indent="45720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endParaRPr sz="800"/>
          </a:p>
          <a:p>
            <a:pPr marL="0" lvl="0" indent="0" algn="l" rtl="0">
              <a:spcBef>
                <a:spcPts val="1600"/>
              </a:spcBef>
              <a:spcAft>
                <a:spcPts val="1600"/>
              </a:spcAft>
              <a:buNone/>
            </a:pPr>
            <a:endParaRPr/>
          </a:p>
        </p:txBody>
      </p:sp>
      <p:sp>
        <p:nvSpPr>
          <p:cNvPr id="150" name="Google Shape;150;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Coordination in Large-Scale Software Teams</a:t>
            </a:r>
            <a:r>
              <a:rPr lang="cs" sz="2400" dirty="0"/>
              <a:t> </a:t>
            </a:r>
            <a:r>
              <a:rPr lang="cs" sz="2400" dirty="0" smtClean="0"/>
              <a:t>-</a:t>
            </a:r>
            <a:endParaRPr dirty="0"/>
          </a:p>
        </p:txBody>
      </p:sp>
      <p:sp>
        <p:nvSpPr>
          <p:cNvPr id="156" name="Google Shape;156;p25"/>
          <p:cNvSpPr txBox="1">
            <a:spLocks noGrp="1"/>
          </p:cNvSpPr>
          <p:nvPr>
            <p:ph type="body" idx="1"/>
          </p:nvPr>
        </p:nvSpPr>
        <p:spPr>
          <a:xfrm>
            <a:off x="311700" y="1141163"/>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Time Horizons:</a:t>
            </a:r>
            <a:endParaRPr sz="1400">
              <a:solidFill>
                <a:schemeClr val="accent6"/>
              </a:solidFill>
            </a:endParaRPr>
          </a:p>
          <a:p>
            <a:pPr marL="457200" lvl="0" indent="0" algn="l" rtl="0">
              <a:lnSpc>
                <a:spcPct val="100000"/>
              </a:lnSpc>
              <a:spcBef>
                <a:spcPts val="0"/>
              </a:spcBef>
              <a:spcAft>
                <a:spcPts val="0"/>
              </a:spcAft>
              <a:buNone/>
            </a:pPr>
            <a:r>
              <a:rPr lang="cs" sz="1100" u="sng"/>
              <a:t>Longitudinal</a:t>
            </a:r>
            <a:r>
              <a:rPr lang="cs" sz="1100"/>
              <a:t> - The survey was outlined as a once off, longitudinal case study and it was available to the participants for two weeks in 2007. The study was completed inside Microsoft Corporation.</a:t>
            </a:r>
            <a:endParaRPr sz="1100"/>
          </a:p>
          <a:p>
            <a:pPr marL="457200" lvl="0" indent="0" algn="l" rtl="0">
              <a:lnSpc>
                <a:spcPct val="100000"/>
              </a:lnSpc>
              <a:spcBef>
                <a:spcPts val="0"/>
              </a:spcBef>
              <a:spcAft>
                <a:spcPts val="0"/>
              </a:spcAft>
              <a:buNone/>
            </a:pPr>
            <a:endParaRPr sz="1100" i="1"/>
          </a:p>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450000" lvl="0" indent="0" algn="l" rtl="0">
              <a:lnSpc>
                <a:spcPct val="100000"/>
              </a:lnSpc>
              <a:spcBef>
                <a:spcPts val="0"/>
              </a:spcBef>
              <a:spcAft>
                <a:spcPts val="0"/>
              </a:spcAft>
              <a:buNone/>
            </a:pPr>
            <a:r>
              <a:rPr lang="cs" sz="1400" i="1">
                <a:solidFill>
                  <a:schemeClr val="accent6"/>
                </a:solidFill>
              </a:rPr>
              <a:t>	</a:t>
            </a:r>
            <a:r>
              <a:rPr lang="cs" sz="1100"/>
              <a:t>The data analysis was applied to 775 remaining respondents after removing 45 invalid responses from a total of 820 received.  The data collected was used by the researchers to build a series of  stats and charts, presenting this to the reader with the aim of  understanding where and how improvements can be made.</a:t>
            </a:r>
            <a:endParaRPr sz="1400"/>
          </a:p>
        </p:txBody>
      </p:sp>
      <p:sp>
        <p:nvSpPr>
          <p:cNvPr id="157" name="Google Shape;157;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13</a:t>
            </a:fld>
            <a:endParaRPr/>
          </a:p>
        </p:txBody>
      </p:sp>
      <p:pic>
        <p:nvPicPr>
          <p:cNvPr id="158" name="Google Shape;158;p25"/>
          <p:cNvPicPr preferRelativeResize="0"/>
          <p:nvPr/>
        </p:nvPicPr>
        <p:blipFill>
          <a:blip r:embed="rId3">
            <a:alphaModFix/>
          </a:blip>
          <a:stretch>
            <a:fillRect/>
          </a:stretch>
        </p:blipFill>
        <p:spPr>
          <a:xfrm>
            <a:off x="3322800" y="2750575"/>
            <a:ext cx="4798075" cy="197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Coordination in Large-Scale Software Teams</a:t>
            </a:r>
            <a:r>
              <a:rPr lang="cs" sz="2400" dirty="0"/>
              <a:t> </a:t>
            </a:r>
            <a:r>
              <a:rPr lang="cs" sz="2400" dirty="0" smtClean="0"/>
              <a:t>-</a:t>
            </a:r>
            <a:endParaRPr dirty="0"/>
          </a:p>
        </p:txBody>
      </p:sp>
      <p:sp>
        <p:nvSpPr>
          <p:cNvPr id="164" name="Google Shape;16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Research Gaps:</a:t>
            </a:r>
            <a:endParaRPr sz="1400">
              <a:solidFill>
                <a:schemeClr val="accent6"/>
              </a:solidFill>
            </a:endParaRPr>
          </a:p>
          <a:p>
            <a:pPr marL="450000" lvl="0" indent="0" algn="l" rtl="0">
              <a:spcBef>
                <a:spcPts val="0"/>
              </a:spcBef>
              <a:spcAft>
                <a:spcPts val="0"/>
              </a:spcAft>
              <a:buNone/>
            </a:pPr>
            <a:r>
              <a:rPr lang="cs" sz="1100"/>
              <a:t>One of the remarks</a:t>
            </a:r>
            <a:r>
              <a:rPr lang="cs" sz="1100" b="1"/>
              <a:t> </a:t>
            </a:r>
            <a:r>
              <a:rPr lang="cs" sz="1100"/>
              <a:t>we can make regarding this conference paper after the evaluation, is that this study was carried inside Microsoft Corporation and the findings can only represent this company and not the entire software industry.</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Possible Future Research:</a:t>
            </a:r>
            <a:endParaRPr sz="1100"/>
          </a:p>
          <a:p>
            <a:pPr marL="457200" lvl="0" indent="0" algn="l" rtl="0">
              <a:lnSpc>
                <a:spcPct val="100000"/>
              </a:lnSpc>
              <a:spcBef>
                <a:spcPts val="0"/>
              </a:spcBef>
              <a:spcAft>
                <a:spcPts val="0"/>
              </a:spcAft>
              <a:buNone/>
            </a:pPr>
            <a:r>
              <a:rPr lang="cs" sz="1100"/>
              <a:t>Future research could be a larger evaluation including multiple companies. Collected data can be used to compare with the facts presented in this paper creating and testing a new hypothesis, aiming to prove the results found by this research apply broadly to the software industry.</a:t>
            </a:r>
            <a:endParaRPr/>
          </a:p>
        </p:txBody>
      </p:sp>
      <p:sp>
        <p:nvSpPr>
          <p:cNvPr id="165" name="Google Shape;165;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2812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Action Research for the Internet of Things </a:t>
            </a:r>
            <a:r>
              <a:rPr lang="cs" sz="2400" dirty="0" smtClean="0"/>
              <a:t>-</a:t>
            </a:r>
            <a:endParaRPr sz="2400" dirty="0"/>
          </a:p>
        </p:txBody>
      </p:sp>
      <p:sp>
        <p:nvSpPr>
          <p:cNvPr id="171" name="Google Shape;171;p27"/>
          <p:cNvSpPr txBox="1">
            <a:spLocks noGrp="1"/>
          </p:cNvSpPr>
          <p:nvPr>
            <p:ph type="body" idx="1"/>
          </p:nvPr>
        </p:nvSpPr>
        <p:spPr>
          <a:xfrm>
            <a:off x="311700" y="814050"/>
            <a:ext cx="8520600" cy="408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Paper:</a:t>
            </a:r>
            <a:endParaRPr sz="1400">
              <a:solidFill>
                <a:schemeClr val="accent6"/>
              </a:solidFill>
            </a:endParaRPr>
          </a:p>
          <a:p>
            <a:pPr marL="457200" lvl="0" indent="-298450" algn="l" rtl="0">
              <a:lnSpc>
                <a:spcPct val="100000"/>
              </a:lnSpc>
              <a:spcBef>
                <a:spcPts val="1600"/>
              </a:spcBef>
              <a:spcAft>
                <a:spcPts val="0"/>
              </a:spcAft>
              <a:buSzPts val="1100"/>
              <a:buChar char="●"/>
            </a:pPr>
            <a:r>
              <a:rPr lang="cs" sz="1100"/>
              <a:t>Architecture for embedded software in mircocontrollers for Internet of Things (IoT) in fog water collection</a:t>
            </a:r>
            <a:endParaRPr sz="1100"/>
          </a:p>
          <a:p>
            <a:pPr marL="457200" lvl="0" indent="-298450" algn="l" rtl="0">
              <a:lnSpc>
                <a:spcPct val="100000"/>
              </a:lnSpc>
              <a:spcBef>
                <a:spcPts val="0"/>
              </a:spcBef>
              <a:spcAft>
                <a:spcPts val="0"/>
              </a:spcAft>
              <a:buSzPts val="1100"/>
              <a:buChar char="●"/>
            </a:pPr>
            <a:r>
              <a:rPr lang="cs" sz="800"/>
              <a:t>(Mendozaa, Ordóñez, Ordóñez, Juradoa, 2017)</a:t>
            </a:r>
            <a:endParaRPr sz="1100"/>
          </a:p>
          <a:p>
            <a:pPr marL="0" lvl="0" indent="0" algn="l" rtl="0">
              <a:lnSpc>
                <a:spcPct val="100000"/>
              </a:lnSpc>
              <a:spcBef>
                <a:spcPts val="1600"/>
              </a:spcBef>
              <a:spcAft>
                <a:spcPts val="0"/>
              </a:spcAft>
              <a:buNone/>
            </a:pPr>
            <a:r>
              <a:rPr lang="cs" sz="1400">
                <a:solidFill>
                  <a:schemeClr val="accent6"/>
                </a:solidFill>
              </a:rPr>
              <a:t>Research Strategies:</a:t>
            </a:r>
            <a:endParaRPr sz="14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 paper is an example of Action Research. The authors start with a problem - a shortage of clean drinking water that causes environment, health and social problems. They propose a solution to this problem and then evaluate the solution with a case study. Based on their evaluation, they conclude that the architecture they provide can be used for a Fog Water Collection system</a:t>
            </a:r>
            <a:r>
              <a:rPr lang="cs" sz="1400">
                <a:solidFill>
                  <a:schemeClr val="accent6"/>
                </a:solidFill>
              </a:rPr>
              <a:t>.</a:t>
            </a:r>
            <a:endParaRPr sz="1400">
              <a:solidFill>
                <a:schemeClr val="accent6"/>
              </a:solidFill>
            </a:endParaRPr>
          </a:p>
          <a:p>
            <a:pPr marL="0" lvl="0" indent="0" algn="l" rtl="0">
              <a:lnSpc>
                <a:spcPct val="100000"/>
              </a:lnSpc>
              <a:spcBef>
                <a:spcPts val="1600"/>
              </a:spcBef>
              <a:spcAft>
                <a:spcPts val="0"/>
              </a:spcAft>
              <a:buNone/>
            </a:pPr>
            <a:r>
              <a:rPr lang="cs" sz="1400">
                <a:solidFill>
                  <a:schemeClr val="accent6"/>
                </a:solidFill>
              </a:rPr>
              <a:t>Approach:</a:t>
            </a:r>
            <a:endParaRPr sz="1200">
              <a:solidFill>
                <a:schemeClr val="accent6"/>
              </a:solidFill>
            </a:endParaRPr>
          </a:p>
          <a:p>
            <a:pPr marL="0" lvl="0" indent="0" algn="l" rtl="0">
              <a:lnSpc>
                <a:spcPct val="100000"/>
              </a:lnSpc>
              <a:spcBef>
                <a:spcPts val="1600"/>
              </a:spcBef>
              <a:spcAft>
                <a:spcPts val="1600"/>
              </a:spcAft>
              <a:buNone/>
            </a:pPr>
            <a:r>
              <a:rPr lang="cs" sz="1200">
                <a:solidFill>
                  <a:schemeClr val="accent6"/>
                </a:solidFill>
              </a:rPr>
              <a:t>The paper uses a deductive approach. The paper starts with a clear statement: the need for a Fog Water Collection system to provide clean drinking water. From this statement, the authors move to implementing a solution for this problem. From the implementation, they then move to data collection through a longitudinal case study. </a:t>
            </a:r>
            <a:endParaRPr sz="1400">
              <a:solidFill>
                <a:schemeClr val="accent6"/>
              </a:solidFill>
            </a:endParaRPr>
          </a:p>
        </p:txBody>
      </p:sp>
      <p:sp>
        <p:nvSpPr>
          <p:cNvPr id="172" name="Google Shape;172;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311688" y="281300"/>
            <a:ext cx="85206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Action Research for the Internet of Things </a:t>
            </a:r>
            <a:r>
              <a:rPr lang="cs" sz="2400" dirty="0" smtClean="0"/>
              <a:t>-</a:t>
            </a:r>
            <a:endParaRPr sz="2400" dirty="0"/>
          </a:p>
        </p:txBody>
      </p:sp>
      <p:sp>
        <p:nvSpPr>
          <p:cNvPr id="178" name="Google Shape;178;p28"/>
          <p:cNvSpPr txBox="1">
            <a:spLocks noGrp="1"/>
          </p:cNvSpPr>
          <p:nvPr>
            <p:ph type="body" idx="1"/>
          </p:nvPr>
        </p:nvSpPr>
        <p:spPr>
          <a:xfrm>
            <a:off x="311700" y="800600"/>
            <a:ext cx="8520600" cy="408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 paper uses a Mixed Method. The authors evaluate their architecture both qualitatively and quantitatively. </a:t>
            </a:r>
            <a:endParaRPr sz="12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They use the Architecture Tradeoff Analysis Method to evaluate the qualitative functional requirements, i.e. what sensors, algorithms, communication protocols, configuration options, etc. it should use.</a:t>
            </a:r>
            <a:endParaRPr sz="12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They also evaluate non-functional requirements such as performance, interoperability, usability, flexibility, maintainability, security and scalability. Other non-functional requirements they evaluate are the architectural style and the patterns included in the architecture. </a:t>
            </a:r>
            <a:endParaRPr sz="1200">
              <a:solidFill>
                <a:schemeClr val="accent6"/>
              </a:solidFill>
            </a:endParaRPr>
          </a:p>
          <a:p>
            <a:pPr marL="0" lvl="0" indent="0" algn="l" rtl="0">
              <a:lnSpc>
                <a:spcPct val="100000"/>
              </a:lnSpc>
              <a:spcBef>
                <a:spcPts val="1600"/>
              </a:spcBef>
              <a:spcAft>
                <a:spcPts val="0"/>
              </a:spcAft>
              <a:buNone/>
            </a:pPr>
            <a:endParaRPr sz="1400">
              <a:solidFill>
                <a:schemeClr val="accent6"/>
              </a:solidFill>
            </a:endParaRPr>
          </a:p>
          <a:p>
            <a:pPr marL="0" lvl="0" indent="0" algn="l" rtl="0">
              <a:lnSpc>
                <a:spcPct val="100000"/>
              </a:lnSpc>
              <a:spcBef>
                <a:spcPts val="1600"/>
              </a:spcBef>
              <a:spcAft>
                <a:spcPts val="1600"/>
              </a:spcAft>
              <a:buNone/>
            </a:pPr>
            <a:endParaRPr sz="1200">
              <a:solidFill>
                <a:schemeClr val="accent6"/>
              </a:solidFill>
            </a:endParaRPr>
          </a:p>
        </p:txBody>
      </p:sp>
      <p:sp>
        <p:nvSpPr>
          <p:cNvPr id="179" name="Google Shape;179;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16</a:t>
            </a:fld>
            <a:endParaRPr/>
          </a:p>
        </p:txBody>
      </p:sp>
      <p:pic>
        <p:nvPicPr>
          <p:cNvPr id="180" name="Google Shape;180;p28"/>
          <p:cNvPicPr preferRelativeResize="0"/>
          <p:nvPr/>
        </p:nvPicPr>
        <p:blipFill>
          <a:blip r:embed="rId3">
            <a:alphaModFix/>
          </a:blip>
          <a:stretch>
            <a:fillRect/>
          </a:stretch>
        </p:blipFill>
        <p:spPr>
          <a:xfrm>
            <a:off x="3847262" y="3056825"/>
            <a:ext cx="1449475" cy="136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2812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Action Research for the Internet of Things </a:t>
            </a:r>
            <a:r>
              <a:rPr lang="cs" sz="2400" dirty="0" smtClean="0"/>
              <a:t>-</a:t>
            </a:r>
            <a:endParaRPr sz="2400" dirty="0"/>
          </a:p>
        </p:txBody>
      </p:sp>
      <p:sp>
        <p:nvSpPr>
          <p:cNvPr id="186" name="Google Shape;186;p29"/>
          <p:cNvSpPr txBox="1">
            <a:spLocks noGrp="1"/>
          </p:cNvSpPr>
          <p:nvPr>
            <p:ph type="body" idx="1"/>
          </p:nvPr>
        </p:nvSpPr>
        <p:spPr>
          <a:xfrm>
            <a:off x="311700" y="800600"/>
            <a:ext cx="8520600" cy="408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 paper uses a Mixed Method. The authors evaluate their architecture both qualitatively and quantitatively. </a:t>
            </a:r>
            <a:endParaRPr sz="12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They define various</a:t>
            </a:r>
            <a:r>
              <a:rPr lang="cs" sz="1200" b="1">
                <a:solidFill>
                  <a:schemeClr val="accent6"/>
                </a:solidFill>
              </a:rPr>
              <a:t> </a:t>
            </a:r>
            <a:r>
              <a:rPr lang="cs" sz="1200">
                <a:solidFill>
                  <a:schemeClr val="accent6"/>
                </a:solidFill>
              </a:rPr>
              <a:t>quantitative</a:t>
            </a:r>
            <a:r>
              <a:rPr lang="cs" sz="1200" b="1">
                <a:solidFill>
                  <a:schemeClr val="accent6"/>
                </a:solidFill>
              </a:rPr>
              <a:t> </a:t>
            </a:r>
            <a:r>
              <a:rPr lang="cs" sz="1200">
                <a:solidFill>
                  <a:schemeClr val="accent6"/>
                </a:solidFill>
              </a:rPr>
              <a:t>variables - temperature, humidity and volume of collected water - and then specify what micro-controllers are to be used to measure these. This quantitative data is then collected over 2 months in a case study. They set up a prototype of their system in a mountain village called Montanitas. The prototype both collects fog water and returns statistical data on this water.</a:t>
            </a:r>
            <a:endParaRPr sz="1200">
              <a:solidFill>
                <a:schemeClr val="accent6"/>
              </a:solidFill>
            </a:endParaRPr>
          </a:p>
          <a:p>
            <a:pPr marL="0" lvl="0" indent="0" algn="l" rtl="0">
              <a:lnSpc>
                <a:spcPct val="100000"/>
              </a:lnSpc>
              <a:spcBef>
                <a:spcPts val="1600"/>
              </a:spcBef>
              <a:spcAft>
                <a:spcPts val="0"/>
              </a:spcAft>
              <a:buNone/>
            </a:pPr>
            <a:endParaRPr sz="1200">
              <a:solidFill>
                <a:schemeClr val="accent6"/>
              </a:solidFill>
            </a:endParaRPr>
          </a:p>
          <a:p>
            <a:pPr marL="0" lvl="0" indent="0" algn="l" rtl="0">
              <a:lnSpc>
                <a:spcPct val="100000"/>
              </a:lnSpc>
              <a:spcBef>
                <a:spcPts val="1600"/>
              </a:spcBef>
              <a:spcAft>
                <a:spcPts val="1600"/>
              </a:spcAft>
              <a:buNone/>
            </a:pPr>
            <a:endParaRPr sz="1200">
              <a:solidFill>
                <a:schemeClr val="accent6"/>
              </a:solidFill>
            </a:endParaRPr>
          </a:p>
        </p:txBody>
      </p:sp>
      <p:sp>
        <p:nvSpPr>
          <p:cNvPr id="187" name="Google Shape;187;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17</a:t>
            </a:fld>
            <a:endParaRPr/>
          </a:p>
        </p:txBody>
      </p:sp>
      <p:pic>
        <p:nvPicPr>
          <p:cNvPr id="188" name="Google Shape;188;p29"/>
          <p:cNvPicPr preferRelativeResize="0"/>
          <p:nvPr/>
        </p:nvPicPr>
        <p:blipFill>
          <a:blip r:embed="rId3">
            <a:alphaModFix/>
          </a:blip>
          <a:stretch>
            <a:fillRect/>
          </a:stretch>
        </p:blipFill>
        <p:spPr>
          <a:xfrm>
            <a:off x="2925398" y="2834750"/>
            <a:ext cx="4061700" cy="166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2907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Action Research for the Internet of Things </a:t>
            </a:r>
            <a:r>
              <a:rPr lang="cs" sz="2400" dirty="0" smtClean="0"/>
              <a:t>-</a:t>
            </a:r>
            <a:endParaRPr sz="2400" dirty="0"/>
          </a:p>
        </p:txBody>
      </p:sp>
      <p:sp>
        <p:nvSpPr>
          <p:cNvPr id="194" name="Google Shape;194;p30"/>
          <p:cNvSpPr txBox="1">
            <a:spLocks noGrp="1"/>
          </p:cNvSpPr>
          <p:nvPr>
            <p:ph type="body" idx="1"/>
          </p:nvPr>
        </p:nvSpPr>
        <p:spPr>
          <a:xfrm>
            <a:off x="311700" y="800600"/>
            <a:ext cx="8520600" cy="408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Research Gaps:</a:t>
            </a:r>
            <a:endParaRPr sz="14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 paper measures the volume of water collected but it does not measure the quality of said water. They note this is one possible application of the architecture in future research.</a:t>
            </a:r>
            <a:endParaRPr sz="1200">
              <a:solidFill>
                <a:schemeClr val="accent6"/>
              </a:solidFill>
            </a:endParaRPr>
          </a:p>
          <a:p>
            <a:pPr marL="0" lvl="0" indent="0" algn="l" rtl="0">
              <a:lnSpc>
                <a:spcPct val="100000"/>
              </a:lnSpc>
              <a:spcBef>
                <a:spcPts val="1600"/>
              </a:spcBef>
              <a:spcAft>
                <a:spcPts val="0"/>
              </a:spcAft>
              <a:buNone/>
            </a:pPr>
            <a:r>
              <a:rPr lang="cs" sz="1200">
                <a:solidFill>
                  <a:schemeClr val="accent6"/>
                </a:solidFill>
              </a:rPr>
              <a:t>The philosophical stance that best describes this paper is positivism. As such, it does not consider social and cultural factors in the interpretation of data. Other philosophical stances may take into account subjective factors such as how user-friendly the system is to people who did not design it, or whether the people who drink the collected water consider it to be of an acceptable standard.</a:t>
            </a:r>
            <a:endParaRPr sz="1200">
              <a:solidFill>
                <a:schemeClr val="accent6"/>
              </a:solidFill>
            </a:endParaRPr>
          </a:p>
          <a:p>
            <a:pPr marL="0" lvl="0" indent="0" algn="l" rtl="0">
              <a:lnSpc>
                <a:spcPct val="100000"/>
              </a:lnSpc>
              <a:spcBef>
                <a:spcPts val="1600"/>
              </a:spcBef>
              <a:spcAft>
                <a:spcPts val="0"/>
              </a:spcAft>
              <a:buNone/>
            </a:pPr>
            <a:r>
              <a:rPr lang="cs" sz="1400">
                <a:solidFill>
                  <a:schemeClr val="accent6"/>
                </a:solidFill>
              </a:rPr>
              <a:t>Possible Future Research:</a:t>
            </a:r>
            <a:endParaRPr sz="1400">
              <a:solidFill>
                <a:schemeClr val="accent6"/>
              </a:solidFill>
            </a:endParaRPr>
          </a:p>
          <a:p>
            <a:pPr marL="0" lvl="0" indent="0" algn="l" rtl="0">
              <a:lnSpc>
                <a:spcPct val="100000"/>
              </a:lnSpc>
              <a:spcBef>
                <a:spcPts val="1600"/>
              </a:spcBef>
              <a:spcAft>
                <a:spcPts val="0"/>
              </a:spcAft>
              <a:buNone/>
            </a:pPr>
            <a:r>
              <a:rPr lang="cs" sz="1200">
                <a:solidFill>
                  <a:schemeClr val="accent6"/>
                </a:solidFill>
              </a:rPr>
              <a:t>In addition to water quality measurement, the authors note that the proposed architecture can be evaluated in other domains, such as river flow control and air quality management.</a:t>
            </a:r>
            <a:endParaRPr sz="1200">
              <a:solidFill>
                <a:schemeClr val="accent6"/>
              </a:solidFill>
            </a:endParaRPr>
          </a:p>
          <a:p>
            <a:pPr marL="0" lvl="0" indent="0" algn="l" rtl="0">
              <a:lnSpc>
                <a:spcPct val="100000"/>
              </a:lnSpc>
              <a:spcBef>
                <a:spcPts val="1600"/>
              </a:spcBef>
              <a:spcAft>
                <a:spcPts val="0"/>
              </a:spcAft>
              <a:buNone/>
            </a:pPr>
            <a:endParaRPr sz="1200">
              <a:solidFill>
                <a:schemeClr val="accent6"/>
              </a:solidFill>
            </a:endParaRPr>
          </a:p>
          <a:p>
            <a:pPr marL="0" lvl="0" indent="0" algn="l" rtl="0">
              <a:lnSpc>
                <a:spcPct val="100000"/>
              </a:lnSpc>
              <a:spcBef>
                <a:spcPts val="1600"/>
              </a:spcBef>
              <a:spcAft>
                <a:spcPts val="1600"/>
              </a:spcAft>
              <a:buNone/>
            </a:pPr>
            <a:endParaRPr sz="1200">
              <a:solidFill>
                <a:schemeClr val="accent6"/>
              </a:solidFill>
            </a:endParaRPr>
          </a:p>
        </p:txBody>
      </p:sp>
      <p:sp>
        <p:nvSpPr>
          <p:cNvPr id="195" name="Google Shape;195;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Software Engineering issues for mobile app development </a:t>
            </a:r>
            <a:r>
              <a:rPr lang="cs" sz="2400" dirty="0" smtClean="0"/>
              <a:t>-</a:t>
            </a:r>
            <a:endParaRPr sz="2400" dirty="0"/>
          </a:p>
        </p:txBody>
      </p:sp>
      <p:sp>
        <p:nvSpPr>
          <p:cNvPr id="201" name="Google Shape;20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a:t>Software engineering issues for mobile application development (Anthony I. Wasserman, 2010)</a:t>
            </a:r>
            <a:endParaRPr/>
          </a:p>
          <a:p>
            <a:pPr marL="0" lvl="0" indent="0" algn="l" rtl="0">
              <a:spcBef>
                <a:spcPts val="1600"/>
              </a:spcBef>
              <a:spcAft>
                <a:spcPts val="0"/>
              </a:spcAft>
              <a:buNone/>
            </a:pPr>
            <a:r>
              <a:rPr lang="cs" sz="1200">
                <a:solidFill>
                  <a:schemeClr val="dk1"/>
                </a:solidFill>
              </a:rPr>
              <a:t>Nature - Qualitative</a:t>
            </a:r>
            <a:endParaRPr sz="1200">
              <a:solidFill>
                <a:schemeClr val="dk1"/>
              </a:solidFill>
            </a:endParaRPr>
          </a:p>
          <a:p>
            <a:pPr marL="0" lvl="0" indent="0" algn="l" rtl="0">
              <a:spcBef>
                <a:spcPts val="0"/>
              </a:spcBef>
              <a:spcAft>
                <a:spcPts val="0"/>
              </a:spcAft>
              <a:buNone/>
            </a:pPr>
            <a:r>
              <a:rPr lang="cs" sz="1200">
                <a:solidFill>
                  <a:schemeClr val="dk1"/>
                </a:solidFill>
              </a:rPr>
              <a:t>Type - Basic</a:t>
            </a:r>
            <a:endParaRPr sz="1200">
              <a:solidFill>
                <a:schemeClr val="dk1"/>
              </a:solidFill>
            </a:endParaRPr>
          </a:p>
          <a:p>
            <a:pPr marL="0" lvl="0" indent="0" algn="l" rtl="0">
              <a:spcBef>
                <a:spcPts val="0"/>
              </a:spcBef>
              <a:spcAft>
                <a:spcPts val="0"/>
              </a:spcAft>
              <a:buNone/>
            </a:pPr>
            <a:r>
              <a:rPr lang="cs" sz="1200">
                <a:solidFill>
                  <a:schemeClr val="dk1"/>
                </a:solidFill>
              </a:rPr>
              <a:t>Purpose - Analytical</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cs" sz="1200">
                <a:solidFill>
                  <a:schemeClr val="dk1"/>
                </a:solidFill>
              </a:rPr>
              <a:t>The paper is an example of basic research. The author is basically concerned with formulating a theory at the end of the research.</a:t>
            </a:r>
            <a:endParaRPr sz="1200">
              <a:solidFill>
                <a:schemeClr val="dk1"/>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r>
              <a:rPr lang="cs" sz="1200">
                <a:solidFill>
                  <a:srgbClr val="FFFFFF"/>
                </a:solidFill>
              </a:rPr>
              <a:t>The philosophical stance of the research paper is one of </a:t>
            </a:r>
            <a:r>
              <a:rPr lang="cs" sz="1200" b="1">
                <a:solidFill>
                  <a:srgbClr val="FFFFFF"/>
                </a:solidFill>
              </a:rPr>
              <a:t>pragmatism </a:t>
            </a:r>
            <a:r>
              <a:rPr lang="cs" sz="1200">
                <a:solidFill>
                  <a:srgbClr val="FFFFFF"/>
                </a:solidFill>
              </a:rPr>
              <a:t>because it falls under the </a:t>
            </a:r>
            <a:r>
              <a:rPr lang="cs" sz="1200" b="1">
                <a:solidFill>
                  <a:srgbClr val="FFFFFF"/>
                </a:solidFill>
              </a:rPr>
              <a:t>ontology </a:t>
            </a:r>
            <a:r>
              <a:rPr lang="cs" sz="1200">
                <a:solidFill>
                  <a:srgbClr val="FFFFFF"/>
                </a:solidFill>
              </a:rPr>
              <a:t>stance. This stance is used to find solutions to a problem. The research paper looks to provide an overview of the research issues related to the development of applications that run on mobile devices</a:t>
            </a:r>
            <a:r>
              <a:rPr lang="cs">
                <a:solidFill>
                  <a:srgbClr val="FFFFFF"/>
                </a:solidFill>
              </a:rPr>
              <a:t>.</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202" name="Google Shape;202;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a:solidFill>
                  <a:schemeClr val="accent5"/>
                </a:solidFill>
              </a:rPr>
              <a:t>Common Research Methods within Software Development:</a:t>
            </a:r>
            <a:endParaRPr sz="2400">
              <a:solidFill>
                <a:schemeClr val="accent5"/>
              </a:solidFill>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accent6"/>
              </a:buClr>
              <a:buSzPts val="1100"/>
              <a:buAutoNum type="arabicPeriod"/>
            </a:pPr>
            <a:r>
              <a:rPr lang="cs" sz="1100" b="1">
                <a:solidFill>
                  <a:schemeClr val="accent6"/>
                </a:solidFill>
              </a:rPr>
              <a:t>Benchmarking</a:t>
            </a:r>
            <a:endParaRPr sz="1100" b="1">
              <a:solidFill>
                <a:schemeClr val="accent6"/>
              </a:solidFill>
            </a:endParaRPr>
          </a:p>
          <a:p>
            <a:pPr marL="914400" lvl="1" indent="-292100" algn="l" rtl="0">
              <a:spcBef>
                <a:spcPts val="0"/>
              </a:spcBef>
              <a:spcAft>
                <a:spcPts val="0"/>
              </a:spcAft>
              <a:buClr>
                <a:schemeClr val="accent6"/>
              </a:buClr>
              <a:buSzPts val="1000"/>
              <a:buAutoNum type="alphaLcPeriod"/>
            </a:pPr>
            <a:r>
              <a:rPr lang="cs" sz="1000">
                <a:solidFill>
                  <a:schemeClr val="accent6"/>
                </a:solidFill>
              </a:rPr>
              <a:t>Erez, T., Tassa, Y., &amp; Todorov, E. (2015). Simulation tools for model-based robotics: Comparison of Bullet, Havok, MuJoCo, ODE and PhysX</a:t>
            </a:r>
            <a:endParaRPr sz="1000" i="1">
              <a:solidFill>
                <a:schemeClr val="accent6"/>
              </a:solidFill>
            </a:endParaRPr>
          </a:p>
          <a:p>
            <a:pPr marL="914400" lvl="1" indent="-292100" algn="l" rtl="0">
              <a:spcBef>
                <a:spcPts val="0"/>
              </a:spcBef>
              <a:spcAft>
                <a:spcPts val="0"/>
              </a:spcAft>
              <a:buClr>
                <a:schemeClr val="accent6"/>
              </a:buClr>
              <a:buSzPts val="1000"/>
              <a:buAutoNum type="alphaLcPeriod"/>
            </a:pPr>
            <a:r>
              <a:rPr lang="cs" sz="1000">
                <a:solidFill>
                  <a:schemeClr val="accent6"/>
                </a:solidFill>
              </a:rPr>
              <a:t>Wu, F., Cabral, M., &amp; Brazelton, J. (2010). High Performance Matrix Multiplication on General Purpose GPUs</a:t>
            </a:r>
            <a:endParaRPr sz="1000" i="1">
              <a:solidFill>
                <a:schemeClr val="accent6"/>
              </a:solidFill>
            </a:endParaRPr>
          </a:p>
          <a:p>
            <a:pPr marL="457200" lvl="0" indent="-298450" algn="l" rtl="0">
              <a:spcBef>
                <a:spcPts val="0"/>
              </a:spcBef>
              <a:spcAft>
                <a:spcPts val="0"/>
              </a:spcAft>
              <a:buClr>
                <a:schemeClr val="accent6"/>
              </a:buClr>
              <a:buSzPts val="1100"/>
              <a:buAutoNum type="arabicPeriod"/>
            </a:pPr>
            <a:r>
              <a:rPr lang="cs" sz="1100" b="1">
                <a:solidFill>
                  <a:schemeClr val="accent6"/>
                </a:solidFill>
              </a:rPr>
              <a:t>Case Study</a:t>
            </a:r>
            <a:endParaRPr sz="1100" b="1">
              <a:solidFill>
                <a:schemeClr val="accent6"/>
              </a:solidFill>
            </a:endParaRPr>
          </a:p>
          <a:p>
            <a:pPr marL="914400" lvl="1" indent="-292100" algn="l" rtl="0">
              <a:spcBef>
                <a:spcPts val="0"/>
              </a:spcBef>
              <a:spcAft>
                <a:spcPts val="0"/>
              </a:spcAft>
              <a:buSzPts val="1000"/>
              <a:buAutoNum type="alphaLcPeriod"/>
            </a:pPr>
            <a:r>
              <a:rPr lang="cs" sz="1000">
                <a:solidFill>
                  <a:schemeClr val="accent6"/>
                </a:solidFill>
              </a:rPr>
              <a:t>Mendozaa, J. F., Ordóñez, H.,  Ordóñez, A., Juradoa, J. L. (2017). Architecture for embedded software in microcontrollers for Internet of Things (IoT) in fog water collection. </a:t>
            </a:r>
            <a:endParaRPr sz="1000">
              <a:solidFill>
                <a:schemeClr val="accent6"/>
              </a:solidFill>
            </a:endParaRPr>
          </a:p>
          <a:p>
            <a:pPr marL="914400" lvl="1" indent="-292100" algn="l" rtl="0">
              <a:spcBef>
                <a:spcPts val="0"/>
              </a:spcBef>
              <a:spcAft>
                <a:spcPts val="0"/>
              </a:spcAft>
              <a:buClr>
                <a:schemeClr val="accent6"/>
              </a:buClr>
              <a:buSzPts val="1000"/>
              <a:buAutoNum type="alphaLcPeriod"/>
            </a:pPr>
            <a:r>
              <a:rPr lang="cs" sz="1000">
                <a:solidFill>
                  <a:schemeClr val="accent6"/>
                </a:solidFill>
              </a:rPr>
              <a:t>Begel, A., Nagappan, N., Poile, C., &amp; Layman, L. (2009). Coordination in Large-Scale Software Teams</a:t>
            </a:r>
            <a:endParaRPr sz="1000">
              <a:solidFill>
                <a:schemeClr val="accent6"/>
              </a:solidFill>
            </a:endParaRPr>
          </a:p>
          <a:p>
            <a:pPr marL="457200" lvl="0" indent="-298450" algn="l" rtl="0">
              <a:spcBef>
                <a:spcPts val="0"/>
              </a:spcBef>
              <a:spcAft>
                <a:spcPts val="0"/>
              </a:spcAft>
              <a:buClr>
                <a:schemeClr val="accent6"/>
              </a:buClr>
              <a:buSzPts val="1100"/>
              <a:buAutoNum type="arabicPeriod"/>
            </a:pPr>
            <a:r>
              <a:rPr lang="cs" sz="1100" b="1">
                <a:solidFill>
                  <a:schemeClr val="accent6"/>
                </a:solidFill>
              </a:rPr>
              <a:t>Action Research</a:t>
            </a:r>
            <a:endParaRPr sz="1100" b="1">
              <a:solidFill>
                <a:schemeClr val="accent6"/>
              </a:solidFill>
            </a:endParaRPr>
          </a:p>
          <a:p>
            <a:pPr marL="914400" lvl="1" indent="-292100" algn="l" rtl="0">
              <a:spcBef>
                <a:spcPts val="0"/>
              </a:spcBef>
              <a:spcAft>
                <a:spcPts val="0"/>
              </a:spcAft>
              <a:buSzPts val="1000"/>
              <a:buAutoNum type="alphaLcPeriod"/>
            </a:pPr>
            <a:r>
              <a:rPr lang="cs" sz="1000">
                <a:solidFill>
                  <a:schemeClr val="accent6"/>
                </a:solidFill>
              </a:rPr>
              <a:t>Jaakola, H., Thalheim, B. (2005, September). Software Quality and Life Cycles. </a:t>
            </a:r>
            <a:endParaRPr sz="1000"/>
          </a:p>
          <a:p>
            <a:pPr marL="914400" lvl="1" indent="-292100" algn="l" rtl="0">
              <a:spcBef>
                <a:spcPts val="0"/>
              </a:spcBef>
              <a:spcAft>
                <a:spcPts val="0"/>
              </a:spcAft>
              <a:buSzPts val="1000"/>
              <a:buAutoNum type="alphaLcPeriod"/>
            </a:pPr>
            <a:r>
              <a:rPr lang="cs" sz="1000">
                <a:solidFill>
                  <a:schemeClr val="accent6"/>
                </a:solidFill>
              </a:rPr>
              <a:t>Mendozaa, J. F., Ordóñez, H.,  Ordóñez, A., Juradoa, J. L. (2017). Architecture for embedded software in microcontrollers for Internet of Things (IoT) in fog water collection.</a:t>
            </a:r>
            <a:endParaRPr sz="1000">
              <a:solidFill>
                <a:schemeClr val="accent6"/>
              </a:solidFill>
            </a:endParaRPr>
          </a:p>
          <a:p>
            <a:pPr marL="457200" lvl="0" indent="-298450" algn="l" rtl="0">
              <a:spcBef>
                <a:spcPts val="0"/>
              </a:spcBef>
              <a:spcAft>
                <a:spcPts val="0"/>
              </a:spcAft>
              <a:buClr>
                <a:schemeClr val="accent6"/>
              </a:buClr>
              <a:buSzPts val="1100"/>
              <a:buAutoNum type="arabicPeriod"/>
            </a:pPr>
            <a:r>
              <a:rPr lang="cs" sz="1100" b="1">
                <a:solidFill>
                  <a:schemeClr val="accent6"/>
                </a:solidFill>
              </a:rPr>
              <a:t>Experiment</a:t>
            </a:r>
            <a:endParaRPr sz="1100" b="1">
              <a:solidFill>
                <a:schemeClr val="accent6"/>
              </a:solidFill>
            </a:endParaRPr>
          </a:p>
          <a:p>
            <a:pPr marL="914400" lvl="1" indent="-292100" algn="l" rtl="0">
              <a:spcBef>
                <a:spcPts val="0"/>
              </a:spcBef>
              <a:spcAft>
                <a:spcPts val="0"/>
              </a:spcAft>
              <a:buSzPts val="1000"/>
              <a:buAutoNum type="alphaLcPeriod"/>
            </a:pPr>
            <a:r>
              <a:rPr lang="cs" sz="1000">
                <a:solidFill>
                  <a:schemeClr val="accent6"/>
                </a:solidFill>
              </a:rPr>
              <a:t>Lujan, M., Baum, M., Chen, D., &amp; Zong, Z. (2019). Evaluating the Performance and Energy Efficiency of OpenGL and Vulkan on a Graphics Rendering Server. 2019 </a:t>
            </a:r>
            <a:endParaRPr sz="1000" i="1"/>
          </a:p>
          <a:p>
            <a:pPr marL="914400" lvl="1" indent="-292100" algn="l" rtl="0">
              <a:spcBef>
                <a:spcPts val="0"/>
              </a:spcBef>
              <a:spcAft>
                <a:spcPts val="0"/>
              </a:spcAft>
              <a:buSzPts val="1000"/>
              <a:buAutoNum type="alphaLcPeriod"/>
            </a:pPr>
            <a:r>
              <a:rPr lang="cs" sz="1000">
                <a:solidFill>
                  <a:schemeClr val="accent6"/>
                </a:solidFill>
              </a:rPr>
              <a:t>Horváth, I. 2007. Comparison of three methodological approaches of design research. In: DS 42: Proceedings of ICED 2007</a:t>
            </a:r>
            <a:endParaRPr sz="1000" i="1"/>
          </a:p>
          <a:p>
            <a:pPr marL="457200" lvl="0" indent="-298450" algn="l" rtl="0">
              <a:spcBef>
                <a:spcPts val="0"/>
              </a:spcBef>
              <a:spcAft>
                <a:spcPts val="0"/>
              </a:spcAft>
              <a:buClr>
                <a:schemeClr val="accent6"/>
              </a:buClr>
              <a:buSzPts val="1100"/>
              <a:buAutoNum type="arabicPeriod"/>
            </a:pPr>
            <a:r>
              <a:rPr lang="cs" sz="1100" b="1">
                <a:solidFill>
                  <a:schemeClr val="accent6"/>
                </a:solidFill>
              </a:rPr>
              <a:t>Survey</a:t>
            </a:r>
            <a:endParaRPr sz="1100" b="1">
              <a:solidFill>
                <a:schemeClr val="accent6"/>
              </a:solidFill>
            </a:endParaRPr>
          </a:p>
          <a:p>
            <a:pPr marL="914400" lvl="1" indent="-292100" algn="l" rtl="0">
              <a:spcBef>
                <a:spcPts val="0"/>
              </a:spcBef>
              <a:spcAft>
                <a:spcPts val="0"/>
              </a:spcAft>
              <a:buClr>
                <a:schemeClr val="accent6"/>
              </a:buClr>
              <a:buSzPts val="1000"/>
              <a:buAutoNum type="alphaLcPeriod"/>
            </a:pPr>
            <a:r>
              <a:rPr lang="cs" sz="1000">
                <a:solidFill>
                  <a:schemeClr val="accent6"/>
                </a:solidFill>
              </a:rPr>
              <a:t>Begel, A., Nagappan, N., Poile, C., &amp; Layman, L. (2009). Coordination in Large-Scale Software Teams</a:t>
            </a:r>
            <a:endParaRPr sz="1000" i="1">
              <a:solidFill>
                <a:schemeClr val="accent6"/>
              </a:solidFill>
            </a:endParaRPr>
          </a:p>
          <a:p>
            <a:pPr marL="914400" lvl="1" indent="-292100" algn="l" rtl="0">
              <a:spcBef>
                <a:spcPts val="0"/>
              </a:spcBef>
              <a:spcAft>
                <a:spcPts val="0"/>
              </a:spcAft>
              <a:buClr>
                <a:schemeClr val="accent6"/>
              </a:buClr>
              <a:buSzPts val="1000"/>
              <a:buAutoNum type="alphaLcPeriod"/>
            </a:pPr>
            <a:r>
              <a:rPr lang="cs" sz="1000">
                <a:solidFill>
                  <a:schemeClr val="accent6"/>
                </a:solidFill>
              </a:rPr>
              <a:t>Mellon, A. I. W. C., Wasserman, A. I., (2010, November 1). Software engineering issues for mobile application development. </a:t>
            </a:r>
            <a:endParaRPr sz="1000" i="1">
              <a:solidFill>
                <a:schemeClr val="accent6"/>
              </a:solidFill>
            </a:endParaRPr>
          </a:p>
        </p:txBody>
      </p:sp>
      <p:sp>
        <p:nvSpPr>
          <p:cNvPr id="68" name="Google Shape;68;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60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Software Engineering issues for mobile app development </a:t>
            </a:r>
            <a:r>
              <a:rPr lang="cs" sz="2400" dirty="0" smtClean="0"/>
              <a:t>-</a:t>
            </a:r>
            <a:endParaRPr dirty="0"/>
          </a:p>
        </p:txBody>
      </p:sp>
      <p:sp>
        <p:nvSpPr>
          <p:cNvPr id="208" name="Google Shape;208;p32"/>
          <p:cNvSpPr txBox="1">
            <a:spLocks noGrp="1"/>
          </p:cNvSpPr>
          <p:nvPr>
            <p:ph type="body" idx="1"/>
          </p:nvPr>
        </p:nvSpPr>
        <p:spPr>
          <a:xfrm>
            <a:off x="204550" y="1102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b="1"/>
              <a:t>Approach</a:t>
            </a:r>
            <a:endParaRPr b="1"/>
          </a:p>
          <a:p>
            <a:pPr marL="0" lvl="0" indent="0" algn="l" rtl="0">
              <a:spcBef>
                <a:spcPts val="1600"/>
              </a:spcBef>
              <a:spcAft>
                <a:spcPts val="0"/>
              </a:spcAft>
              <a:buNone/>
            </a:pPr>
            <a:r>
              <a:rPr lang="cs" sz="1200">
                <a:solidFill>
                  <a:srgbClr val="F3F3F3"/>
                </a:solidFill>
              </a:rPr>
              <a:t>The paper implements an </a:t>
            </a:r>
            <a:r>
              <a:rPr lang="cs" sz="1200" b="1">
                <a:solidFill>
                  <a:srgbClr val="F3F3F3"/>
                </a:solidFill>
              </a:rPr>
              <a:t>inductive </a:t>
            </a:r>
            <a:r>
              <a:rPr lang="cs" sz="1200">
                <a:solidFill>
                  <a:srgbClr val="F3F3F3"/>
                </a:solidFill>
              </a:rPr>
              <a:t>approach to it. It seeks to  gain a better understanding of development practices for mobile applications. An inductive approach seeks to study data and record patterns and provides strong evidence for conclusion.</a:t>
            </a:r>
            <a:endParaRPr sz="1200">
              <a:solidFill>
                <a:srgbClr val="F3F3F3"/>
              </a:solidFill>
            </a:endParaRPr>
          </a:p>
          <a:p>
            <a:pPr marL="0" lvl="0" indent="0" algn="l" rtl="0">
              <a:spcBef>
                <a:spcPts val="1600"/>
              </a:spcBef>
              <a:spcAft>
                <a:spcPts val="0"/>
              </a:spcAft>
              <a:buNone/>
            </a:pPr>
            <a:r>
              <a:rPr lang="cs" b="1"/>
              <a:t>Strategies </a:t>
            </a:r>
            <a:endParaRPr b="1"/>
          </a:p>
          <a:p>
            <a:pPr marL="0" lvl="0" indent="0" algn="l" rtl="0">
              <a:spcBef>
                <a:spcPts val="1600"/>
              </a:spcBef>
              <a:spcAft>
                <a:spcPts val="0"/>
              </a:spcAft>
              <a:buNone/>
            </a:pPr>
            <a:r>
              <a:rPr lang="cs" sz="1200">
                <a:solidFill>
                  <a:srgbClr val="EFEFEF"/>
                </a:solidFill>
              </a:rPr>
              <a:t>A </a:t>
            </a:r>
            <a:r>
              <a:rPr lang="cs" sz="1200" b="1">
                <a:solidFill>
                  <a:srgbClr val="EFEFEF"/>
                </a:solidFill>
              </a:rPr>
              <a:t>survey </a:t>
            </a:r>
            <a:r>
              <a:rPr lang="cs" sz="1200">
                <a:solidFill>
                  <a:srgbClr val="EFEFEF"/>
                </a:solidFill>
              </a:rPr>
              <a:t>was used in the paper and some conclusions were made based on the survey. A </a:t>
            </a:r>
            <a:r>
              <a:rPr lang="cs" sz="1200" b="1">
                <a:solidFill>
                  <a:srgbClr val="EFEFEF"/>
                </a:solidFill>
              </a:rPr>
              <a:t>survey strategy </a:t>
            </a:r>
            <a:r>
              <a:rPr lang="cs" sz="1200">
                <a:solidFill>
                  <a:srgbClr val="EFEFEF"/>
                </a:solidFill>
              </a:rPr>
              <a:t>is often associated with a deductive approach but in this case it is used in conjunction with an </a:t>
            </a:r>
            <a:r>
              <a:rPr lang="cs" sz="1200" b="1">
                <a:solidFill>
                  <a:srgbClr val="EFEFEF"/>
                </a:solidFill>
              </a:rPr>
              <a:t>induction </a:t>
            </a:r>
            <a:r>
              <a:rPr lang="cs" sz="1200">
                <a:solidFill>
                  <a:srgbClr val="EFEFEF"/>
                </a:solidFill>
              </a:rPr>
              <a:t>approach. There is a set theory. The paper basically observes a phenomenon based on a theory.</a:t>
            </a:r>
            <a:endParaRPr sz="1200">
              <a:solidFill>
                <a:srgbClr val="EFEFEF"/>
              </a:solidFill>
            </a:endParaRPr>
          </a:p>
          <a:p>
            <a:pPr marL="0" lvl="0" indent="0" algn="l" rtl="0">
              <a:spcBef>
                <a:spcPts val="0"/>
              </a:spcBef>
              <a:spcAft>
                <a:spcPts val="0"/>
              </a:spcAft>
              <a:buNone/>
            </a:pPr>
            <a:endParaRPr sz="1200">
              <a:solidFill>
                <a:srgbClr val="EFEFEF"/>
              </a:solidFill>
            </a:endParaRPr>
          </a:p>
          <a:p>
            <a:pPr marL="0" lvl="0" indent="0" algn="l" rtl="0">
              <a:spcBef>
                <a:spcPts val="0"/>
              </a:spcBef>
              <a:spcAft>
                <a:spcPts val="0"/>
              </a:spcAft>
              <a:buNone/>
            </a:pPr>
            <a:r>
              <a:rPr lang="cs" b="1"/>
              <a:t>Choice</a:t>
            </a:r>
            <a:endParaRPr b="1"/>
          </a:p>
          <a:p>
            <a:pPr marL="0" lvl="0" indent="0" algn="l" rtl="0">
              <a:spcBef>
                <a:spcPts val="1600"/>
              </a:spcBef>
              <a:spcAft>
                <a:spcPts val="0"/>
              </a:spcAft>
              <a:buNone/>
            </a:pPr>
            <a:r>
              <a:rPr lang="cs" sz="1200">
                <a:solidFill>
                  <a:srgbClr val="F3F3F3"/>
                </a:solidFill>
              </a:rPr>
              <a:t>The research paper uses qualitative research in forms of survey. Qualitative research is concerned with rich data. It relies on data that are in the form of words. The survey was posted on developer forums and data was gathered.</a:t>
            </a:r>
            <a:endParaRPr sz="1200">
              <a:solidFill>
                <a:srgbClr val="F3F3F3"/>
              </a:solidFill>
            </a:endParaRPr>
          </a:p>
        </p:txBody>
      </p:sp>
      <p:sp>
        <p:nvSpPr>
          <p:cNvPr id="209" name="Google Shape;209;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Software Engineering issues for mobile app development </a:t>
            </a:r>
            <a:r>
              <a:rPr lang="cs" sz="2400" dirty="0" smtClean="0"/>
              <a:t>-</a:t>
            </a:r>
            <a:endParaRPr dirty="0"/>
          </a:p>
        </p:txBody>
      </p:sp>
      <p:sp>
        <p:nvSpPr>
          <p:cNvPr id="215" name="Google Shape;21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b="1">
                <a:solidFill>
                  <a:srgbClr val="D9D9D9"/>
                </a:solidFill>
              </a:rPr>
              <a:t>Time Horizon</a:t>
            </a:r>
            <a:endParaRPr b="1">
              <a:solidFill>
                <a:srgbClr val="D9D9D9"/>
              </a:solidFill>
            </a:endParaRPr>
          </a:p>
          <a:p>
            <a:pPr marL="0" lvl="0" indent="0" algn="l" rtl="0">
              <a:spcBef>
                <a:spcPts val="1600"/>
              </a:spcBef>
              <a:spcAft>
                <a:spcPts val="0"/>
              </a:spcAft>
              <a:buNone/>
            </a:pPr>
            <a:r>
              <a:rPr lang="cs" sz="1200">
                <a:solidFill>
                  <a:srgbClr val="F3F3F3"/>
                </a:solidFill>
              </a:rPr>
              <a:t>The author of the paper implements the cross-sectional design. It's a short term study that measures the behaviour of a group of individuals(developers).</a:t>
            </a:r>
            <a:endParaRPr sz="1200">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cs" b="1">
                <a:solidFill>
                  <a:srgbClr val="D9D9D9"/>
                </a:solidFill>
              </a:rPr>
              <a:t>Techniques and Procedure</a:t>
            </a:r>
            <a:endParaRPr b="1">
              <a:solidFill>
                <a:srgbClr val="D9D9D9"/>
              </a:solidFill>
            </a:endParaRPr>
          </a:p>
          <a:p>
            <a:pPr marL="0" lvl="0" indent="0" algn="l" rtl="0">
              <a:spcBef>
                <a:spcPts val="1600"/>
              </a:spcBef>
              <a:spcAft>
                <a:spcPts val="0"/>
              </a:spcAft>
              <a:buNone/>
            </a:pPr>
            <a:r>
              <a:rPr lang="cs" sz="1200">
                <a:solidFill>
                  <a:srgbClr val="F3F3F3"/>
                </a:solidFill>
              </a:rPr>
              <a:t>The method used in the paper is in the form of a survey. The tools used were the developer forums online to solicit responses from developers. These responses were then used to formulate a better understanding of the development practices for mobile applications. This was done over the time frame of 6 weeks.</a:t>
            </a:r>
            <a:endParaRPr sz="1200">
              <a:solidFill>
                <a:srgbClr val="F3F3F3"/>
              </a:solidFill>
            </a:endParaRPr>
          </a:p>
        </p:txBody>
      </p:sp>
      <p:sp>
        <p:nvSpPr>
          <p:cNvPr id="216" name="Google Shape;216;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Data Minimization model</a:t>
            </a:r>
            <a:r>
              <a:rPr lang="cs" sz="2400" dirty="0"/>
              <a:t> </a:t>
            </a:r>
            <a:r>
              <a:rPr lang="cs" sz="2400" dirty="0" smtClean="0"/>
              <a:t>-</a:t>
            </a:r>
            <a:endParaRPr dirty="0"/>
          </a:p>
        </p:txBody>
      </p:sp>
      <p:sp>
        <p:nvSpPr>
          <p:cNvPr id="222" name="Google Shape;22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Conference Paper:</a:t>
            </a:r>
            <a:endParaRPr sz="1400">
              <a:solidFill>
                <a:schemeClr val="accent6"/>
              </a:solidFill>
            </a:endParaRPr>
          </a:p>
          <a:p>
            <a:pPr marL="457200" lvl="0" indent="0" algn="l" rtl="0">
              <a:lnSpc>
                <a:spcPct val="100000"/>
              </a:lnSpc>
              <a:spcBef>
                <a:spcPts val="0"/>
              </a:spcBef>
              <a:spcAft>
                <a:spcPts val="0"/>
              </a:spcAft>
              <a:buNone/>
            </a:pPr>
            <a:r>
              <a:rPr lang="cs" sz="1200">
                <a:solidFill>
                  <a:srgbClr val="FFFFFF"/>
                </a:solidFill>
              </a:rPr>
              <a:t>A data minimization model for embedding privacy into software systems</a:t>
            </a:r>
            <a:endParaRPr sz="1200">
              <a:solidFill>
                <a:srgbClr val="FFFFFF"/>
              </a:solidFill>
            </a:endParaRPr>
          </a:p>
          <a:p>
            <a:pPr marL="457200" lvl="0" indent="0" algn="l" rtl="0">
              <a:lnSpc>
                <a:spcPct val="100000"/>
              </a:lnSpc>
              <a:spcBef>
                <a:spcPts val="0"/>
              </a:spcBef>
              <a:spcAft>
                <a:spcPts val="0"/>
              </a:spcAft>
              <a:buNone/>
            </a:pPr>
            <a:r>
              <a:rPr lang="cs" sz="800">
                <a:solidFill>
                  <a:srgbClr val="FFFFFF"/>
                </a:solidFill>
              </a:rPr>
              <a:t>Awanthika Senarath, Nalin Asanka Gamagedara Arachchilage, 2019</a:t>
            </a:r>
            <a:endParaRPr sz="800">
              <a:solidFill>
                <a:srgbClr val="FFFFFF"/>
              </a:solidFill>
            </a:endParaRPr>
          </a:p>
          <a:p>
            <a:pPr marL="457200" lvl="0" indent="0" algn="l" rtl="0">
              <a:lnSpc>
                <a:spcPct val="100000"/>
              </a:lnSpc>
              <a:spcBef>
                <a:spcPts val="0"/>
              </a:spcBef>
              <a:spcAft>
                <a:spcPts val="0"/>
              </a:spcAft>
              <a:buNone/>
            </a:pPr>
            <a:r>
              <a:rPr lang="cs" sz="800">
                <a:solidFill>
                  <a:srgbClr val="FFFFFF"/>
                </a:solidFill>
              </a:rPr>
              <a:t>https://doi.org/10.1016/j.cose.2019.101605</a:t>
            </a:r>
            <a:endParaRPr sz="800">
              <a:solidFill>
                <a:srgbClr val="FFFFFF"/>
              </a:solidFill>
            </a:endParaRPr>
          </a:p>
          <a:p>
            <a:pPr marL="0" lvl="0" indent="0" algn="l" rtl="0">
              <a:lnSpc>
                <a:spcPct val="100000"/>
              </a:lnSpc>
              <a:spcBef>
                <a:spcPts val="0"/>
              </a:spcBef>
              <a:spcAft>
                <a:spcPts val="0"/>
              </a:spcAft>
              <a:buNone/>
            </a:pPr>
            <a:r>
              <a:rPr lang="cs" sz="1400">
                <a:solidFill>
                  <a:schemeClr val="accent6"/>
                </a:solidFill>
              </a:rPr>
              <a:t>Philosophy:</a:t>
            </a:r>
            <a:endParaRPr sz="14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Interpretivism- authors of this paper gather users’ insights and opinions first and then design a solution based on their findings. </a:t>
            </a: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Approach:</a:t>
            </a:r>
            <a:endParaRPr sz="14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The paper implements Design Science Research approach with a goal to construct a new reality (i.e. solve problems) instead of explaining an existing reality, or helping to make sense of it (Iivari and Venable, 2009). Authors attempt to solve problem, create change and improve existing solutions by generating new knowledge, fresh insights and theoretical explanations. </a:t>
            </a:r>
            <a:endParaRPr sz="1000">
              <a:solidFill>
                <a:schemeClr val="accent6"/>
              </a:solidFill>
            </a:endParaRPr>
          </a:p>
          <a:p>
            <a:pPr marL="457200" lvl="0" indent="0" algn="l" rtl="0">
              <a:lnSpc>
                <a:spcPct val="100000"/>
              </a:lnSpc>
              <a:spcBef>
                <a:spcPts val="0"/>
              </a:spcBef>
              <a:spcAft>
                <a:spcPts val="0"/>
              </a:spcAft>
              <a:buNone/>
            </a:pP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Design Research can be divided into three phases (Horvath, 2007):</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1.       	Exploration, induction and deduction of the problem, the context and the activities and setting hypothesis.</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2.       	Design and testing of the solutions.</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3.       	Verifying hypothesis, validation of the research and generalising towards other applications.</a:t>
            </a:r>
            <a:endParaRPr sz="1000">
              <a:solidFill>
                <a:schemeClr val="accent6"/>
              </a:solidFill>
            </a:endParaRPr>
          </a:p>
          <a:p>
            <a:pPr marL="457200" lvl="0" indent="0" algn="l" rtl="0">
              <a:lnSpc>
                <a:spcPct val="100000"/>
              </a:lnSpc>
              <a:spcBef>
                <a:spcPts val="0"/>
              </a:spcBef>
              <a:spcAft>
                <a:spcPts val="0"/>
              </a:spcAft>
              <a:buNone/>
            </a:pPr>
            <a:endParaRPr sz="10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Authors of the paper propose and evaluate methodology that allows developers to understand and implement Data Minimization during software design process. Methodology designed by authors of this paper is tested and evaluated in three studies. First experiment is conducted to implement the methodology, second to evaluate it and test it, and third experiment is conducted to measure acceptance levels among participants.</a:t>
            </a:r>
            <a:endParaRPr sz="1000">
              <a:solidFill>
                <a:schemeClr val="accent6"/>
              </a:solidFill>
            </a:endParaRPr>
          </a:p>
          <a:p>
            <a:pPr marL="45720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p:txBody>
      </p:sp>
      <p:sp>
        <p:nvSpPr>
          <p:cNvPr id="223" name="Google Shape;223;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Data Minimization model</a:t>
            </a:r>
            <a:r>
              <a:rPr lang="cs" sz="2400" dirty="0"/>
              <a:t> </a:t>
            </a:r>
            <a:r>
              <a:rPr lang="cs" sz="2400" dirty="0" smtClean="0"/>
              <a:t>-</a:t>
            </a:r>
            <a:endParaRPr dirty="0"/>
          </a:p>
        </p:txBody>
      </p:sp>
      <p:sp>
        <p:nvSpPr>
          <p:cNvPr id="229" name="Google Shape;22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Research Strategies:</a:t>
            </a:r>
            <a:endParaRPr sz="14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Authors use action research and case study strategies to implement, evaluate and test level of acceptance of proposed methodology. Paper tries to evaluate three studies:</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1.       	How understanding data could help software developers to minimize the use of data in software system designs.</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2.       	How software developers engage with a methodology that enables them to understand the data used in a software system design</a:t>
            </a:r>
            <a:endParaRPr sz="10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3.       	How a privacy engineering methodology that enables developers to understand data would encourage system designs to minimize the use of data.</a:t>
            </a:r>
            <a:endParaRPr sz="10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Choices:</a:t>
            </a:r>
            <a:endParaRPr sz="14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This paper uses mixed methodologies to gather research data on Privacy Engineering Methodology. Authors use quantitative research strategy to determine the model to identify the significant determinants of developers’ intention to use the privacy methodology, and use qualitative data to get insights in developers’ design decisions while incorporating data into system design.</a:t>
            </a:r>
            <a:endParaRPr sz="10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Time Horizons:</a:t>
            </a:r>
            <a:endParaRPr sz="14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Although research data was collected from October to December 2016 and October to December 2018, the study measures behaviour and response developers at a single point in time, it should be therefore qualified as short-term study (cross-sectional).</a:t>
            </a:r>
            <a:endParaRPr sz="10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p:txBody>
      </p:sp>
      <p:sp>
        <p:nvSpPr>
          <p:cNvPr id="230" name="Google Shape;230;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Data Minimization model</a:t>
            </a:r>
            <a:r>
              <a:rPr lang="cs" sz="2400" dirty="0"/>
              <a:t> </a:t>
            </a:r>
            <a:r>
              <a:rPr lang="cs" sz="2400" dirty="0" smtClean="0"/>
              <a:t>-</a:t>
            </a:r>
            <a:endParaRPr dirty="0"/>
          </a:p>
        </p:txBody>
      </p:sp>
      <p:sp>
        <p:nvSpPr>
          <p:cNvPr id="236" name="Google Shape;2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Authors conducted two remote experiments (Study I, Study III), and participant observation workshop (Study II). Exit questionnaires were used to  evaluate users experience for the first two studies and Technology Acceptance Model proposed by Hardgrave et al. (2003) based on five point Likert scale for the third study to evaluate a developer’s intention to use Privacy Engineering Methodology at work. </a:t>
            </a:r>
            <a:endParaRPr sz="10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Research Gaps and Possible Future Research:</a:t>
            </a:r>
            <a:endParaRPr sz="1400">
              <a:solidFill>
                <a:schemeClr val="accent6"/>
              </a:solidFill>
            </a:endParaRPr>
          </a:p>
          <a:p>
            <a:pPr marL="457200" lvl="0" indent="0" algn="l" rtl="0">
              <a:lnSpc>
                <a:spcPct val="100000"/>
              </a:lnSpc>
              <a:spcBef>
                <a:spcPts val="0"/>
              </a:spcBef>
              <a:spcAft>
                <a:spcPts val="0"/>
              </a:spcAft>
              <a:buNone/>
            </a:pPr>
            <a:r>
              <a:rPr lang="cs" sz="1000">
                <a:solidFill>
                  <a:schemeClr val="accent6"/>
                </a:solidFill>
              </a:rPr>
              <a:t>This paper tries to answer three research questions:</a:t>
            </a:r>
            <a:endParaRPr sz="1000">
              <a:solidFill>
                <a:schemeClr val="accent6"/>
              </a:solidFill>
            </a:endParaRPr>
          </a:p>
          <a:p>
            <a:pPr marL="914400" lvl="0" indent="-292100" algn="l" rtl="0">
              <a:lnSpc>
                <a:spcPct val="100000"/>
              </a:lnSpc>
              <a:spcBef>
                <a:spcPts val="0"/>
              </a:spcBef>
              <a:spcAft>
                <a:spcPts val="0"/>
              </a:spcAft>
              <a:buClr>
                <a:schemeClr val="accent6"/>
              </a:buClr>
              <a:buSzPts val="1000"/>
              <a:buChar char="●"/>
            </a:pPr>
            <a:r>
              <a:rPr lang="cs" sz="1000">
                <a:solidFill>
                  <a:schemeClr val="accent6"/>
                </a:solidFill>
              </a:rPr>
              <a:t>How understanding data could help software developers to minimize the use of data in software system designs.</a:t>
            </a:r>
            <a:endParaRPr sz="1000">
              <a:solidFill>
                <a:schemeClr val="accent6"/>
              </a:solidFill>
            </a:endParaRPr>
          </a:p>
          <a:p>
            <a:pPr marL="914400" lvl="0" indent="-292100" algn="l" rtl="0">
              <a:lnSpc>
                <a:spcPct val="100000"/>
              </a:lnSpc>
              <a:spcBef>
                <a:spcPts val="0"/>
              </a:spcBef>
              <a:spcAft>
                <a:spcPts val="0"/>
              </a:spcAft>
              <a:buClr>
                <a:schemeClr val="accent6"/>
              </a:buClr>
              <a:buSzPts val="1000"/>
              <a:buChar char="●"/>
            </a:pPr>
            <a:r>
              <a:rPr lang="cs" sz="1000">
                <a:solidFill>
                  <a:schemeClr val="accent6"/>
                </a:solidFill>
              </a:rPr>
              <a:t>How software developers engage with a methodology that enables them to understand the data used in a software system design.</a:t>
            </a:r>
            <a:endParaRPr sz="1000">
              <a:solidFill>
                <a:schemeClr val="accent6"/>
              </a:solidFill>
            </a:endParaRPr>
          </a:p>
          <a:p>
            <a:pPr marL="914400" lvl="0" indent="-292100" algn="l" rtl="0">
              <a:lnSpc>
                <a:spcPct val="100000"/>
              </a:lnSpc>
              <a:spcBef>
                <a:spcPts val="0"/>
              </a:spcBef>
              <a:spcAft>
                <a:spcPts val="0"/>
              </a:spcAft>
              <a:buClr>
                <a:schemeClr val="accent6"/>
              </a:buClr>
              <a:buSzPts val="1000"/>
              <a:buChar char="●"/>
            </a:pPr>
            <a:r>
              <a:rPr lang="cs" sz="1000">
                <a:solidFill>
                  <a:schemeClr val="accent6"/>
                </a:solidFill>
              </a:rPr>
              <a:t>How a privacy engineering methodology that enables developers to understand data would encourage system designs to minimize the use of data.</a:t>
            </a:r>
            <a:endParaRPr sz="1000">
              <a:solidFill>
                <a:schemeClr val="accent6"/>
              </a:solidFill>
            </a:endParaRPr>
          </a:p>
          <a:p>
            <a:pPr marL="457200" lvl="0" indent="0" algn="just" rtl="0">
              <a:lnSpc>
                <a:spcPct val="100000"/>
              </a:lnSpc>
              <a:spcBef>
                <a:spcPts val="0"/>
              </a:spcBef>
              <a:spcAft>
                <a:spcPts val="0"/>
              </a:spcAft>
              <a:buNone/>
            </a:pPr>
            <a:endParaRPr sz="1000">
              <a:solidFill>
                <a:schemeClr val="accent6"/>
              </a:solidFill>
            </a:endParaRPr>
          </a:p>
          <a:p>
            <a:pPr marL="457200" lvl="0" indent="0" algn="just" rtl="0">
              <a:lnSpc>
                <a:spcPct val="100000"/>
              </a:lnSpc>
              <a:spcBef>
                <a:spcPts val="0"/>
              </a:spcBef>
              <a:spcAft>
                <a:spcPts val="0"/>
              </a:spcAft>
              <a:buNone/>
            </a:pPr>
            <a:r>
              <a:rPr lang="cs" sz="1000">
                <a:solidFill>
                  <a:schemeClr val="accent6"/>
                </a:solidFill>
              </a:rPr>
              <a:t>In doing so authors conducted three studies, Study I with 24 participants, Study II - 9 participants, and Study III - 149 participant. By involving large organizations or perhaps multinational corporations, this research could be conducted among larger group of participants, with added additional structure. Another noticeable limitation is use of only one scenario (Senarath and Arachchilage, 2019), web-based healthcare application, for simulating embedding privacy into software systems. Using different, more robust scenarios (social network application) could potentially improve proposed methodology.</a:t>
            </a:r>
            <a:endParaRPr sz="10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endParaRPr sz="1400">
              <a:solidFill>
                <a:schemeClr val="accent6"/>
              </a:solidFill>
            </a:endParaRPr>
          </a:p>
        </p:txBody>
      </p:sp>
      <p:sp>
        <p:nvSpPr>
          <p:cNvPr id="237" name="Google Shape;237;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a:solidFill>
                  <a:schemeClr val="accent5"/>
                </a:solidFill>
              </a:rPr>
              <a:t>References</a:t>
            </a:r>
            <a:endParaRPr sz="2400">
              <a:solidFill>
                <a:schemeClr val="accent5"/>
              </a:solidFill>
            </a:endParaRPr>
          </a:p>
        </p:txBody>
      </p:sp>
      <p:sp>
        <p:nvSpPr>
          <p:cNvPr id="243" name="Google Shape;24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Clr>
                <a:schemeClr val="accent6"/>
              </a:buClr>
              <a:buSzPts val="900"/>
              <a:buChar char="●"/>
            </a:pPr>
            <a:r>
              <a:rPr lang="cs" sz="900">
                <a:solidFill>
                  <a:schemeClr val="accent6"/>
                </a:solidFill>
              </a:rPr>
              <a:t>Lujan, M., Baum, M., Chen, D., &amp; Zong, Z. (2019). Evaluating the Performance and Energy Efficiency of OpenGL and Vulkan on a Graphics Rendering Server. 2019 International Conference on Computing, Networking and Communications (ICNC). doi: 10.1109/iccnc.2019.8685588</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Erez, T., Tassa, Y., &amp; Todorov, E. (2015). Simulation tools for model-based robotics: Comparison of Bullet, Havok, MuJoCo, ODE and PhysX. 2015 IEEE International Conference on Robotics and Automation (ICRA). doi: 10.1109/icra.2015.7139807</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Wu, F., Cabral, M., &amp; Brazelton, J. (2010). High Performance Matrix Multiplication on General Purpose Graphics Processing Units. 2010 International Conference on Computational Intelligence and Software Engineering. doi: 10.1109/cise.2010.5677044</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Mendozaa, J. F., Ordóñez, H.,  Ordóñez, A., Juradoa, J. L. (2017). Architecture for embedded software in microcontrollers for Internet of Things (IoT) in fog water collection.  Procedia Computer Science 109C 1092–1097.., doi: 10.1016/j.procs.2017.05.395</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Iivari, J. and Venable, J. 2009. Action research and design science research-Seemingly similar but decisively dissimilar. In: ECIS 2009 Proceedings (online). Presented at the European Conference on Information Systems (ECIS). Available at: </a:t>
            </a:r>
            <a:r>
              <a:rPr lang="cs" sz="900" u="sng">
                <a:solidFill>
                  <a:schemeClr val="accent6"/>
                </a:solidFill>
                <a:hlinkClick r:id="rId3"/>
              </a:rPr>
              <a:t>https://aisel.aisnet.org/ecis2009/73</a:t>
            </a:r>
            <a:r>
              <a:rPr lang="cs" sz="900">
                <a:solidFill>
                  <a:schemeClr val="accent6"/>
                </a:solidFill>
              </a:rPr>
              <a:t> Accessed: 2020-02-12.</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Horváth, I. 2007. Comparison of three methodological approaches of design research. In: DS 42: Proceedings of ICED 2007, the 16th International Conference on Engineering Design, Paris, France, 28.-31.07.2007. Presented at the International Conference on Engineering Design, ICED’07, Paris, France. Available at: </a:t>
            </a:r>
            <a:r>
              <a:rPr lang="cs" sz="900" u="sng">
                <a:solidFill>
                  <a:schemeClr val="accent6"/>
                </a:solidFill>
                <a:hlinkClick r:id="rId4"/>
              </a:rPr>
              <a:t>https://www.designsociety.org/download-publication/25512/comparison_of_three_methodological_approaches_of_design_research</a:t>
            </a:r>
            <a:r>
              <a:rPr lang="cs" sz="900">
                <a:solidFill>
                  <a:schemeClr val="accent6"/>
                </a:solidFill>
              </a:rPr>
              <a:t> Accessed: 2020-02-13</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Hardgrave, B.C. , Davis, F.D. , Riemenschneider, C.K. ,2003. Investigating determinants of software developers’ intentions to follow methodologies. Journal of Management Information Systems 20 (1), 123–151 .</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Jaakola, H., Thalheim, B. (2005, September). Software Quality and Life Cycles. Paper presented at ABDIS 2005, Advances in Databases and Information Systems, Tallinn, Estonia. Retrieved February 5,2020 from </a:t>
            </a:r>
            <a:r>
              <a:rPr lang="cs" sz="900" u="sng">
                <a:solidFill>
                  <a:schemeClr val="accent6"/>
                </a:solidFill>
                <a:hlinkClick r:id="rId5"/>
              </a:rPr>
              <a:t>https://www.researchgate.net/publication/221651304_Software_Quality_and_Life_Cycles</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Begel, A., Nagappan, N., Poile, C., &amp; Layman, L. (2009). Coordination in Large-Scale Software Teams. 2009 ICSE Workshop on Cooperative and Human Aspects on Software Engineering. doi: 10.1109/CHASE.2009.5071401</a:t>
            </a:r>
            <a:endParaRPr sz="900">
              <a:solidFill>
                <a:schemeClr val="accent6"/>
              </a:solidFill>
            </a:endParaRPr>
          </a:p>
          <a:p>
            <a:pPr marL="457200" lvl="0" indent="-285750" algn="l" rtl="0">
              <a:spcBef>
                <a:spcPts val="0"/>
              </a:spcBef>
              <a:spcAft>
                <a:spcPts val="0"/>
              </a:spcAft>
              <a:buClr>
                <a:schemeClr val="accent6"/>
              </a:buClr>
              <a:buSzPts val="900"/>
              <a:buChar char="●"/>
            </a:pPr>
            <a:r>
              <a:rPr lang="cs" sz="900">
                <a:solidFill>
                  <a:schemeClr val="accent6"/>
                </a:solidFill>
              </a:rPr>
              <a:t>Mellon, A. I. W. C., Wasserman, A. I., Carnegie Mellon Silicon Valley, Washington University, &amp; University of Virginia. (2010, November 1). Software engineering issues for mobile application development. Retrieved from https://dl.acm.org/doi/10.1145/1882362.1882443</a:t>
            </a:r>
            <a:endParaRPr sz="900">
              <a:solidFill>
                <a:schemeClr val="accent6"/>
              </a:solidFill>
            </a:endParaRPr>
          </a:p>
        </p:txBody>
      </p:sp>
      <p:sp>
        <p:nvSpPr>
          <p:cNvPr id="244" name="Google Shape;244;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a:solidFill>
                  <a:schemeClr val="accent5"/>
                </a:solidFill>
              </a:rPr>
              <a:t>Research Method </a:t>
            </a:r>
            <a:r>
              <a:rPr lang="cs" sz="2400">
                <a:solidFill>
                  <a:schemeClr val="accent6"/>
                </a:solidFill>
              </a:rPr>
              <a:t>- Benchmarking</a:t>
            </a:r>
            <a:endParaRPr sz="2400">
              <a:solidFill>
                <a:schemeClr val="accent6"/>
              </a:solidFill>
            </a:endParaRPr>
          </a:p>
        </p:txBody>
      </p:sp>
      <p:sp>
        <p:nvSpPr>
          <p:cNvPr id="74" name="Google Shape;74;p15"/>
          <p:cNvSpPr txBox="1">
            <a:spLocks noGrp="1"/>
          </p:cNvSpPr>
          <p:nvPr>
            <p:ph type="body" idx="1"/>
          </p:nvPr>
        </p:nvSpPr>
        <p:spPr>
          <a:xfrm>
            <a:off x="311700" y="964100"/>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cs" sz="1400" u="sng"/>
              <a:t>Epistemology</a:t>
            </a:r>
            <a:endParaRPr sz="1400" u="sng"/>
          </a:p>
          <a:p>
            <a:pPr marL="914400" lvl="1" indent="-298450" algn="l" rtl="0">
              <a:spcBef>
                <a:spcPts val="0"/>
              </a:spcBef>
              <a:spcAft>
                <a:spcPts val="0"/>
              </a:spcAft>
              <a:buSzPts val="1100"/>
              <a:buChar char="○"/>
            </a:pPr>
            <a:r>
              <a:rPr lang="cs" sz="1100"/>
              <a:t>Concerns ‘hard’ data rather than opinions</a:t>
            </a:r>
            <a:endParaRPr sz="1100"/>
          </a:p>
          <a:p>
            <a:pPr marL="457200" lvl="0" indent="-317500" algn="l" rtl="0">
              <a:spcBef>
                <a:spcPts val="0"/>
              </a:spcBef>
              <a:spcAft>
                <a:spcPts val="0"/>
              </a:spcAft>
              <a:buSzPts val="1400"/>
              <a:buChar char="●"/>
            </a:pPr>
            <a:r>
              <a:rPr lang="cs" sz="1400" u="sng"/>
              <a:t>Positivism &amp; Realism</a:t>
            </a:r>
            <a:endParaRPr sz="1400" u="sng"/>
          </a:p>
          <a:p>
            <a:pPr marL="914400" lvl="1" indent="-317500" algn="l" rtl="0">
              <a:lnSpc>
                <a:spcPct val="100000"/>
              </a:lnSpc>
              <a:spcBef>
                <a:spcPts val="0"/>
              </a:spcBef>
              <a:spcAft>
                <a:spcPts val="0"/>
              </a:spcAft>
              <a:buSzPts val="1400"/>
              <a:buChar char="○"/>
            </a:pPr>
            <a:r>
              <a:rPr lang="cs" sz="1100"/>
              <a:t>Quantifiable, reproducible results</a:t>
            </a:r>
            <a:endParaRPr sz="1400"/>
          </a:p>
          <a:p>
            <a:pPr marL="457200" lvl="0" indent="-317500" algn="l" rtl="0">
              <a:spcBef>
                <a:spcPts val="0"/>
              </a:spcBef>
              <a:spcAft>
                <a:spcPts val="0"/>
              </a:spcAft>
              <a:buSzPts val="1400"/>
              <a:buChar char="●"/>
            </a:pPr>
            <a:r>
              <a:rPr lang="cs" sz="1400" u="sng"/>
              <a:t>Deductive</a:t>
            </a:r>
            <a:endParaRPr sz="1400" u="sng"/>
          </a:p>
          <a:p>
            <a:pPr marL="914400" lvl="1" indent="-298450" algn="l" rtl="0">
              <a:spcBef>
                <a:spcPts val="0"/>
              </a:spcBef>
              <a:spcAft>
                <a:spcPts val="0"/>
              </a:spcAft>
              <a:buSzPts val="1100"/>
              <a:buChar char="○"/>
            </a:pPr>
            <a:r>
              <a:rPr lang="cs" sz="1100"/>
              <a:t>Confirm hypothesis through</a:t>
            </a:r>
            <a:endParaRPr sz="1100"/>
          </a:p>
          <a:p>
            <a:pPr marL="914400" lvl="0" indent="0" algn="l" rtl="0">
              <a:spcBef>
                <a:spcPts val="0"/>
              </a:spcBef>
              <a:spcAft>
                <a:spcPts val="0"/>
              </a:spcAft>
              <a:buNone/>
            </a:pPr>
            <a:r>
              <a:rPr lang="cs" sz="1100"/>
              <a:t>quantitative research</a:t>
            </a:r>
            <a:endParaRPr sz="1100"/>
          </a:p>
          <a:p>
            <a:pPr marL="457200" lvl="0" indent="-317500" algn="l" rtl="0">
              <a:spcBef>
                <a:spcPts val="0"/>
              </a:spcBef>
              <a:spcAft>
                <a:spcPts val="0"/>
              </a:spcAft>
              <a:buSzPts val="1400"/>
              <a:buChar char="●"/>
            </a:pPr>
            <a:r>
              <a:rPr lang="cs" sz="1400" u="sng"/>
              <a:t>Experiment</a:t>
            </a:r>
            <a:endParaRPr sz="1400" u="sng"/>
          </a:p>
          <a:p>
            <a:pPr marL="914400" lvl="1" indent="-298450" algn="l" rtl="0">
              <a:spcBef>
                <a:spcPts val="0"/>
              </a:spcBef>
              <a:spcAft>
                <a:spcPts val="0"/>
              </a:spcAft>
              <a:buSzPts val="1100"/>
              <a:buChar char="○"/>
            </a:pPr>
            <a:r>
              <a:rPr lang="cs" sz="1100"/>
              <a:t>Reproducible results</a:t>
            </a:r>
            <a:endParaRPr sz="1100"/>
          </a:p>
          <a:p>
            <a:pPr marL="914400" lvl="1" indent="-298450" algn="l" rtl="0">
              <a:spcBef>
                <a:spcPts val="0"/>
              </a:spcBef>
              <a:spcAft>
                <a:spcPts val="0"/>
              </a:spcAft>
              <a:buSzPts val="1100"/>
              <a:buChar char="○"/>
            </a:pPr>
            <a:r>
              <a:rPr lang="cs" sz="1100"/>
              <a:t>Statistical data</a:t>
            </a:r>
            <a:endParaRPr sz="1100"/>
          </a:p>
          <a:p>
            <a:pPr marL="457200" lvl="0" indent="-317500" algn="l" rtl="0">
              <a:spcBef>
                <a:spcPts val="0"/>
              </a:spcBef>
              <a:spcAft>
                <a:spcPts val="0"/>
              </a:spcAft>
              <a:buSzPts val="1400"/>
              <a:buChar char="●"/>
            </a:pPr>
            <a:r>
              <a:rPr lang="cs" sz="1400" u="sng"/>
              <a:t>Mono-Method</a:t>
            </a:r>
            <a:endParaRPr sz="1400" u="sng"/>
          </a:p>
          <a:p>
            <a:pPr marL="914400" lvl="1" indent="-298450" algn="l" rtl="0">
              <a:spcBef>
                <a:spcPts val="0"/>
              </a:spcBef>
              <a:spcAft>
                <a:spcPts val="0"/>
              </a:spcAft>
              <a:buSzPts val="1100"/>
              <a:buChar char="○"/>
            </a:pPr>
            <a:r>
              <a:rPr lang="cs" sz="1100"/>
              <a:t>Quantitative</a:t>
            </a:r>
            <a:endParaRPr sz="1100"/>
          </a:p>
          <a:p>
            <a:pPr marL="457200" lvl="0" indent="-317500" algn="l" rtl="0">
              <a:spcBef>
                <a:spcPts val="0"/>
              </a:spcBef>
              <a:spcAft>
                <a:spcPts val="0"/>
              </a:spcAft>
              <a:buSzPts val="1400"/>
              <a:buChar char="●"/>
            </a:pPr>
            <a:r>
              <a:rPr lang="cs" sz="1400" u="sng"/>
              <a:t>Cross-sectional</a:t>
            </a:r>
            <a:endParaRPr sz="1400" u="sng"/>
          </a:p>
          <a:p>
            <a:pPr marL="457200" lvl="0" indent="-317500" algn="l" rtl="0">
              <a:spcBef>
                <a:spcPts val="0"/>
              </a:spcBef>
              <a:spcAft>
                <a:spcPts val="0"/>
              </a:spcAft>
              <a:buSzPts val="1400"/>
              <a:buChar char="●"/>
            </a:pPr>
            <a:r>
              <a:rPr lang="cs" sz="1400" u="sng"/>
              <a:t>Data Collection &amp; Analysis</a:t>
            </a:r>
            <a:endParaRPr sz="1400" u="sng"/>
          </a:p>
          <a:p>
            <a:pPr marL="914400" lvl="1" indent="-298450" algn="l" rtl="0">
              <a:spcBef>
                <a:spcPts val="0"/>
              </a:spcBef>
              <a:spcAft>
                <a:spcPts val="0"/>
              </a:spcAft>
              <a:buSzPts val="1100"/>
              <a:buChar char="○"/>
            </a:pPr>
            <a:r>
              <a:rPr lang="cs" sz="1100"/>
              <a:t>Profiling tools</a:t>
            </a:r>
            <a:endParaRPr sz="1100"/>
          </a:p>
          <a:p>
            <a:pPr marL="914400" lvl="1" indent="-298450" algn="l" rtl="0">
              <a:spcBef>
                <a:spcPts val="0"/>
              </a:spcBef>
              <a:spcAft>
                <a:spcPts val="0"/>
              </a:spcAft>
              <a:buSzPts val="1100"/>
              <a:buChar char="○"/>
            </a:pPr>
            <a:r>
              <a:rPr lang="cs" sz="1100"/>
              <a:t>Comparing results to draw a conclusion</a:t>
            </a:r>
            <a:endParaRPr sz="1100"/>
          </a:p>
        </p:txBody>
      </p:sp>
      <p:sp>
        <p:nvSpPr>
          <p:cNvPr id="75" name="Google Shape;75;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3</a:t>
            </a:fld>
            <a:endParaRPr/>
          </a:p>
        </p:txBody>
      </p:sp>
      <p:sp>
        <p:nvSpPr>
          <p:cNvPr id="76" name="Google Shape;76;p15"/>
          <p:cNvSpPr txBox="1"/>
          <p:nvPr/>
        </p:nvSpPr>
        <p:spPr>
          <a:xfrm>
            <a:off x="4634875" y="4828300"/>
            <a:ext cx="30087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600" u="sng">
                <a:solidFill>
                  <a:srgbClr val="4A86E8"/>
                </a:solidFill>
                <a:hlinkClick r:id="rId3"/>
              </a:rPr>
              <a:t>https://www.conceptdraw.com/samples/management-stakeholder-onion-diagrams</a:t>
            </a:r>
            <a:endParaRPr sz="600">
              <a:solidFill>
                <a:srgbClr val="4A86E8"/>
              </a:solidFill>
              <a:latin typeface="Average"/>
              <a:ea typeface="Average"/>
              <a:cs typeface="Average"/>
              <a:sym typeface="Average"/>
            </a:endParaRPr>
          </a:p>
        </p:txBody>
      </p:sp>
      <p:pic>
        <p:nvPicPr>
          <p:cNvPr id="77" name="Google Shape;77;p15"/>
          <p:cNvPicPr preferRelativeResize="0"/>
          <p:nvPr/>
        </p:nvPicPr>
        <p:blipFill>
          <a:blip r:embed="rId4">
            <a:alphaModFix/>
          </a:blip>
          <a:stretch>
            <a:fillRect/>
          </a:stretch>
        </p:blipFill>
        <p:spPr>
          <a:xfrm>
            <a:off x="3607075" y="699187"/>
            <a:ext cx="5064298" cy="4322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995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a:solidFill>
                  <a:schemeClr val="accent5"/>
                </a:solidFill>
              </a:rPr>
              <a:t>Research Method </a:t>
            </a:r>
            <a:r>
              <a:rPr lang="cs" sz="2400">
                <a:solidFill>
                  <a:schemeClr val="accent6"/>
                </a:solidFill>
              </a:rPr>
              <a:t>- Action Research</a:t>
            </a:r>
            <a:endParaRPr sz="2400">
              <a:solidFill>
                <a:schemeClr val="accent6"/>
              </a:solidFill>
            </a:endParaRPr>
          </a:p>
          <a:p>
            <a:pPr marL="0" lvl="0" indent="0" algn="l" rtl="0">
              <a:spcBef>
                <a:spcPts val="0"/>
              </a:spcBef>
              <a:spcAft>
                <a:spcPts val="0"/>
              </a:spcAft>
              <a:buNone/>
            </a:pPr>
            <a:endParaRPr sz="2400">
              <a:solidFill>
                <a:schemeClr val="accent6"/>
              </a:solidFill>
            </a:endParaRPr>
          </a:p>
        </p:txBody>
      </p:sp>
      <p:sp>
        <p:nvSpPr>
          <p:cNvPr id="83" name="Google Shape;83;p16"/>
          <p:cNvSpPr txBox="1">
            <a:spLocks noGrp="1"/>
          </p:cNvSpPr>
          <p:nvPr>
            <p:ph type="body" idx="1"/>
          </p:nvPr>
        </p:nvSpPr>
        <p:spPr>
          <a:xfrm>
            <a:off x="311700" y="868200"/>
            <a:ext cx="8520600" cy="370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cs" sz="1400" u="sng"/>
              <a:t>Epistemology</a:t>
            </a:r>
            <a:endParaRPr sz="1400" u="sng"/>
          </a:p>
          <a:p>
            <a:pPr marL="914400" lvl="1" indent="-285750" algn="l" rtl="0">
              <a:spcBef>
                <a:spcPts val="0"/>
              </a:spcBef>
              <a:spcAft>
                <a:spcPts val="0"/>
              </a:spcAft>
              <a:buSzPts val="900"/>
              <a:buChar char="○"/>
            </a:pPr>
            <a:r>
              <a:rPr lang="cs" sz="900"/>
              <a:t>Concerned with the nature and study of knowledge</a:t>
            </a:r>
            <a:endParaRPr sz="900"/>
          </a:p>
          <a:p>
            <a:pPr marL="457200" lvl="0" indent="-317500" algn="l" rtl="0">
              <a:spcBef>
                <a:spcPts val="0"/>
              </a:spcBef>
              <a:spcAft>
                <a:spcPts val="0"/>
              </a:spcAft>
              <a:buSzPts val="1400"/>
              <a:buChar char="●"/>
            </a:pPr>
            <a:r>
              <a:rPr lang="cs" sz="1400" u="sng"/>
              <a:t>Interpretivism</a:t>
            </a:r>
            <a:endParaRPr sz="1400" u="sng"/>
          </a:p>
          <a:p>
            <a:pPr marL="914400" lvl="1" indent="-285750" algn="l" rtl="0">
              <a:spcBef>
                <a:spcPts val="0"/>
              </a:spcBef>
              <a:spcAft>
                <a:spcPts val="0"/>
              </a:spcAft>
              <a:buSzPts val="900"/>
              <a:buChar char="○"/>
            </a:pPr>
            <a:r>
              <a:rPr lang="cs" sz="900"/>
              <a:t>Researcher is part of the research, interprets data and as</a:t>
            </a:r>
            <a:br>
              <a:rPr lang="cs" sz="900"/>
            </a:br>
            <a:r>
              <a:rPr lang="cs" sz="900"/>
              <a:t>such can never be fully objective and removed from </a:t>
            </a:r>
            <a:br>
              <a:rPr lang="cs" sz="900"/>
            </a:br>
            <a:r>
              <a:rPr lang="cs" sz="900"/>
              <a:t>the research</a:t>
            </a:r>
            <a:endParaRPr sz="900"/>
          </a:p>
          <a:p>
            <a:pPr marL="457200" lvl="0" indent="-317500" algn="l" rtl="0">
              <a:spcBef>
                <a:spcPts val="0"/>
              </a:spcBef>
              <a:spcAft>
                <a:spcPts val="0"/>
              </a:spcAft>
              <a:buSzPts val="1400"/>
              <a:buChar char="●"/>
            </a:pPr>
            <a:r>
              <a:rPr lang="cs" sz="1400" u="sng"/>
              <a:t>Deductive</a:t>
            </a:r>
            <a:endParaRPr sz="1400" u="sng"/>
          </a:p>
          <a:p>
            <a:pPr marL="914400" lvl="1" indent="-285750" algn="l" rtl="0">
              <a:spcBef>
                <a:spcPts val="0"/>
              </a:spcBef>
              <a:spcAft>
                <a:spcPts val="0"/>
              </a:spcAft>
              <a:buSzPts val="900"/>
              <a:buChar char="○"/>
            </a:pPr>
            <a:r>
              <a:rPr lang="cs" sz="900"/>
              <a:t>Moves from a clear objective to diagnosis of the </a:t>
            </a:r>
            <a:br>
              <a:rPr lang="cs" sz="900"/>
            </a:br>
            <a:r>
              <a:rPr lang="cs" sz="900"/>
              <a:t>problem</a:t>
            </a:r>
            <a:endParaRPr sz="900"/>
          </a:p>
          <a:p>
            <a:pPr marL="457200" lvl="0" indent="-317500" algn="l" rtl="0">
              <a:spcBef>
                <a:spcPts val="0"/>
              </a:spcBef>
              <a:spcAft>
                <a:spcPts val="0"/>
              </a:spcAft>
              <a:buSzPts val="1400"/>
              <a:buChar char="●"/>
            </a:pPr>
            <a:r>
              <a:rPr lang="cs" sz="1400" u="sng"/>
              <a:t>Action Research</a:t>
            </a:r>
            <a:endParaRPr sz="1400" u="sng"/>
          </a:p>
          <a:p>
            <a:pPr marL="914400" lvl="1" indent="-285750" algn="l" rtl="0">
              <a:spcBef>
                <a:spcPts val="0"/>
              </a:spcBef>
              <a:spcAft>
                <a:spcPts val="0"/>
              </a:spcAft>
              <a:buSzPts val="900"/>
              <a:buChar char="○"/>
            </a:pPr>
            <a:r>
              <a:rPr lang="cs" sz="900"/>
              <a:t>Primary focus is on solving real problems</a:t>
            </a:r>
            <a:endParaRPr sz="900"/>
          </a:p>
          <a:p>
            <a:pPr marL="457200" lvl="0" indent="-317500" algn="l" rtl="0">
              <a:spcBef>
                <a:spcPts val="0"/>
              </a:spcBef>
              <a:spcAft>
                <a:spcPts val="0"/>
              </a:spcAft>
              <a:buSzPts val="1400"/>
              <a:buChar char="●"/>
            </a:pPr>
            <a:r>
              <a:rPr lang="cs" sz="1400" u="sng"/>
              <a:t>Mixed-Methods</a:t>
            </a:r>
            <a:endParaRPr sz="1400" u="sng"/>
          </a:p>
          <a:p>
            <a:pPr marL="914400" lvl="1" indent="-285750" algn="l" rtl="0">
              <a:spcBef>
                <a:spcPts val="0"/>
              </a:spcBef>
              <a:spcAft>
                <a:spcPts val="0"/>
              </a:spcAft>
              <a:buSzPts val="900"/>
              <a:buChar char="○"/>
            </a:pPr>
            <a:r>
              <a:rPr lang="cs" sz="900"/>
              <a:t>Quantitative/Qualitative</a:t>
            </a:r>
            <a:endParaRPr sz="900"/>
          </a:p>
          <a:p>
            <a:pPr marL="457200" lvl="0" indent="-317500" algn="l" rtl="0">
              <a:spcBef>
                <a:spcPts val="0"/>
              </a:spcBef>
              <a:spcAft>
                <a:spcPts val="0"/>
              </a:spcAft>
              <a:buSzPts val="1400"/>
              <a:buChar char="●"/>
            </a:pPr>
            <a:r>
              <a:rPr lang="cs" sz="1400" u="sng"/>
              <a:t>Cross-sectional</a:t>
            </a:r>
            <a:endParaRPr sz="1400" u="sng"/>
          </a:p>
          <a:p>
            <a:pPr marL="457200" lvl="0" indent="-317500" algn="l" rtl="0">
              <a:spcBef>
                <a:spcPts val="0"/>
              </a:spcBef>
              <a:spcAft>
                <a:spcPts val="0"/>
              </a:spcAft>
              <a:buSzPts val="1400"/>
              <a:buChar char="●"/>
            </a:pPr>
            <a:r>
              <a:rPr lang="cs" sz="1400" u="sng"/>
              <a:t>Data Collection &amp; Analysis</a:t>
            </a:r>
            <a:endParaRPr sz="1400" u="sng"/>
          </a:p>
          <a:p>
            <a:pPr marL="914400" lvl="1" indent="-279400" algn="l" rtl="0">
              <a:spcBef>
                <a:spcPts val="0"/>
              </a:spcBef>
              <a:spcAft>
                <a:spcPts val="0"/>
              </a:spcAft>
              <a:buSzPts val="800"/>
              <a:buChar char="○"/>
            </a:pPr>
            <a:r>
              <a:rPr lang="cs" sz="800"/>
              <a:t>Research journal, </a:t>
            </a:r>
            <a:endParaRPr sz="800"/>
          </a:p>
          <a:p>
            <a:pPr marL="914400" lvl="1" indent="-279400" algn="l" rtl="0">
              <a:spcBef>
                <a:spcPts val="0"/>
              </a:spcBef>
              <a:spcAft>
                <a:spcPts val="0"/>
              </a:spcAft>
              <a:buSzPts val="800"/>
              <a:buChar char="○"/>
            </a:pPr>
            <a:r>
              <a:rPr lang="cs" sz="800"/>
              <a:t>Document collection and analysis, </a:t>
            </a:r>
            <a:endParaRPr sz="800"/>
          </a:p>
          <a:p>
            <a:pPr marL="914400" lvl="1" indent="-279400" algn="l" rtl="0">
              <a:spcBef>
                <a:spcPts val="0"/>
              </a:spcBef>
              <a:spcAft>
                <a:spcPts val="0"/>
              </a:spcAft>
              <a:buSzPts val="800"/>
              <a:buChar char="○"/>
            </a:pPr>
            <a:r>
              <a:rPr lang="cs" sz="800"/>
              <a:t>Participant observation recordings, </a:t>
            </a:r>
            <a:endParaRPr sz="800"/>
          </a:p>
          <a:p>
            <a:pPr marL="914400" lvl="1" indent="-279400" algn="l" rtl="0">
              <a:spcBef>
                <a:spcPts val="0"/>
              </a:spcBef>
              <a:spcAft>
                <a:spcPts val="0"/>
              </a:spcAft>
              <a:buSzPts val="800"/>
              <a:buChar char="○"/>
            </a:pPr>
            <a:r>
              <a:rPr lang="cs" sz="800"/>
              <a:t>Questionnaire surveys, </a:t>
            </a:r>
            <a:endParaRPr sz="800"/>
          </a:p>
          <a:p>
            <a:pPr marL="914400" lvl="1" indent="-279400" algn="l" rtl="0">
              <a:spcBef>
                <a:spcPts val="0"/>
              </a:spcBef>
              <a:spcAft>
                <a:spcPts val="0"/>
              </a:spcAft>
              <a:buSzPts val="800"/>
              <a:buChar char="○"/>
            </a:pPr>
            <a:r>
              <a:rPr lang="cs" sz="800"/>
              <a:t>Structured and unstructured interviews, </a:t>
            </a:r>
            <a:endParaRPr sz="800"/>
          </a:p>
          <a:p>
            <a:pPr marL="914400" lvl="1" indent="-279400" algn="l" rtl="0">
              <a:spcBef>
                <a:spcPts val="0"/>
              </a:spcBef>
              <a:spcAft>
                <a:spcPts val="0"/>
              </a:spcAft>
              <a:buSzPts val="800"/>
              <a:buChar char="○"/>
            </a:pPr>
            <a:r>
              <a:rPr lang="cs" sz="800"/>
              <a:t>Case studies</a:t>
            </a:r>
            <a:endParaRPr sz="800"/>
          </a:p>
          <a:p>
            <a:pPr marL="457200" lvl="0" indent="0" algn="l" rtl="0">
              <a:spcBef>
                <a:spcPts val="1600"/>
              </a:spcBef>
              <a:spcAft>
                <a:spcPts val="0"/>
              </a:spcAft>
              <a:buNone/>
            </a:pPr>
            <a:endParaRPr/>
          </a:p>
          <a:p>
            <a:pPr marL="457200" lvl="0" indent="0" algn="l" rtl="0">
              <a:spcBef>
                <a:spcPts val="1600"/>
              </a:spcBef>
              <a:spcAft>
                <a:spcPts val="0"/>
              </a:spcAft>
              <a:buNone/>
            </a:pPr>
            <a:endParaRPr sz="1100"/>
          </a:p>
          <a:p>
            <a:pPr marL="0" lvl="0" indent="0" algn="l" rtl="0">
              <a:spcBef>
                <a:spcPts val="1600"/>
              </a:spcBef>
              <a:spcAft>
                <a:spcPts val="1600"/>
              </a:spcAft>
              <a:buNone/>
            </a:pPr>
            <a:endParaRPr/>
          </a:p>
        </p:txBody>
      </p:sp>
      <p:sp>
        <p:nvSpPr>
          <p:cNvPr id="84" name="Google Shape;84;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4</a:t>
            </a:fld>
            <a:endParaRPr/>
          </a:p>
        </p:txBody>
      </p:sp>
      <p:sp>
        <p:nvSpPr>
          <p:cNvPr id="85" name="Google Shape;85;p16"/>
          <p:cNvSpPr txBox="1"/>
          <p:nvPr/>
        </p:nvSpPr>
        <p:spPr>
          <a:xfrm>
            <a:off x="4634875" y="4828300"/>
            <a:ext cx="30087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600" u="sng">
                <a:solidFill>
                  <a:srgbClr val="4A86E8"/>
                </a:solidFill>
                <a:hlinkClick r:id="rId3"/>
              </a:rPr>
              <a:t>https://www.conceptdraw.com/samples/management-stakeholder-onion-diagrams</a:t>
            </a:r>
            <a:endParaRPr sz="600">
              <a:solidFill>
                <a:srgbClr val="4A86E8"/>
              </a:solidFill>
              <a:latin typeface="Average"/>
              <a:ea typeface="Average"/>
              <a:cs typeface="Average"/>
              <a:sym typeface="Average"/>
            </a:endParaRPr>
          </a:p>
        </p:txBody>
      </p:sp>
      <p:pic>
        <p:nvPicPr>
          <p:cNvPr id="86" name="Google Shape;86;p16"/>
          <p:cNvPicPr preferRelativeResize="0"/>
          <p:nvPr/>
        </p:nvPicPr>
        <p:blipFill>
          <a:blip r:embed="rId4">
            <a:alphaModFix/>
          </a:blip>
          <a:stretch>
            <a:fillRect/>
          </a:stretch>
        </p:blipFill>
        <p:spPr>
          <a:xfrm>
            <a:off x="3570975" y="699671"/>
            <a:ext cx="5063201" cy="4322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a:solidFill>
                  <a:schemeClr val="accent5"/>
                </a:solidFill>
              </a:rPr>
              <a:t>Research Method </a:t>
            </a:r>
            <a:r>
              <a:rPr lang="cs" sz="2400">
                <a:solidFill>
                  <a:schemeClr val="accent6"/>
                </a:solidFill>
              </a:rPr>
              <a:t>- Survey</a:t>
            </a:r>
            <a:endParaRPr sz="2400">
              <a:solidFill>
                <a:schemeClr val="accent5"/>
              </a:solidFill>
            </a:endParaRPr>
          </a:p>
        </p:txBody>
      </p:sp>
      <p:sp>
        <p:nvSpPr>
          <p:cNvPr id="92" name="Google Shape;92;p17"/>
          <p:cNvSpPr txBox="1">
            <a:spLocks noGrp="1"/>
          </p:cNvSpPr>
          <p:nvPr>
            <p:ph type="body" idx="1"/>
          </p:nvPr>
        </p:nvSpPr>
        <p:spPr>
          <a:xfrm>
            <a:off x="311700" y="933850"/>
            <a:ext cx="8520600" cy="3635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cs" sz="1400" u="sng"/>
              <a:t>Epistemology</a:t>
            </a:r>
            <a:endParaRPr sz="1400" u="sng"/>
          </a:p>
          <a:p>
            <a:pPr marL="914400" lvl="1" indent="-292100" algn="l" rtl="0">
              <a:spcBef>
                <a:spcPts val="0"/>
              </a:spcBef>
              <a:spcAft>
                <a:spcPts val="0"/>
              </a:spcAft>
              <a:buSzPts val="1000"/>
              <a:buChar char="○"/>
            </a:pPr>
            <a:r>
              <a:rPr lang="cs" sz="1000"/>
              <a:t>Tries to find the acceptable knowledge and addresses</a:t>
            </a:r>
            <a:endParaRPr sz="1000"/>
          </a:p>
          <a:p>
            <a:pPr marL="457200" lvl="0" indent="457200" algn="l" rtl="0">
              <a:spcBef>
                <a:spcPts val="0"/>
              </a:spcBef>
              <a:spcAft>
                <a:spcPts val="0"/>
              </a:spcAft>
              <a:buNone/>
            </a:pPr>
            <a:r>
              <a:rPr lang="cs" sz="1000"/>
              <a:t>the facts accordingly</a:t>
            </a:r>
            <a:endParaRPr sz="1000"/>
          </a:p>
          <a:p>
            <a:pPr marL="457200" lvl="0" indent="-317500" algn="l" rtl="0">
              <a:spcBef>
                <a:spcPts val="0"/>
              </a:spcBef>
              <a:spcAft>
                <a:spcPts val="0"/>
              </a:spcAft>
              <a:buSzPts val="1400"/>
              <a:buChar char="●"/>
            </a:pPr>
            <a:r>
              <a:rPr lang="cs" sz="1400" u="sng"/>
              <a:t>Positivism</a:t>
            </a:r>
            <a:endParaRPr sz="1400" u="sng"/>
          </a:p>
          <a:p>
            <a:pPr marL="914400" lvl="1" indent="-292100" algn="l" rtl="0">
              <a:spcBef>
                <a:spcPts val="0"/>
              </a:spcBef>
              <a:spcAft>
                <a:spcPts val="0"/>
              </a:spcAft>
              <a:buSzPts val="1000"/>
              <a:buChar char="○"/>
            </a:pPr>
            <a:r>
              <a:rPr lang="cs" sz="1000"/>
              <a:t>Quantifiable variables collected and</a:t>
            </a:r>
            <a:endParaRPr sz="1000"/>
          </a:p>
          <a:p>
            <a:pPr marL="914400" lvl="0" indent="0" algn="l" rtl="0">
              <a:spcBef>
                <a:spcPts val="0"/>
              </a:spcBef>
              <a:spcAft>
                <a:spcPts val="0"/>
              </a:spcAft>
              <a:buNone/>
            </a:pPr>
            <a:r>
              <a:rPr lang="cs" sz="1000"/>
              <a:t>interpreted in an objective way</a:t>
            </a:r>
            <a:endParaRPr sz="1000"/>
          </a:p>
          <a:p>
            <a:pPr marL="457200" lvl="0" indent="-317500" algn="l" rtl="0">
              <a:spcBef>
                <a:spcPts val="0"/>
              </a:spcBef>
              <a:spcAft>
                <a:spcPts val="0"/>
              </a:spcAft>
              <a:buSzPts val="1400"/>
              <a:buChar char="●"/>
            </a:pPr>
            <a:r>
              <a:rPr lang="cs" sz="1400" u="sng"/>
              <a:t>Deductive</a:t>
            </a:r>
            <a:endParaRPr sz="1400" u="sng"/>
          </a:p>
          <a:p>
            <a:pPr marL="914400" lvl="1" indent="-292100" algn="l" rtl="0">
              <a:spcBef>
                <a:spcPts val="0"/>
              </a:spcBef>
              <a:spcAft>
                <a:spcPts val="0"/>
              </a:spcAft>
              <a:buSzPts val="1000"/>
              <a:buChar char="○"/>
            </a:pPr>
            <a:r>
              <a:rPr lang="cs" sz="1000"/>
              <a:t>Start with theories that determine the </a:t>
            </a:r>
            <a:br>
              <a:rPr lang="cs" sz="1000"/>
            </a:br>
            <a:r>
              <a:rPr lang="cs" sz="1000"/>
              <a:t>appropriate observations</a:t>
            </a:r>
            <a:endParaRPr sz="1000"/>
          </a:p>
          <a:p>
            <a:pPr marL="457200" lvl="0" indent="-317500" algn="l" rtl="0">
              <a:spcBef>
                <a:spcPts val="0"/>
              </a:spcBef>
              <a:spcAft>
                <a:spcPts val="0"/>
              </a:spcAft>
              <a:buSzPts val="1400"/>
              <a:buChar char="●"/>
            </a:pPr>
            <a:r>
              <a:rPr lang="cs" sz="1400" u="sng"/>
              <a:t>Survey</a:t>
            </a:r>
            <a:endParaRPr sz="1400" u="sng"/>
          </a:p>
          <a:p>
            <a:pPr marL="914400" lvl="1" indent="-292100" algn="l" rtl="0">
              <a:spcBef>
                <a:spcPts val="0"/>
              </a:spcBef>
              <a:spcAft>
                <a:spcPts val="0"/>
              </a:spcAft>
              <a:buSzPts val="1000"/>
              <a:buChar char="○"/>
            </a:pPr>
            <a:r>
              <a:rPr lang="cs" sz="1000"/>
              <a:t>Snapshot of the situation to capture the </a:t>
            </a:r>
            <a:br>
              <a:rPr lang="cs" sz="1000"/>
            </a:br>
            <a:r>
              <a:rPr lang="cs" sz="1000"/>
              <a:t>current status</a:t>
            </a:r>
            <a:endParaRPr sz="1000"/>
          </a:p>
          <a:p>
            <a:pPr marL="457200" lvl="0" indent="-317500" algn="l" rtl="0">
              <a:spcBef>
                <a:spcPts val="0"/>
              </a:spcBef>
              <a:spcAft>
                <a:spcPts val="0"/>
              </a:spcAft>
              <a:buSzPts val="1400"/>
              <a:buChar char="●"/>
            </a:pPr>
            <a:r>
              <a:rPr lang="cs" sz="1400" u="sng"/>
              <a:t>Mono-Method</a:t>
            </a:r>
            <a:endParaRPr sz="1400" u="sng"/>
          </a:p>
          <a:p>
            <a:pPr marL="914400" lvl="1" indent="-292100" algn="l" rtl="0">
              <a:spcBef>
                <a:spcPts val="0"/>
              </a:spcBef>
              <a:spcAft>
                <a:spcPts val="0"/>
              </a:spcAft>
              <a:buSzPts val="1000"/>
              <a:buChar char="○"/>
            </a:pPr>
            <a:r>
              <a:rPr lang="cs" sz="1000"/>
              <a:t>Quantitative</a:t>
            </a:r>
            <a:endParaRPr sz="1000"/>
          </a:p>
          <a:p>
            <a:pPr marL="457200" lvl="0" indent="-317500" algn="l" rtl="0">
              <a:spcBef>
                <a:spcPts val="0"/>
              </a:spcBef>
              <a:spcAft>
                <a:spcPts val="0"/>
              </a:spcAft>
              <a:buSzPts val="1400"/>
              <a:buChar char="●"/>
            </a:pPr>
            <a:r>
              <a:rPr lang="cs" sz="1400" u="sng"/>
              <a:t>Cross-sectional</a:t>
            </a:r>
            <a:endParaRPr sz="1400" u="sng"/>
          </a:p>
          <a:p>
            <a:pPr marL="457200" lvl="0" indent="-317500" algn="l" rtl="0">
              <a:spcBef>
                <a:spcPts val="0"/>
              </a:spcBef>
              <a:spcAft>
                <a:spcPts val="0"/>
              </a:spcAft>
              <a:buSzPts val="1400"/>
              <a:buChar char="●"/>
            </a:pPr>
            <a:r>
              <a:rPr lang="cs" sz="1400" u="sng"/>
              <a:t>Data Collection &amp; Analysis</a:t>
            </a:r>
            <a:endParaRPr sz="1400" u="sng"/>
          </a:p>
          <a:p>
            <a:pPr marL="914400" lvl="1" indent="-292100" algn="l" rtl="0">
              <a:spcBef>
                <a:spcPts val="0"/>
              </a:spcBef>
              <a:spcAft>
                <a:spcPts val="0"/>
              </a:spcAft>
              <a:buSzPts val="1000"/>
              <a:buChar char="○"/>
            </a:pPr>
            <a:r>
              <a:rPr lang="cs" sz="1000"/>
              <a:t>Questionnaires</a:t>
            </a:r>
            <a:endParaRPr sz="1000"/>
          </a:p>
          <a:p>
            <a:pPr marL="914400" lvl="1" indent="-292100" algn="l" rtl="0">
              <a:spcBef>
                <a:spcPts val="0"/>
              </a:spcBef>
              <a:spcAft>
                <a:spcPts val="0"/>
              </a:spcAft>
              <a:buSzPts val="1000"/>
              <a:buChar char="○"/>
            </a:pPr>
            <a:r>
              <a:rPr lang="cs" sz="1000"/>
              <a:t>Interviews</a:t>
            </a:r>
            <a:endParaRPr sz="1000"/>
          </a:p>
          <a:p>
            <a:pPr marL="0" lvl="0" indent="0" algn="l" rtl="0">
              <a:spcBef>
                <a:spcPts val="1600"/>
              </a:spcBef>
              <a:spcAft>
                <a:spcPts val="1600"/>
              </a:spcAft>
              <a:buNone/>
            </a:pPr>
            <a:endParaRPr/>
          </a:p>
        </p:txBody>
      </p:sp>
      <p:sp>
        <p:nvSpPr>
          <p:cNvPr id="93" name="Google Shape;9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5</a:t>
            </a:fld>
            <a:endParaRPr/>
          </a:p>
        </p:txBody>
      </p:sp>
      <p:sp>
        <p:nvSpPr>
          <p:cNvPr id="94" name="Google Shape;94;p17"/>
          <p:cNvSpPr txBox="1"/>
          <p:nvPr/>
        </p:nvSpPr>
        <p:spPr>
          <a:xfrm>
            <a:off x="4634875" y="4828300"/>
            <a:ext cx="3008700" cy="2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cs" sz="600" u="sng">
                <a:solidFill>
                  <a:srgbClr val="4A86E8"/>
                </a:solidFill>
                <a:hlinkClick r:id="rId3"/>
              </a:rPr>
              <a:t>https://www.conceptdraw.com/samples/management-stakeholder-onion-diagrams</a:t>
            </a:r>
            <a:endParaRPr sz="600">
              <a:solidFill>
                <a:srgbClr val="4A86E8"/>
              </a:solidFill>
              <a:latin typeface="Average"/>
              <a:ea typeface="Average"/>
              <a:cs typeface="Average"/>
              <a:sym typeface="Average"/>
            </a:endParaRPr>
          </a:p>
        </p:txBody>
      </p:sp>
      <p:pic>
        <p:nvPicPr>
          <p:cNvPr id="95" name="Google Shape;95;p17"/>
          <p:cNvPicPr preferRelativeResize="0"/>
          <p:nvPr/>
        </p:nvPicPr>
        <p:blipFill>
          <a:blip r:embed="rId4">
            <a:alphaModFix/>
          </a:blip>
          <a:stretch>
            <a:fillRect/>
          </a:stretch>
        </p:blipFill>
        <p:spPr>
          <a:xfrm>
            <a:off x="3586916" y="675113"/>
            <a:ext cx="5104607" cy="4357376"/>
          </a:xfrm>
          <a:prstGeom prst="rect">
            <a:avLst/>
          </a:prstGeom>
          <a:noFill/>
          <a:ln>
            <a:noFill/>
          </a:ln>
        </p:spPr>
      </p:pic>
      <p:sp>
        <p:nvSpPr>
          <p:cNvPr id="96" name="Google Shape;96;p17"/>
          <p:cNvSpPr txBox="1"/>
          <p:nvPr/>
        </p:nvSpPr>
        <p:spPr>
          <a:xfrm>
            <a:off x="1781450" y="296900"/>
            <a:ext cx="5030100" cy="5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Performance of OpenGL and Vulkan</a:t>
            </a:r>
            <a:r>
              <a:rPr lang="cs" sz="2400" dirty="0"/>
              <a:t> </a:t>
            </a:r>
            <a:r>
              <a:rPr lang="cs" sz="2400" dirty="0" smtClean="0"/>
              <a:t>-</a:t>
            </a:r>
            <a:endParaRPr sz="2400" dirty="0"/>
          </a:p>
        </p:txBody>
      </p:sp>
      <p:sp>
        <p:nvSpPr>
          <p:cNvPr id="102" name="Google Shape;10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Conference Paper:</a:t>
            </a:r>
            <a:endParaRPr sz="1400">
              <a:solidFill>
                <a:schemeClr val="accent6"/>
              </a:solidFill>
            </a:endParaRPr>
          </a:p>
          <a:p>
            <a:pPr marL="457200" lvl="0" indent="0" algn="l" rtl="0">
              <a:lnSpc>
                <a:spcPct val="100000"/>
              </a:lnSpc>
              <a:spcBef>
                <a:spcPts val="0"/>
              </a:spcBef>
              <a:spcAft>
                <a:spcPts val="0"/>
              </a:spcAft>
              <a:buNone/>
            </a:pPr>
            <a:r>
              <a:rPr lang="cs" sz="1100"/>
              <a:t>Evaluating the Performance and Energy Efficiency of OpenGL and Vulkan on a Graphics Rendering Server</a:t>
            </a:r>
            <a:endParaRPr sz="1100"/>
          </a:p>
          <a:p>
            <a:pPr marL="457200" lvl="0" indent="0" algn="l" rtl="0">
              <a:lnSpc>
                <a:spcPct val="100000"/>
              </a:lnSpc>
              <a:spcBef>
                <a:spcPts val="0"/>
              </a:spcBef>
              <a:spcAft>
                <a:spcPts val="0"/>
              </a:spcAft>
              <a:buNone/>
            </a:pPr>
            <a:r>
              <a:rPr lang="cs" sz="800"/>
              <a:t>(Luhan, Baum, Chen, Zong, 2019)</a:t>
            </a:r>
            <a:endParaRPr sz="1100"/>
          </a:p>
          <a:p>
            <a:pPr marL="0" lvl="0" indent="0" algn="l" rtl="0">
              <a:lnSpc>
                <a:spcPct val="100000"/>
              </a:lnSpc>
              <a:spcBef>
                <a:spcPts val="0"/>
              </a:spcBef>
              <a:spcAft>
                <a:spcPts val="0"/>
              </a:spcAft>
              <a:buNone/>
            </a:pPr>
            <a:endParaRPr sz="1100">
              <a:solidFill>
                <a:schemeClr val="accent6"/>
              </a:solidFill>
            </a:endParaRPr>
          </a:p>
          <a:p>
            <a:pPr marL="0" lvl="0" indent="0" algn="l" rtl="0">
              <a:lnSpc>
                <a:spcPct val="100000"/>
              </a:lnSpc>
              <a:spcBef>
                <a:spcPts val="0"/>
              </a:spcBef>
              <a:spcAft>
                <a:spcPts val="0"/>
              </a:spcAft>
              <a:buNone/>
            </a:pPr>
            <a:endParaRPr sz="1100">
              <a:solidFill>
                <a:schemeClr val="accent6"/>
              </a:solidFill>
            </a:endParaRPr>
          </a:p>
          <a:p>
            <a:pPr marL="0" lvl="0" indent="0" algn="l" rtl="0">
              <a:lnSpc>
                <a:spcPct val="100000"/>
              </a:lnSpc>
              <a:spcBef>
                <a:spcPts val="0"/>
              </a:spcBef>
              <a:spcAft>
                <a:spcPts val="0"/>
              </a:spcAft>
              <a:buNone/>
            </a:pPr>
            <a:r>
              <a:rPr lang="cs" sz="1400">
                <a:solidFill>
                  <a:schemeClr val="accent6"/>
                </a:solidFill>
              </a:rPr>
              <a:t>Philosophy:</a:t>
            </a:r>
            <a:endParaRPr sz="1400">
              <a:solidFill>
                <a:schemeClr val="accent6"/>
              </a:solidFill>
            </a:endParaRPr>
          </a:p>
          <a:p>
            <a:pPr marL="450000" lvl="0" indent="0" algn="l" rtl="0">
              <a:lnSpc>
                <a:spcPct val="100000"/>
              </a:lnSpc>
              <a:spcBef>
                <a:spcPts val="0"/>
              </a:spcBef>
              <a:spcAft>
                <a:spcPts val="0"/>
              </a:spcAft>
              <a:buNone/>
            </a:pPr>
            <a:r>
              <a:rPr lang="cs" sz="1100" u="sng"/>
              <a:t>Positivism </a:t>
            </a:r>
            <a:r>
              <a:rPr lang="cs" sz="1100"/>
              <a:t>- The authors of the paper performed a number of experiments with a focus on creating </a:t>
            </a:r>
            <a:r>
              <a:rPr lang="cs" sz="1100" u="sng"/>
              <a:t>quantifiable, reproducible results</a:t>
            </a:r>
            <a:r>
              <a:rPr lang="cs" sz="1100"/>
              <a:t>.</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Approach:</a:t>
            </a:r>
            <a:endParaRPr sz="1400">
              <a:solidFill>
                <a:schemeClr val="accent6"/>
              </a:solidFill>
            </a:endParaRPr>
          </a:p>
          <a:p>
            <a:pPr marL="0" lvl="0" indent="457200" algn="l" rtl="0">
              <a:lnSpc>
                <a:spcPct val="100000"/>
              </a:lnSpc>
              <a:spcBef>
                <a:spcPts val="0"/>
              </a:spcBef>
              <a:spcAft>
                <a:spcPts val="0"/>
              </a:spcAft>
              <a:buNone/>
            </a:pPr>
            <a:r>
              <a:rPr lang="cs" sz="1100" u="sng"/>
              <a:t>Deductive </a:t>
            </a:r>
            <a:r>
              <a:rPr lang="cs" sz="1100"/>
              <a:t>- The paper begins with a hypothesis. The authors then set out to accumulate data in order to test and confirm it.</a:t>
            </a:r>
            <a:endParaRPr/>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Research Strategies:</a:t>
            </a:r>
            <a:endParaRPr sz="1100"/>
          </a:p>
          <a:p>
            <a:pPr marL="0" lvl="0" indent="457200" algn="l" rtl="0">
              <a:lnSpc>
                <a:spcPct val="100000"/>
              </a:lnSpc>
              <a:spcBef>
                <a:spcPts val="0"/>
              </a:spcBef>
              <a:spcAft>
                <a:spcPts val="0"/>
              </a:spcAft>
              <a:buNone/>
            </a:pPr>
            <a:r>
              <a:rPr lang="cs" sz="1100"/>
              <a:t>The </a:t>
            </a:r>
            <a:r>
              <a:rPr lang="cs" sz="1100" u="sng"/>
              <a:t>Experiment </a:t>
            </a:r>
            <a:r>
              <a:rPr lang="cs" sz="1100"/>
              <a:t>strategy was used throughout the paper in the form of a series of </a:t>
            </a:r>
            <a:r>
              <a:rPr lang="cs" sz="1100" u="sng"/>
              <a:t>benchmarking</a:t>
            </a:r>
            <a:r>
              <a:rPr lang="cs" sz="1100"/>
              <a:t> experiments.</a:t>
            </a:r>
            <a:endParaRPr sz="1100"/>
          </a:p>
          <a:p>
            <a:pPr marL="0" lvl="0" indent="457200" algn="l" rtl="0">
              <a:lnSpc>
                <a:spcPct val="100000"/>
              </a:lnSpc>
              <a:spcBef>
                <a:spcPts val="0"/>
              </a:spcBef>
              <a:spcAft>
                <a:spcPts val="0"/>
              </a:spcAft>
              <a:buNone/>
            </a:pPr>
            <a:r>
              <a:rPr lang="cs" sz="1100"/>
              <a:t>These experiments also show the choice of a </a:t>
            </a:r>
            <a:r>
              <a:rPr lang="cs" sz="1100" u="sng"/>
              <a:t>Mono-method</a:t>
            </a:r>
            <a:r>
              <a:rPr lang="cs" sz="1100"/>
              <a:t> approach resulting in </a:t>
            </a:r>
            <a:r>
              <a:rPr lang="cs" sz="1100" u="sng"/>
              <a:t>Quantitative</a:t>
            </a:r>
            <a:r>
              <a:rPr lang="cs" sz="1100"/>
              <a:t> results.</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solidFill>
                <a:schemeClr val="accent6"/>
              </a:solidFill>
            </a:endParaRPr>
          </a:p>
        </p:txBody>
      </p:sp>
      <p:sp>
        <p:nvSpPr>
          <p:cNvPr id="103" name="Google Shape;103;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Performance of OpenGL and Vulkan</a:t>
            </a:r>
            <a:r>
              <a:rPr lang="cs" sz="2400" dirty="0"/>
              <a:t> </a:t>
            </a:r>
            <a:r>
              <a:rPr lang="cs" sz="2400" dirty="0" smtClean="0"/>
              <a:t>-</a:t>
            </a:r>
            <a:endParaRPr sz="2400" dirty="0"/>
          </a:p>
        </p:txBody>
      </p:sp>
      <p:sp>
        <p:nvSpPr>
          <p:cNvPr id="109" name="Google Shape;10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cs" sz="1400">
                <a:solidFill>
                  <a:schemeClr val="accent6"/>
                </a:solidFill>
              </a:rPr>
              <a:t>Time Horizons:</a:t>
            </a:r>
            <a:endParaRPr sz="1400">
              <a:solidFill>
                <a:schemeClr val="accent6"/>
              </a:solidFill>
            </a:endParaRPr>
          </a:p>
          <a:p>
            <a:pPr marL="457200" lvl="0" indent="0" algn="l" rtl="0">
              <a:lnSpc>
                <a:spcPct val="100000"/>
              </a:lnSpc>
              <a:spcBef>
                <a:spcPts val="0"/>
              </a:spcBef>
              <a:spcAft>
                <a:spcPts val="0"/>
              </a:spcAft>
              <a:buNone/>
            </a:pPr>
            <a:r>
              <a:rPr lang="cs" sz="1100" u="sng"/>
              <a:t>Cross-sectional</a:t>
            </a:r>
            <a:r>
              <a:rPr lang="cs" sz="1100"/>
              <a:t> - The paper does not consider performance/power </a:t>
            </a:r>
            <a:endParaRPr sz="1100"/>
          </a:p>
          <a:p>
            <a:pPr marL="914400" lvl="0" indent="0" algn="l" rtl="0">
              <a:lnSpc>
                <a:spcPct val="100000"/>
              </a:lnSpc>
              <a:spcBef>
                <a:spcPts val="0"/>
              </a:spcBef>
              <a:spcAft>
                <a:spcPts val="0"/>
              </a:spcAft>
              <a:buNone/>
            </a:pPr>
            <a:r>
              <a:rPr lang="cs" sz="1100"/>
              <a:t>consumption improvements over a long period of time. </a:t>
            </a:r>
            <a:endParaRPr sz="1100"/>
          </a:p>
          <a:p>
            <a:pPr marL="914400" lvl="0" indent="0" algn="l" rtl="0">
              <a:lnSpc>
                <a:spcPct val="100000"/>
              </a:lnSpc>
              <a:spcBef>
                <a:spcPts val="0"/>
              </a:spcBef>
              <a:spcAft>
                <a:spcPts val="0"/>
              </a:spcAft>
              <a:buNone/>
            </a:pPr>
            <a:r>
              <a:rPr lang="cs" sz="1100"/>
              <a:t>It only considers these on current hardware at the time</a:t>
            </a:r>
            <a:endParaRPr sz="1100"/>
          </a:p>
          <a:p>
            <a:pPr marL="914400" lvl="0" indent="0" algn="l" rtl="0">
              <a:lnSpc>
                <a:spcPct val="100000"/>
              </a:lnSpc>
              <a:spcBef>
                <a:spcPts val="0"/>
              </a:spcBef>
              <a:spcAft>
                <a:spcPts val="0"/>
              </a:spcAft>
              <a:buNone/>
            </a:pPr>
            <a:r>
              <a:rPr lang="cs" sz="1100"/>
              <a:t>of the study.</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457200" lvl="0" indent="-298450" algn="l" rtl="0">
              <a:lnSpc>
                <a:spcPct val="100000"/>
              </a:lnSpc>
              <a:spcBef>
                <a:spcPts val="0"/>
              </a:spcBef>
              <a:spcAft>
                <a:spcPts val="0"/>
              </a:spcAft>
              <a:buSzPts val="1100"/>
              <a:buChar char="●"/>
            </a:pPr>
            <a:r>
              <a:rPr lang="cs" sz="1100"/>
              <a:t>Orbiting Rocks Application</a:t>
            </a:r>
            <a:endParaRPr sz="1100"/>
          </a:p>
          <a:p>
            <a:pPr marL="457200" lvl="0" indent="-298450" algn="l" rtl="0">
              <a:lnSpc>
                <a:spcPct val="100000"/>
              </a:lnSpc>
              <a:spcBef>
                <a:spcPts val="0"/>
              </a:spcBef>
              <a:spcAft>
                <a:spcPts val="0"/>
              </a:spcAft>
              <a:buSzPts val="1100"/>
              <a:buChar char="●"/>
            </a:pPr>
            <a:r>
              <a:rPr lang="cs" sz="1100"/>
              <a:t>Intel Powerlog Tools - Used to log CPU statistics</a:t>
            </a:r>
            <a:endParaRPr sz="1100"/>
          </a:p>
          <a:p>
            <a:pPr marL="457200" lvl="0" indent="-298450" algn="l" rtl="0">
              <a:lnSpc>
                <a:spcPct val="100000"/>
              </a:lnSpc>
              <a:spcBef>
                <a:spcPts val="0"/>
              </a:spcBef>
              <a:spcAft>
                <a:spcPts val="0"/>
              </a:spcAft>
              <a:buSzPts val="1100"/>
              <a:buChar char="●"/>
            </a:pPr>
            <a:r>
              <a:rPr lang="cs" sz="1100"/>
              <a:t>Nvidia Management Library - Used to log GPU statistics</a:t>
            </a:r>
            <a:endParaRPr sz="1100"/>
          </a:p>
          <a:p>
            <a:pPr marL="457200" lvl="0" indent="-298450" algn="l" rtl="0">
              <a:lnSpc>
                <a:spcPct val="100000"/>
              </a:lnSpc>
              <a:spcBef>
                <a:spcPts val="0"/>
              </a:spcBef>
              <a:spcAft>
                <a:spcPts val="0"/>
              </a:spcAft>
              <a:buSzPts val="1100"/>
              <a:buChar char="●"/>
            </a:pPr>
            <a:r>
              <a:rPr lang="cs" sz="1100"/>
              <a:t>6 experiments were performed to measure and compare CPU/GPU power consumption and overall frame rate</a:t>
            </a:r>
            <a:endParaRPr sz="1100"/>
          </a:p>
          <a:p>
            <a:pPr marL="1371600" lvl="1" indent="-298450" algn="l" rtl="0">
              <a:lnSpc>
                <a:spcPct val="100000"/>
              </a:lnSpc>
              <a:spcBef>
                <a:spcPts val="0"/>
              </a:spcBef>
              <a:spcAft>
                <a:spcPts val="0"/>
              </a:spcAft>
              <a:buSzPts val="1100"/>
              <a:buChar char="○"/>
            </a:pPr>
            <a:r>
              <a:rPr lang="cs" sz="1100"/>
              <a:t>Static Instanced Draw Calls</a:t>
            </a:r>
            <a:endParaRPr sz="1100"/>
          </a:p>
          <a:p>
            <a:pPr marL="1371600" lvl="1" indent="-298450" algn="l" rtl="0">
              <a:lnSpc>
                <a:spcPct val="100000"/>
              </a:lnSpc>
              <a:spcBef>
                <a:spcPts val="0"/>
              </a:spcBef>
              <a:spcAft>
                <a:spcPts val="0"/>
              </a:spcAft>
              <a:buSzPts val="1100"/>
              <a:buChar char="○"/>
            </a:pPr>
            <a:r>
              <a:rPr lang="cs" sz="1100"/>
              <a:t>Static Indexed Draw Calls</a:t>
            </a:r>
            <a:endParaRPr sz="1100"/>
          </a:p>
          <a:p>
            <a:pPr marL="1371600" lvl="1" indent="-298450" algn="l" rtl="0">
              <a:lnSpc>
                <a:spcPct val="100000"/>
              </a:lnSpc>
              <a:spcBef>
                <a:spcPts val="0"/>
              </a:spcBef>
              <a:spcAft>
                <a:spcPts val="0"/>
              </a:spcAft>
              <a:buSzPts val="1100"/>
              <a:buChar char="○"/>
            </a:pPr>
            <a:r>
              <a:rPr lang="cs" sz="1100"/>
              <a:t>Dynamic Instanced Draw Calls</a:t>
            </a:r>
            <a:endParaRPr sz="1100"/>
          </a:p>
          <a:p>
            <a:pPr marL="1371600" lvl="1" indent="-298450" algn="l" rtl="0">
              <a:lnSpc>
                <a:spcPct val="100000"/>
              </a:lnSpc>
              <a:spcBef>
                <a:spcPts val="0"/>
              </a:spcBef>
              <a:spcAft>
                <a:spcPts val="0"/>
              </a:spcAft>
              <a:buSzPts val="1100"/>
              <a:buChar char="○"/>
            </a:pPr>
            <a:r>
              <a:rPr lang="cs" sz="1100"/>
              <a:t>Dynamic Indexed Draw Calls</a:t>
            </a:r>
            <a:endParaRPr sz="1100"/>
          </a:p>
          <a:p>
            <a:pPr marL="1371600" lvl="1" indent="-298450" algn="l" rtl="0">
              <a:lnSpc>
                <a:spcPct val="100000"/>
              </a:lnSpc>
              <a:spcBef>
                <a:spcPts val="0"/>
              </a:spcBef>
              <a:spcAft>
                <a:spcPts val="0"/>
              </a:spcAft>
              <a:buSzPts val="1100"/>
              <a:buChar char="○"/>
            </a:pPr>
            <a:r>
              <a:rPr lang="cs" sz="1100"/>
              <a:t>Frame Rate Instanced Draw Calls</a:t>
            </a:r>
            <a:endParaRPr sz="1100"/>
          </a:p>
          <a:p>
            <a:pPr marL="1371600" lvl="1" indent="-298450" algn="l" rtl="0">
              <a:lnSpc>
                <a:spcPct val="100000"/>
              </a:lnSpc>
              <a:spcBef>
                <a:spcPts val="0"/>
              </a:spcBef>
              <a:spcAft>
                <a:spcPts val="0"/>
              </a:spcAft>
              <a:buSzPts val="1100"/>
              <a:buChar char="○"/>
            </a:pPr>
            <a:r>
              <a:rPr lang="cs" sz="1100"/>
              <a:t>Frame Rate Indexed Draw Calls</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457200" algn="l" rtl="0">
              <a:lnSpc>
                <a:spcPct val="100000"/>
              </a:lnSpc>
              <a:spcBef>
                <a:spcPts val="0"/>
              </a:spcBef>
              <a:spcAft>
                <a:spcPts val="0"/>
              </a:spcAft>
              <a:buNone/>
            </a:pPr>
            <a:endParaRPr sz="1100"/>
          </a:p>
          <a:p>
            <a:pPr marL="457200" lvl="0" indent="0" algn="l" rtl="0">
              <a:lnSpc>
                <a:spcPct val="100000"/>
              </a:lnSpc>
              <a:spcBef>
                <a:spcPts val="0"/>
              </a:spcBef>
              <a:spcAft>
                <a:spcPts val="0"/>
              </a:spcAft>
              <a:buNone/>
            </a:pPr>
            <a:endParaRPr sz="1100"/>
          </a:p>
          <a:p>
            <a:pPr marL="0" lvl="0" indent="0" algn="l" rtl="0">
              <a:lnSpc>
                <a:spcPct val="100000"/>
              </a:lnSpc>
              <a:spcBef>
                <a:spcPts val="0"/>
              </a:spcBef>
              <a:spcAft>
                <a:spcPts val="1600"/>
              </a:spcAft>
              <a:buNone/>
            </a:pPr>
            <a:r>
              <a:rPr lang="cs" sz="1100"/>
              <a:t>	</a:t>
            </a:r>
            <a:endParaRPr sz="1400">
              <a:solidFill>
                <a:schemeClr val="accent6"/>
              </a:solidFill>
            </a:endParaRPr>
          </a:p>
        </p:txBody>
      </p:sp>
      <p:sp>
        <p:nvSpPr>
          <p:cNvPr id="110" name="Google Shape;11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7</a:t>
            </a:fld>
            <a:endParaRPr/>
          </a:p>
        </p:txBody>
      </p:sp>
      <p:pic>
        <p:nvPicPr>
          <p:cNvPr id="111" name="Google Shape;111;p19"/>
          <p:cNvPicPr preferRelativeResize="0"/>
          <p:nvPr/>
        </p:nvPicPr>
        <p:blipFill>
          <a:blip r:embed="rId3">
            <a:alphaModFix/>
          </a:blip>
          <a:stretch>
            <a:fillRect/>
          </a:stretch>
        </p:blipFill>
        <p:spPr>
          <a:xfrm>
            <a:off x="5309600" y="1152474"/>
            <a:ext cx="2918699" cy="1615213"/>
          </a:xfrm>
          <a:prstGeom prst="rect">
            <a:avLst/>
          </a:prstGeom>
          <a:noFill/>
          <a:ln>
            <a:noFill/>
          </a:ln>
        </p:spPr>
      </p:pic>
      <p:sp>
        <p:nvSpPr>
          <p:cNvPr id="112" name="Google Shape;112;p19"/>
          <p:cNvSpPr txBox="1"/>
          <p:nvPr/>
        </p:nvSpPr>
        <p:spPr>
          <a:xfrm>
            <a:off x="5224400" y="2692888"/>
            <a:ext cx="3393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cs" sz="800">
                <a:solidFill>
                  <a:schemeClr val="accent3"/>
                </a:solidFill>
                <a:latin typeface="Average"/>
                <a:ea typeface="Average"/>
                <a:cs typeface="Average"/>
                <a:sym typeface="Average"/>
              </a:rPr>
              <a:t>Orbiting Rocks Application. (Luhan </a:t>
            </a:r>
            <a:r>
              <a:rPr lang="cs" sz="800" i="1">
                <a:solidFill>
                  <a:schemeClr val="accent3"/>
                </a:solidFill>
                <a:latin typeface="Average"/>
                <a:ea typeface="Average"/>
                <a:cs typeface="Average"/>
                <a:sym typeface="Average"/>
              </a:rPr>
              <a:t>et al.</a:t>
            </a:r>
            <a:r>
              <a:rPr lang="cs" sz="800">
                <a:solidFill>
                  <a:schemeClr val="accent3"/>
                </a:solidFill>
                <a:latin typeface="Average"/>
                <a:ea typeface="Average"/>
                <a:cs typeface="Average"/>
                <a:sym typeface="Average"/>
              </a:rPr>
              <a:t>, 2019)</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400" dirty="0">
                <a:solidFill>
                  <a:schemeClr val="accent5"/>
                </a:solidFill>
              </a:rPr>
              <a:t>Performance of OpenGL and Vulkan</a:t>
            </a:r>
            <a:r>
              <a:rPr lang="cs" sz="2400" dirty="0"/>
              <a:t> </a:t>
            </a:r>
            <a:r>
              <a:rPr lang="cs" sz="2400" dirty="0" smtClean="0"/>
              <a:t>-</a:t>
            </a:r>
            <a:endParaRPr sz="2400" dirty="0"/>
          </a:p>
        </p:txBody>
      </p:sp>
      <p:sp>
        <p:nvSpPr>
          <p:cNvPr id="118" name="Google Shape;11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400">
              <a:solidFill>
                <a:schemeClr val="accent6"/>
              </a:solidFill>
            </a:endParaRPr>
          </a:p>
          <a:p>
            <a:pPr marL="0" lvl="0" indent="0" algn="l" rtl="0">
              <a:lnSpc>
                <a:spcPct val="100000"/>
              </a:lnSpc>
              <a:spcBef>
                <a:spcPts val="0"/>
              </a:spcBef>
              <a:spcAft>
                <a:spcPts val="0"/>
              </a:spcAft>
              <a:buNone/>
            </a:pPr>
            <a:r>
              <a:rPr lang="cs" sz="1400">
                <a:solidFill>
                  <a:schemeClr val="accent6"/>
                </a:solidFill>
              </a:rPr>
              <a:t>Data Collection/Analysis Methods:</a:t>
            </a:r>
            <a:endParaRPr sz="1400">
              <a:solidFill>
                <a:schemeClr val="accent6"/>
              </a:solidFill>
            </a:endParaRPr>
          </a:p>
          <a:p>
            <a:pPr marL="457200" lvl="0" indent="0" algn="l" rtl="0">
              <a:lnSpc>
                <a:spcPct val="100000"/>
              </a:lnSpc>
              <a:spcBef>
                <a:spcPts val="0"/>
              </a:spcBef>
              <a:spcAft>
                <a:spcPts val="0"/>
              </a:spcAft>
              <a:buNone/>
            </a:pPr>
            <a:r>
              <a:rPr lang="cs" sz="1100"/>
              <a:t>The authors then reached their conclusion by comparing</a:t>
            </a:r>
            <a:endParaRPr sz="1100"/>
          </a:p>
          <a:p>
            <a:pPr marL="457200" lvl="0" indent="0" algn="l" rtl="0">
              <a:lnSpc>
                <a:spcPct val="100000"/>
              </a:lnSpc>
              <a:spcBef>
                <a:spcPts val="0"/>
              </a:spcBef>
              <a:spcAft>
                <a:spcPts val="0"/>
              </a:spcAft>
              <a:buNone/>
            </a:pPr>
            <a:r>
              <a:rPr lang="cs" sz="1100"/>
              <a:t>the measured power consumption and performance of </a:t>
            </a:r>
            <a:endParaRPr sz="1100"/>
          </a:p>
          <a:p>
            <a:pPr marL="457200" lvl="0" indent="0" algn="l" rtl="0">
              <a:lnSpc>
                <a:spcPct val="100000"/>
              </a:lnSpc>
              <a:spcBef>
                <a:spcPts val="0"/>
              </a:spcBef>
              <a:spcAft>
                <a:spcPts val="0"/>
              </a:spcAft>
              <a:buNone/>
            </a:pPr>
            <a:r>
              <a:rPr lang="cs" sz="1100"/>
              <a:t>OpenGL and Vulkan in each of the experiments.</a:t>
            </a:r>
            <a:endParaRPr sz="1100">
              <a:solidFill>
                <a:schemeClr val="accent6"/>
              </a:solidFill>
            </a:endParaRPr>
          </a:p>
          <a:p>
            <a:pPr marL="0" lvl="0" indent="0" algn="l" rtl="0">
              <a:lnSpc>
                <a:spcPct val="100000"/>
              </a:lnSpc>
              <a:spcBef>
                <a:spcPts val="0"/>
              </a:spcBef>
              <a:spcAft>
                <a:spcPts val="0"/>
              </a:spcAft>
              <a:buNone/>
            </a:pPr>
            <a:endParaRPr sz="1100">
              <a:solidFill>
                <a:schemeClr val="accent6"/>
              </a:solidFill>
            </a:endParaRPr>
          </a:p>
          <a:p>
            <a:pPr marL="0" lvl="0" indent="0" algn="l" rtl="0">
              <a:lnSpc>
                <a:spcPct val="100000"/>
              </a:lnSpc>
              <a:spcBef>
                <a:spcPts val="0"/>
              </a:spcBef>
              <a:spcAft>
                <a:spcPts val="0"/>
              </a:spcAft>
              <a:buNone/>
            </a:pPr>
            <a:endParaRPr sz="1100">
              <a:solidFill>
                <a:schemeClr val="accent6"/>
              </a:solidFill>
            </a:endParaRPr>
          </a:p>
          <a:p>
            <a:pPr marL="0" lvl="0" indent="0" algn="l" rtl="0">
              <a:lnSpc>
                <a:spcPct val="100000"/>
              </a:lnSpc>
              <a:spcBef>
                <a:spcPts val="0"/>
              </a:spcBef>
              <a:spcAft>
                <a:spcPts val="0"/>
              </a:spcAft>
              <a:buNone/>
            </a:pPr>
            <a:r>
              <a:rPr lang="cs" sz="1400">
                <a:solidFill>
                  <a:schemeClr val="accent6"/>
                </a:solidFill>
              </a:rPr>
              <a:t>Research Gaps:</a:t>
            </a:r>
            <a:endParaRPr sz="1400">
              <a:solidFill>
                <a:schemeClr val="accent6"/>
              </a:solidFill>
            </a:endParaRPr>
          </a:p>
          <a:p>
            <a:pPr marL="0" lvl="0" indent="457200" algn="l" rtl="0">
              <a:lnSpc>
                <a:spcPct val="100000"/>
              </a:lnSpc>
              <a:spcBef>
                <a:spcPts val="0"/>
              </a:spcBef>
              <a:spcAft>
                <a:spcPts val="0"/>
              </a:spcAft>
              <a:buNone/>
            </a:pPr>
            <a:r>
              <a:rPr lang="cs" sz="1100"/>
              <a:t>The authors ran benchmarking experiments using only a single</a:t>
            </a:r>
            <a:endParaRPr sz="1100"/>
          </a:p>
          <a:p>
            <a:pPr marL="0" lvl="0" indent="457200" algn="l" rtl="0">
              <a:lnSpc>
                <a:spcPct val="100000"/>
              </a:lnSpc>
              <a:spcBef>
                <a:spcPts val="0"/>
              </a:spcBef>
              <a:spcAft>
                <a:spcPts val="0"/>
              </a:spcAft>
              <a:buNone/>
            </a:pPr>
            <a:r>
              <a:rPr lang="cs" sz="1100"/>
              <a:t>software and hardware configuration. Also, the authors only</a:t>
            </a:r>
            <a:endParaRPr sz="1100"/>
          </a:p>
          <a:p>
            <a:pPr marL="0" lvl="0" indent="457200" algn="l" rtl="0">
              <a:lnSpc>
                <a:spcPct val="100000"/>
              </a:lnSpc>
              <a:spcBef>
                <a:spcPts val="0"/>
              </a:spcBef>
              <a:spcAft>
                <a:spcPts val="0"/>
              </a:spcAft>
              <a:buNone/>
            </a:pPr>
            <a:r>
              <a:rPr lang="cs" sz="1100"/>
              <a:t>compared Vulkan to OpenGL ES, a slimmed down version of</a:t>
            </a:r>
            <a:endParaRPr sz="1100"/>
          </a:p>
          <a:p>
            <a:pPr marL="0" lvl="0" indent="457200" algn="l" rtl="0">
              <a:lnSpc>
                <a:spcPct val="100000"/>
              </a:lnSpc>
              <a:spcBef>
                <a:spcPts val="0"/>
              </a:spcBef>
              <a:spcAft>
                <a:spcPts val="0"/>
              </a:spcAft>
              <a:buNone/>
            </a:pPr>
            <a:r>
              <a:rPr lang="cs" sz="1100"/>
              <a:t>the OpenGL API for use on embedded systems.</a:t>
            </a: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endParaRPr sz="1100"/>
          </a:p>
          <a:p>
            <a:pPr marL="0" lvl="0" indent="0" algn="l" rtl="0">
              <a:lnSpc>
                <a:spcPct val="100000"/>
              </a:lnSpc>
              <a:spcBef>
                <a:spcPts val="0"/>
              </a:spcBef>
              <a:spcAft>
                <a:spcPts val="0"/>
              </a:spcAft>
              <a:buNone/>
            </a:pPr>
            <a:r>
              <a:rPr lang="cs" sz="1400">
                <a:solidFill>
                  <a:schemeClr val="accent6"/>
                </a:solidFill>
              </a:rPr>
              <a:t>Possible Future Research:</a:t>
            </a:r>
            <a:endParaRPr sz="1100"/>
          </a:p>
          <a:p>
            <a:pPr marL="457200" lvl="0" indent="0" algn="l" rtl="0">
              <a:lnSpc>
                <a:spcPct val="100000"/>
              </a:lnSpc>
              <a:spcBef>
                <a:spcPts val="0"/>
              </a:spcBef>
              <a:spcAft>
                <a:spcPts val="0"/>
              </a:spcAft>
              <a:buNone/>
            </a:pPr>
            <a:r>
              <a:rPr lang="cs" sz="1100"/>
              <a:t>Possible future research could include examining Vulkan and OpenGL performance across multiple hardware configurations and platforms.</a:t>
            </a:r>
            <a:endParaRPr sz="1100"/>
          </a:p>
          <a:p>
            <a:pPr marL="0" lvl="0" indent="0" algn="l" rtl="0">
              <a:lnSpc>
                <a:spcPct val="100000"/>
              </a:lnSpc>
              <a:spcBef>
                <a:spcPts val="0"/>
              </a:spcBef>
              <a:spcAft>
                <a:spcPts val="1600"/>
              </a:spcAft>
              <a:buNone/>
            </a:pPr>
            <a:endParaRPr sz="1100">
              <a:solidFill>
                <a:schemeClr val="accent6"/>
              </a:solidFill>
            </a:endParaRPr>
          </a:p>
        </p:txBody>
      </p:sp>
      <p:sp>
        <p:nvSpPr>
          <p:cNvPr id="119" name="Google Shape;119;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8</a:t>
            </a:fld>
            <a:endParaRPr/>
          </a:p>
        </p:txBody>
      </p:sp>
      <p:pic>
        <p:nvPicPr>
          <p:cNvPr id="120" name="Google Shape;120;p20"/>
          <p:cNvPicPr preferRelativeResize="0"/>
          <p:nvPr/>
        </p:nvPicPr>
        <p:blipFill>
          <a:blip r:embed="rId3">
            <a:alphaModFix/>
          </a:blip>
          <a:stretch>
            <a:fillRect/>
          </a:stretch>
        </p:blipFill>
        <p:spPr>
          <a:xfrm>
            <a:off x="5214400" y="1252450"/>
            <a:ext cx="2978450" cy="1923275"/>
          </a:xfrm>
          <a:prstGeom prst="rect">
            <a:avLst/>
          </a:prstGeom>
          <a:noFill/>
          <a:ln>
            <a:noFill/>
          </a:ln>
        </p:spPr>
      </p:pic>
      <p:sp>
        <p:nvSpPr>
          <p:cNvPr id="121" name="Google Shape;121;p20"/>
          <p:cNvSpPr txBox="1"/>
          <p:nvPr/>
        </p:nvSpPr>
        <p:spPr>
          <a:xfrm>
            <a:off x="5180875" y="3088550"/>
            <a:ext cx="2380500" cy="2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cs" sz="800">
                <a:solidFill>
                  <a:schemeClr val="accent3"/>
                </a:solidFill>
                <a:latin typeface="Average"/>
                <a:ea typeface="Average"/>
                <a:cs typeface="Average"/>
                <a:sym typeface="Average"/>
              </a:rPr>
              <a:t>Instanced draw call results (Luhan </a:t>
            </a:r>
            <a:r>
              <a:rPr lang="cs" sz="800" i="1">
                <a:solidFill>
                  <a:schemeClr val="accent3"/>
                </a:solidFill>
                <a:latin typeface="Average"/>
                <a:ea typeface="Average"/>
                <a:cs typeface="Average"/>
                <a:sym typeface="Average"/>
              </a:rPr>
              <a:t>et al.</a:t>
            </a:r>
            <a:r>
              <a:rPr lang="cs" sz="800">
                <a:solidFill>
                  <a:schemeClr val="accent3"/>
                </a:solidFill>
                <a:latin typeface="Average"/>
                <a:ea typeface="Average"/>
                <a:cs typeface="Average"/>
                <a:sym typeface="Average"/>
              </a:rPr>
              <a:t>, 2019)</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45025"/>
            <a:ext cx="8520600" cy="10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2000" dirty="0">
                <a:solidFill>
                  <a:schemeClr val="accent5"/>
                </a:solidFill>
              </a:rPr>
              <a:t>Problems caused by Software quality goals in different life cycle phases</a:t>
            </a:r>
            <a:r>
              <a:rPr lang="cs" sz="2000" dirty="0"/>
              <a:t> - 	</a:t>
            </a:r>
            <a:endParaRPr sz="2000" dirty="0"/>
          </a:p>
        </p:txBody>
      </p:sp>
      <p:sp>
        <p:nvSpPr>
          <p:cNvPr id="127" name="Google Shape;127;p21"/>
          <p:cNvSpPr txBox="1">
            <a:spLocks noGrp="1"/>
          </p:cNvSpPr>
          <p:nvPr>
            <p:ph type="body" idx="1"/>
          </p:nvPr>
        </p:nvSpPr>
        <p:spPr>
          <a:xfrm>
            <a:off x="311700" y="922725"/>
            <a:ext cx="8610000" cy="40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cs" sz="1400">
                <a:solidFill>
                  <a:schemeClr val="accent6"/>
                </a:solidFill>
              </a:rPr>
              <a:t>Conference Paper:</a:t>
            </a:r>
            <a:endParaRPr sz="1400">
              <a:solidFill>
                <a:schemeClr val="accent6"/>
              </a:solidFill>
            </a:endParaRPr>
          </a:p>
          <a:p>
            <a:pPr marL="0" lvl="0" indent="0" algn="l" rtl="0">
              <a:spcBef>
                <a:spcPts val="1600"/>
              </a:spcBef>
              <a:spcAft>
                <a:spcPts val="0"/>
              </a:spcAft>
              <a:buNone/>
            </a:pPr>
            <a:r>
              <a:rPr lang="cs" sz="1400"/>
              <a:t>Software Quality and Life Cycles’ (Jaakkola &amp; Thalheim, 2005)</a:t>
            </a:r>
            <a:endParaRPr sz="1400">
              <a:solidFill>
                <a:schemeClr val="lt2"/>
              </a:solidFill>
            </a:endParaRPr>
          </a:p>
          <a:p>
            <a:pPr marL="0" lvl="0" indent="0" algn="l" rtl="0">
              <a:spcBef>
                <a:spcPts val="1600"/>
              </a:spcBef>
              <a:spcAft>
                <a:spcPts val="0"/>
              </a:spcAft>
              <a:buNone/>
            </a:pPr>
            <a:r>
              <a:rPr lang="cs" sz="1400">
                <a:solidFill>
                  <a:schemeClr val="lt2"/>
                </a:solidFill>
              </a:rPr>
              <a:t>What is Software Quality? It is a loose definition.</a:t>
            </a:r>
            <a:endParaRPr sz="1400">
              <a:solidFill>
                <a:schemeClr val="lt2"/>
              </a:solidFill>
            </a:endParaRPr>
          </a:p>
          <a:p>
            <a:pPr marL="457200" lvl="0" indent="-317500" algn="l" rtl="0">
              <a:spcBef>
                <a:spcPts val="1600"/>
              </a:spcBef>
              <a:spcAft>
                <a:spcPts val="0"/>
              </a:spcAft>
              <a:buClr>
                <a:schemeClr val="lt2"/>
              </a:buClr>
              <a:buSzPts val="1400"/>
              <a:buChar char="●"/>
            </a:pPr>
            <a:r>
              <a:rPr lang="cs" sz="1400">
                <a:solidFill>
                  <a:schemeClr val="lt2"/>
                </a:solidFill>
              </a:rPr>
              <a:t>Overall Quality</a:t>
            </a:r>
            <a:endParaRPr sz="1400">
              <a:solidFill>
                <a:schemeClr val="lt2"/>
              </a:solidFill>
            </a:endParaRPr>
          </a:p>
          <a:p>
            <a:pPr marL="457200" lvl="0" indent="-317500" algn="l" rtl="0">
              <a:spcBef>
                <a:spcPts val="0"/>
              </a:spcBef>
              <a:spcAft>
                <a:spcPts val="0"/>
              </a:spcAft>
              <a:buClr>
                <a:schemeClr val="lt2"/>
              </a:buClr>
              <a:buSzPts val="1400"/>
              <a:buChar char="●"/>
            </a:pPr>
            <a:r>
              <a:rPr lang="cs" sz="1400">
                <a:solidFill>
                  <a:schemeClr val="lt2"/>
                </a:solidFill>
              </a:rPr>
              <a:t>Specification Quality</a:t>
            </a:r>
            <a:endParaRPr sz="1400">
              <a:solidFill>
                <a:schemeClr val="lt2"/>
              </a:solidFill>
            </a:endParaRPr>
          </a:p>
          <a:p>
            <a:pPr marL="457200" lvl="0" indent="-317500" algn="l" rtl="0">
              <a:spcBef>
                <a:spcPts val="0"/>
              </a:spcBef>
              <a:spcAft>
                <a:spcPts val="0"/>
              </a:spcAft>
              <a:buClr>
                <a:schemeClr val="lt2"/>
              </a:buClr>
              <a:buSzPts val="1400"/>
              <a:buChar char="●"/>
            </a:pPr>
            <a:r>
              <a:rPr lang="cs" sz="1400">
                <a:solidFill>
                  <a:schemeClr val="lt2"/>
                </a:solidFill>
              </a:rPr>
              <a:t>Design Quality									</a:t>
            </a:r>
            <a:endParaRPr sz="1400">
              <a:solidFill>
                <a:schemeClr val="lt2"/>
              </a:solidFill>
            </a:endParaRPr>
          </a:p>
          <a:p>
            <a:pPr marL="0" lvl="0" indent="0" algn="l" rtl="0">
              <a:spcBef>
                <a:spcPts val="1600"/>
              </a:spcBef>
              <a:spcAft>
                <a:spcPts val="0"/>
              </a:spcAft>
              <a:buNone/>
            </a:pPr>
            <a:endParaRPr sz="1200">
              <a:solidFill>
                <a:schemeClr val="lt2"/>
              </a:solidFill>
            </a:endParaRPr>
          </a:p>
          <a:p>
            <a:pPr marL="3200400" lvl="0" indent="457200" algn="l" rtl="0">
              <a:spcBef>
                <a:spcPts val="1600"/>
              </a:spcBef>
              <a:spcAft>
                <a:spcPts val="0"/>
              </a:spcAft>
              <a:buNone/>
            </a:pPr>
            <a:endParaRPr sz="1200">
              <a:solidFill>
                <a:schemeClr val="lt2"/>
              </a:solidFill>
            </a:endParaRPr>
          </a:p>
          <a:p>
            <a:pPr marL="3657600" lvl="0" indent="457200" algn="l" rtl="0">
              <a:spcBef>
                <a:spcPts val="1600"/>
              </a:spcBef>
              <a:spcAft>
                <a:spcPts val="0"/>
              </a:spcAft>
              <a:buNone/>
            </a:pPr>
            <a:endParaRPr sz="1200">
              <a:solidFill>
                <a:schemeClr val="lt2"/>
              </a:solidFill>
            </a:endParaRPr>
          </a:p>
          <a:p>
            <a:pPr marL="3657600" lvl="0" indent="0" algn="l" rtl="0">
              <a:spcBef>
                <a:spcPts val="1600"/>
              </a:spcBef>
              <a:spcAft>
                <a:spcPts val="0"/>
              </a:spcAft>
              <a:buNone/>
            </a:pPr>
            <a:r>
              <a:rPr lang="cs" sz="1200">
                <a:solidFill>
                  <a:schemeClr val="lt2"/>
                </a:solidFill>
              </a:rPr>
              <a:t>        Intensity of efforts mapped through the development cycle</a:t>
            </a:r>
            <a:endParaRPr sz="1200">
              <a:solidFill>
                <a:schemeClr val="lt2"/>
              </a:solidFill>
            </a:endParaRPr>
          </a:p>
          <a:p>
            <a:pPr marL="0" lvl="0" indent="0" algn="l" rtl="0">
              <a:spcBef>
                <a:spcPts val="1600"/>
              </a:spcBef>
              <a:spcAft>
                <a:spcPts val="1600"/>
              </a:spcAft>
              <a:buNone/>
            </a:pPr>
            <a:endParaRPr sz="1400">
              <a:solidFill>
                <a:schemeClr val="lt2"/>
              </a:solidFill>
            </a:endParaRPr>
          </a:p>
        </p:txBody>
      </p:sp>
      <p:sp>
        <p:nvSpPr>
          <p:cNvPr id="128" name="Google Shape;128;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cs"/>
              <a:t>9</a:t>
            </a:fld>
            <a:endParaRPr/>
          </a:p>
        </p:txBody>
      </p:sp>
      <p:pic>
        <p:nvPicPr>
          <p:cNvPr id="129" name="Google Shape;129;p21"/>
          <p:cNvPicPr preferRelativeResize="0"/>
          <p:nvPr/>
        </p:nvPicPr>
        <p:blipFill>
          <a:blip r:embed="rId3">
            <a:alphaModFix/>
          </a:blip>
          <a:stretch>
            <a:fillRect/>
          </a:stretch>
        </p:blipFill>
        <p:spPr>
          <a:xfrm>
            <a:off x="4233450" y="1776175"/>
            <a:ext cx="4016950" cy="25267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3096</Words>
  <Application>Microsoft Office PowerPoint</Application>
  <PresentationFormat>On-screen Show (16:9)</PresentationFormat>
  <Paragraphs>307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Average</vt:lpstr>
      <vt:lpstr>Oswald</vt:lpstr>
      <vt:lpstr>Arial</vt:lpstr>
      <vt:lpstr>Slate</vt:lpstr>
      <vt:lpstr>Scientific Research And Literature (SPEC9997)</vt:lpstr>
      <vt:lpstr>Common Research Methods within Software Development:</vt:lpstr>
      <vt:lpstr>Research Method - Benchmarking</vt:lpstr>
      <vt:lpstr>Research Method - Action Research </vt:lpstr>
      <vt:lpstr>Research Method - Survey</vt:lpstr>
      <vt:lpstr>Performance of OpenGL and Vulkan -</vt:lpstr>
      <vt:lpstr>Performance of OpenGL and Vulkan -</vt:lpstr>
      <vt:lpstr>Performance of OpenGL and Vulkan -</vt:lpstr>
      <vt:lpstr>Problems caused by Software quality goals in different life cycle phases -  </vt:lpstr>
      <vt:lpstr>Problems caused by Software quality goals in different life cycle phases -  </vt:lpstr>
      <vt:lpstr>Problems caused by Software quality goals in different life cycle phases -</vt:lpstr>
      <vt:lpstr>Coordination in Large-Scale Software Teams -</vt:lpstr>
      <vt:lpstr>Coordination in Large-Scale Software Teams -</vt:lpstr>
      <vt:lpstr>Coordination in Large-Scale Software Teams -</vt:lpstr>
      <vt:lpstr>Action Research for the Internet of Things -</vt:lpstr>
      <vt:lpstr>Action Research for the Internet of Things -</vt:lpstr>
      <vt:lpstr>Action Research for the Internet of Things -</vt:lpstr>
      <vt:lpstr>Action Research for the Internet of Things -</vt:lpstr>
      <vt:lpstr>Software Engineering issues for mobile app development -</vt:lpstr>
      <vt:lpstr>Software Engineering issues for mobile app development -</vt:lpstr>
      <vt:lpstr>Software Engineering issues for mobile app development -</vt:lpstr>
      <vt:lpstr>Data Minimization model -</vt:lpstr>
      <vt:lpstr>Data Minimization model -</vt:lpstr>
      <vt:lpstr>Data Minimization model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And Literature (SPEC9997)</dc:title>
  <dc:creator>John Gilligan</dc:creator>
  <cp:lastModifiedBy>John Gilligan</cp:lastModifiedBy>
  <cp:revision>2</cp:revision>
  <dcterms:modified xsi:type="dcterms:W3CDTF">2020-02-22T16:16:12Z</dcterms:modified>
</cp:coreProperties>
</file>