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the differences in classification accuracy via the F1 score and examine state of the art HDLSS classification techniques.</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or severity of schizophrenia of patients which this data was gathered from. </a:t>
            </a:r>
            <a:r>
              <a:rPr lang="en-GB" dirty="0">
                <a:solidFill>
                  <a:srgbClr val="FF0000"/>
                </a:solidFill>
                <a:latin typeface="Calibri" panose="020F0502020204030204" pitchFamily="34" charset="0"/>
                <a:cs typeface="Calibri" panose="020F0502020204030204" pitchFamily="34" charset="0"/>
              </a:rPr>
              <a:t>slide 4-5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Classification was chosen over other techniques such as deep learning, deep learning models tend to overfit significantly when compared to their traditional statistical counterparts when working with HDLSS data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0"/>
            <a:ext cx="12192000" cy="1065475"/>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solidFill>
                  <a:srgbClr val="FF0000"/>
                </a:solidFill>
                <a:latin typeface="Times New Roman" panose="02020603050405020304" pitchFamily="18" charset="0"/>
                <a:cs typeface="Times New Roman" panose="02020603050405020304" pitchFamily="18" charset="0"/>
              </a:rPr>
              <a:t>update</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1065474"/>
            <a:ext cx="12192000" cy="5792525"/>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p>
          <a:p>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Sadeghi, D et al. 2021; Cortes-Briones, J. A. et al. 2021</a:t>
            </a:r>
            <a:r>
              <a:rPr lang="en-US" sz="2000" dirty="0">
                <a:effectLst/>
                <a:latin typeface="Calibri" panose="020F0502020204030204" pitchFamily="34" charset="0"/>
                <a:cs typeface="Calibri" panose="020F0502020204030204" pitchFamily="34" charset="0"/>
              </a:rPr>
              <a:t>; </a:t>
            </a:r>
            <a:r>
              <a:rPr lang="en-GB" sz="2000"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sz="2000" dirty="0">
                <a:effectLst/>
                <a:latin typeface="Calibri" panose="020F0502020204030204" pitchFamily="34" charset="0"/>
                <a:cs typeface="Calibri" panose="020F0502020204030204" pitchFamily="34" charset="0"/>
              </a:rPr>
              <a:t> et al. 2021; Chen, R. 2020, July 23; Hasan, M. A et al. 2015; Miao, J et al. 2016; </a:t>
            </a:r>
            <a:r>
              <a:rPr lang="en-GB" sz="2000" dirty="0">
                <a:effectLst/>
                <a:latin typeface="Calibri" panose="020F0502020204030204" pitchFamily="34" charset="0"/>
              </a:rPr>
              <a:t>Marron, J. S </a:t>
            </a:r>
            <a:r>
              <a:rPr lang="en-GB" sz="2000" dirty="0">
                <a:effectLst/>
                <a:latin typeface="Calibri" panose="020F0502020204030204" pitchFamily="34" charset="0"/>
                <a:cs typeface="Calibri" panose="020F0502020204030204" pitchFamily="34" charset="0"/>
              </a:rPr>
              <a:t>et al. 2007)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 - </a:t>
            </a:r>
            <a:r>
              <a:rPr lang="en-US" dirty="0">
                <a:solidFill>
                  <a:srgbClr val="FF0000"/>
                </a:solidFill>
                <a:latin typeface="Calibri" panose="020F0502020204030204" pitchFamily="34" charset="0"/>
                <a:cs typeface="Calibri" panose="020F0502020204030204" pitchFamily="34" charset="0"/>
              </a:rPr>
              <a:t>Update</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r>
              <a:rPr lang="en-US" sz="1800" dirty="0">
                <a:latin typeface="Calibri" panose="020F0502020204030204" pitchFamily="34" charset="0"/>
                <a:cs typeface="Calibri" panose="020F0502020204030204" pitchFamily="34" charset="0"/>
              </a:rPr>
              <a:t>Can someone preform the experiment given just this slide – idk why you’d do that but w/e </a:t>
            </a:r>
          </a:p>
          <a:p>
            <a:pPr marL="0" indent="0" algn="ctr">
              <a:buNone/>
            </a:pPr>
            <a:r>
              <a:rPr lang="en-US" sz="1800" b="1" dirty="0">
                <a:latin typeface="Calibri" panose="020F0502020204030204" pitchFamily="34" charset="0"/>
                <a:cs typeface="Calibri" panose="020F0502020204030204" pitchFamily="34" charset="0"/>
              </a:rPr>
              <a:t>Alternate Hypothesis - </a:t>
            </a:r>
            <a:r>
              <a:rPr lang="en-US" sz="1800" b="1" dirty="0">
                <a:solidFill>
                  <a:srgbClr val="FF0000"/>
                </a:solidFill>
                <a:latin typeface="Calibri" panose="020F0502020204030204" pitchFamily="34" charset="0"/>
                <a:cs typeface="Calibri" panose="020F0502020204030204" pitchFamily="34" charset="0"/>
              </a:rPr>
              <a:t>Update</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dirty="0">
                <a:latin typeface="Calibri" panose="020F0502020204030204" pitchFamily="34" charset="0"/>
                <a:cs typeface="Calibri" panose="020F0502020204030204" pitchFamily="34" charset="0"/>
              </a:rPr>
              <a:t>Type: Secondary research, using previously collected and prepared data supported by a systematic review of existing research on SVM use cases for mental illness classification along with state of the art HDLSS data analysis methodologies such as DWD</a:t>
            </a:r>
          </a:p>
          <a:p>
            <a:r>
              <a:rPr lang="en-US" sz="1800" dirty="0">
                <a:latin typeface="Calibri" panose="020F0502020204030204" pitchFamily="34" charset="0"/>
                <a:cs typeface="Calibri" panose="020F0502020204030204" pitchFamily="34" charset="0"/>
              </a:rPr>
              <a:t>Objective: Quantitative research, via the development of classification models evaluated by F1 score, Log Loss, Categorical Cross entropy or AUC</a:t>
            </a:r>
          </a:p>
          <a:p>
            <a:r>
              <a:rPr lang="en-US" sz="1800" dirty="0">
                <a:latin typeface="Calibri" panose="020F0502020204030204" pitchFamily="34" charset="0"/>
                <a:cs typeface="Calibri" panose="020F0502020204030204" pitchFamily="34" charset="0"/>
              </a:rPr>
              <a:t>Form: Empirical research, accept or reject the null hypothesis based on results gathered from model evaluation from running the experiment</a:t>
            </a:r>
          </a:p>
          <a:p>
            <a:r>
              <a:rPr lang="en-US" sz="1800" dirty="0">
                <a:latin typeface="Calibri" panose="020F0502020204030204" pitchFamily="34" charset="0"/>
                <a:cs typeface="Calibri" panose="020F0502020204030204" pitchFamily="34" charset="0"/>
              </a:rPr>
              <a:t>Reasoning: Deductive approach </a:t>
            </a:r>
          </a:p>
          <a:p>
            <a:r>
              <a:rPr lang="en-US" sz="1800" dirty="0">
                <a:solidFill>
                  <a:srgbClr val="FF0000"/>
                </a:solidFill>
                <a:latin typeface="Calibri" panose="020F0502020204030204" pitchFamily="34" charset="0"/>
                <a:cs typeface="Calibri" panose="020F0502020204030204" pitchFamily="34" charset="0"/>
              </a:rPr>
              <a:t>List research methods you’re going to use to test your hypothesis, by type, objective, form, reasoning and justify why </a:t>
            </a:r>
            <a:r>
              <a:rPr lang="en-US" sz="1800" b="1" dirty="0">
                <a:solidFill>
                  <a:srgbClr val="FF0000"/>
                </a:solidFill>
                <a:latin typeface="Calibri" panose="020F0502020204030204" pitchFamily="34" charset="0"/>
                <a:cs typeface="Calibri" panose="020F0502020204030204" pitchFamily="34" charset="0"/>
              </a:rPr>
              <a:t>- Update</a:t>
            </a:r>
            <a:endParaRPr lang="en-US" sz="1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List of general and specific research objectives for describing what needs to be done in your experiment and for testing your research question as bullet points</a:t>
            </a:r>
          </a:p>
          <a:p>
            <a:r>
              <a:rPr lang="en-US" sz="2400" dirty="0">
                <a:latin typeface="Calibri" panose="020F0502020204030204" pitchFamily="34" charset="0"/>
                <a:cs typeface="Calibri" panose="020F0502020204030204" pitchFamily="34" charset="0"/>
              </a:rPr>
              <a:t>O1</a:t>
            </a:r>
          </a:p>
          <a:p>
            <a:r>
              <a:rPr lang="en-US" sz="2400" dirty="0">
                <a:latin typeface="Calibri" panose="020F0502020204030204" pitchFamily="34" charset="0"/>
                <a:cs typeface="Calibri" panose="020F0502020204030204" pitchFamily="34" charset="0"/>
              </a:rPr>
              <a:t>O2</a:t>
            </a:r>
          </a:p>
          <a:p>
            <a:r>
              <a:rPr lang="en-GB" sz="2400" dirty="0">
                <a:latin typeface="Calibri" panose="020F0502020204030204" pitchFamily="34" charset="0"/>
                <a:cs typeface="Calibri" panose="020F0502020204030204" pitchFamily="34" charset="0"/>
              </a:rPr>
              <a:t>General and specific research objectives can be multiple and the goal is to guide the reader to implement and execute your experiment and generate the empirical evidence to accept/reject your research hypothesis using statistical tests. You have to mention which statistical tests you will be using and why. Marks will be awarded based on the granularity of explanations and on the capability to inform the readers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Sadeghi, D., </a:t>
            </a:r>
            <a:r>
              <a:rPr lang="en-GB" sz="900" dirty="0" err="1">
                <a:effectLst/>
                <a:latin typeface="Calibri" panose="020F0502020204030204" pitchFamily="34" charset="0"/>
                <a:cs typeface="Calibri" panose="020F0502020204030204" pitchFamily="34" charset="0"/>
              </a:rPr>
              <a:t>Shoeibi</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Ghassemi</a:t>
            </a:r>
            <a:r>
              <a:rPr lang="en-GB" sz="900" dirty="0">
                <a:effectLst/>
                <a:latin typeface="Calibri" panose="020F0502020204030204" pitchFamily="34" charset="0"/>
                <a:cs typeface="Calibri" panose="020F0502020204030204" pitchFamily="34" charset="0"/>
              </a:rPr>
              <a:t>, N., </a:t>
            </a:r>
            <a:r>
              <a:rPr lang="en-GB" sz="900" dirty="0" err="1">
                <a:effectLst/>
                <a:latin typeface="Calibri" panose="020F0502020204030204" pitchFamily="34" charset="0"/>
                <a:cs typeface="Calibri" panose="020F0502020204030204" pitchFamily="34" charset="0"/>
              </a:rPr>
              <a:t>Moridian</a:t>
            </a:r>
            <a:r>
              <a:rPr lang="en-GB" sz="900" dirty="0">
                <a:effectLst/>
                <a:latin typeface="Calibri" panose="020F0502020204030204" pitchFamily="34" charset="0"/>
                <a:cs typeface="Calibri" panose="020F0502020204030204" pitchFamily="34" charset="0"/>
              </a:rPr>
              <a:t>, P., </a:t>
            </a:r>
            <a:r>
              <a:rPr lang="en-GB" sz="900" dirty="0" err="1">
                <a:effectLst/>
                <a:latin typeface="Calibri" panose="020F0502020204030204" pitchFamily="34" charset="0"/>
                <a:cs typeface="Calibri" panose="020F0502020204030204" pitchFamily="34" charset="0"/>
              </a:rPr>
              <a:t>Khadem</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Alizadehsani</a:t>
            </a:r>
            <a:r>
              <a:rPr lang="en-GB" sz="900" dirty="0">
                <a:effectLst/>
                <a:latin typeface="Calibri" panose="020F0502020204030204" pitchFamily="34" charset="0"/>
                <a:cs typeface="Calibri" panose="020F0502020204030204" pitchFamily="34" charset="0"/>
              </a:rPr>
              <a:t>, R., </a:t>
            </a:r>
            <a:r>
              <a:rPr lang="en-GB" sz="900" dirty="0" err="1">
                <a:effectLst/>
                <a:latin typeface="Calibri" panose="020F0502020204030204" pitchFamily="34" charset="0"/>
                <a:cs typeface="Calibri" panose="020F0502020204030204" pitchFamily="34" charset="0"/>
              </a:rPr>
              <a:t>Teshnehlab</a:t>
            </a:r>
            <a:r>
              <a:rPr lang="en-GB" sz="900" dirty="0">
                <a:effectLst/>
                <a:latin typeface="Calibri" panose="020F0502020204030204" pitchFamily="34" charset="0"/>
                <a:cs typeface="Calibri" panose="020F0502020204030204" pitchFamily="34" charset="0"/>
              </a:rPr>
              <a:t>, M., </a:t>
            </a:r>
            <a:r>
              <a:rPr lang="en-GB" sz="900" dirty="0" err="1">
                <a:effectLst/>
                <a:latin typeface="Calibri" panose="020F0502020204030204" pitchFamily="34" charset="0"/>
                <a:cs typeface="Calibri" panose="020F0502020204030204" pitchFamily="34" charset="0"/>
              </a:rPr>
              <a:t>Gorriz</a:t>
            </a:r>
            <a:r>
              <a:rPr lang="en-GB" sz="900" dirty="0">
                <a:effectLst/>
                <a:latin typeface="Calibri" panose="020F0502020204030204" pitchFamily="34" charset="0"/>
                <a:cs typeface="Calibri" panose="020F0502020204030204" pitchFamily="34" charset="0"/>
              </a:rPr>
              <a:t>, J. M., &amp; </a:t>
            </a:r>
            <a:r>
              <a:rPr lang="en-GB" sz="900" dirty="0" err="1">
                <a:effectLst/>
                <a:latin typeface="Calibri" panose="020F0502020204030204" pitchFamily="34" charset="0"/>
                <a:cs typeface="Calibri" panose="020F0502020204030204" pitchFamily="34" charset="0"/>
              </a:rPr>
              <a:t>Nahavandi</a:t>
            </a:r>
            <a:r>
              <a:rPr lang="en-GB" sz="9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900" i="1" dirty="0">
                <a:effectLst/>
                <a:latin typeface="Calibri" panose="020F0502020204030204" pitchFamily="34" charset="0"/>
                <a:cs typeface="Calibri" panose="020F0502020204030204" pitchFamily="34" charset="0"/>
              </a:rPr>
              <a:t>Advanced Researches In Biomedical Engineering Lab.</a:t>
            </a:r>
            <a:r>
              <a:rPr lang="en-GB" sz="9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900" dirty="0" err="1">
                <a:effectLst/>
                <a:latin typeface="Calibri" panose="020F0502020204030204" pitchFamily="34" charset="0"/>
                <a:cs typeface="Calibri" panose="020F0502020204030204" pitchFamily="34" charset="0"/>
              </a:rPr>
              <a:t>Castanon</a:t>
            </a:r>
            <a:r>
              <a:rPr lang="en-GB" sz="900" dirty="0">
                <a:effectLst/>
                <a:latin typeface="Calibri" panose="020F0502020204030204" pitchFamily="34" charset="0"/>
                <a:cs typeface="Calibri" panose="020F0502020204030204" pitchFamily="34" charset="0"/>
              </a:rPr>
              <a:t>, J. (2019, March 19). </a:t>
            </a:r>
            <a:r>
              <a:rPr lang="en-GB" sz="900" i="1" dirty="0">
                <a:effectLst/>
                <a:latin typeface="Calibri" panose="020F0502020204030204" pitchFamily="34" charset="0"/>
                <a:cs typeface="Calibri" panose="020F0502020204030204" pitchFamily="34" charset="0"/>
              </a:rPr>
              <a:t>10 Machine Learning Methods that Every Data Scientist Should Know</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Towardsdatascience.Com</a:t>
            </a:r>
            <a:r>
              <a:rPr lang="en-GB" sz="9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900" dirty="0">
                <a:effectLst/>
                <a:latin typeface="Calibri" panose="020F0502020204030204" pitchFamily="34" charset="0"/>
                <a:cs typeface="Calibri" panose="020F0502020204030204" pitchFamily="34" charset="0"/>
              </a:rPr>
              <a:t>Wang, H., &amp; Zheng, H. (2013). Model Validation, Machine Learning. </a:t>
            </a:r>
            <a:r>
              <a:rPr lang="en-GB" sz="900" i="1" dirty="0" err="1">
                <a:effectLst/>
                <a:latin typeface="Calibri" panose="020F0502020204030204" pitchFamily="34" charset="0"/>
                <a:cs typeface="Calibri" panose="020F0502020204030204" pitchFamily="34" charset="0"/>
              </a:rPr>
              <a:t>Encyclopedia</a:t>
            </a:r>
            <a:r>
              <a:rPr lang="en-GB" sz="900" i="1" dirty="0">
                <a:effectLst/>
                <a:latin typeface="Calibri" panose="020F0502020204030204" pitchFamily="34" charset="0"/>
                <a:cs typeface="Calibri" panose="020F0502020204030204" pitchFamily="34" charset="0"/>
              </a:rPr>
              <a:t> of Systems Biology</a:t>
            </a:r>
            <a:r>
              <a:rPr lang="en-GB" sz="9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900" dirty="0">
                <a:effectLst/>
                <a:latin typeface="Calibri" panose="020F0502020204030204" pitchFamily="34" charset="0"/>
                <a:cs typeface="Calibri" panose="020F0502020204030204" pitchFamily="34" charset="0"/>
              </a:rPr>
              <a:t>Riccio, V. (2020, September 15). </a:t>
            </a:r>
            <a:r>
              <a:rPr lang="en-GB" sz="900" i="1" dirty="0">
                <a:effectLst/>
                <a:latin typeface="Calibri" panose="020F0502020204030204" pitchFamily="34" charset="0"/>
                <a:cs typeface="Calibri" panose="020F0502020204030204" pitchFamily="34" charset="0"/>
              </a:rPr>
              <a:t>Testing machine learning based systems: a. . .</a:t>
            </a:r>
            <a:r>
              <a:rPr lang="en-GB" sz="900" dirty="0">
                <a:effectLst/>
                <a:latin typeface="Calibri" panose="020F0502020204030204" pitchFamily="34" charset="0"/>
                <a:cs typeface="Calibri" panose="020F0502020204030204" pitchFamily="34" charset="0"/>
              </a:rPr>
              <a:t> Empirical Software Engineering. Retrieved October 28, 2021, from </a:t>
            </a:r>
            <a:r>
              <a:rPr lang="en-GB" sz="9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Colyer</a:t>
            </a:r>
            <a:r>
              <a:rPr lang="en-GB" sz="900" dirty="0">
                <a:effectLst/>
                <a:latin typeface="Calibri" panose="020F0502020204030204" pitchFamily="34" charset="0"/>
                <a:cs typeface="Calibri" panose="020F0502020204030204" pitchFamily="34" charset="0"/>
              </a:rPr>
              <a:t>, A. (2019, June 5). </a:t>
            </a:r>
            <a:r>
              <a:rPr lang="en-GB" sz="900" i="1" dirty="0">
                <a:effectLst/>
                <a:latin typeface="Calibri" panose="020F0502020204030204" pitchFamily="34" charset="0"/>
                <a:cs typeface="Calibri" panose="020F0502020204030204" pitchFamily="34" charset="0"/>
              </a:rPr>
              <a:t>Data validation for machine learning | the morning paper</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Blog.Acolyer.Org</a:t>
            </a:r>
            <a:r>
              <a:rPr lang="en-GB" sz="9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900" dirty="0">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Vadavalasa</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Rammohan</a:t>
            </a:r>
            <a:r>
              <a:rPr lang="en-GB" sz="900" dirty="0">
                <a:effectLst/>
                <a:latin typeface="Calibri" panose="020F0502020204030204" pitchFamily="34" charset="0"/>
                <a:cs typeface="Calibri" panose="020F0502020204030204" pitchFamily="34" charset="0"/>
              </a:rPr>
              <a:t>. (2021). Data Validation Process in Machine Learning Pipeline. </a:t>
            </a:r>
            <a:r>
              <a:rPr lang="en-GB" sz="9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900" i="1" dirty="0">
                <a:effectLst/>
                <a:latin typeface="Calibri" panose="020F0502020204030204" pitchFamily="34" charset="0"/>
                <a:cs typeface="Calibri" panose="020F0502020204030204" pitchFamily="34" charset="0"/>
              </a:rPr>
              <a:t>Frontiers in Psychiatry</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 </a:t>
            </a:r>
            <a:r>
              <a:rPr lang="en-GB" sz="90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900" dirty="0">
                <a:effectLst/>
                <a:latin typeface="Calibri" panose="020F0502020204030204" pitchFamily="34" charset="0"/>
              </a:rPr>
              <a:t>Marron, J. S., Todd, M. J., &amp; </a:t>
            </a:r>
            <a:r>
              <a:rPr lang="en-GB" sz="900" dirty="0" err="1">
                <a:effectLst/>
                <a:latin typeface="Calibri" panose="020F0502020204030204" pitchFamily="34" charset="0"/>
              </a:rPr>
              <a:t>Ahn</a:t>
            </a:r>
            <a:r>
              <a:rPr lang="en-GB" sz="900" dirty="0">
                <a:effectLst/>
                <a:latin typeface="Calibri" panose="020F0502020204030204" pitchFamily="34" charset="0"/>
              </a:rPr>
              <a:t>, J. (2007). Distance-Weighted Discrimination. </a:t>
            </a:r>
            <a:r>
              <a:rPr lang="en-GB" sz="900" i="1" dirty="0">
                <a:effectLst/>
                <a:latin typeface="Calibri" panose="020F0502020204030204" pitchFamily="34" charset="0"/>
              </a:rPr>
              <a:t>Journal of the American Statistical Association</a:t>
            </a:r>
            <a:r>
              <a:rPr lang="en-GB" sz="900" dirty="0">
                <a:effectLst/>
                <a:latin typeface="Calibri" panose="020F0502020204030204" pitchFamily="34" charset="0"/>
              </a:rPr>
              <a:t>, </a:t>
            </a:r>
            <a:r>
              <a:rPr lang="en-GB" sz="900" i="1" dirty="0">
                <a:effectLst/>
                <a:latin typeface="Calibri" panose="020F0502020204030204" pitchFamily="34" charset="0"/>
              </a:rPr>
              <a:t>102</a:t>
            </a:r>
            <a:r>
              <a:rPr lang="en-GB" sz="900" dirty="0">
                <a:effectLst/>
                <a:latin typeface="Calibri" panose="020F0502020204030204" pitchFamily="34" charset="0"/>
              </a:rPr>
              <a:t>(480), 1267–1271. https://doi.org/10.1198/016214507000001120</a:t>
            </a:r>
          </a:p>
          <a:p>
            <a:pPr marL="457200" indent="-457200">
              <a:lnSpc>
                <a:spcPct val="200000"/>
              </a:lnSpc>
            </a:pPr>
            <a:endParaRPr lang="en-GB" sz="9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Chen, R. (2020, July 23). </a:t>
            </a:r>
            <a:r>
              <a:rPr lang="en-GB" sz="9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900" dirty="0">
                <a:effectLst/>
                <a:latin typeface="Calibri" panose="020F0502020204030204" pitchFamily="34" charset="0"/>
                <a:cs typeface="Calibri" panose="020F0502020204030204" pitchFamily="34" charset="0"/>
              </a:rPr>
              <a:t>. Journal of Big Data. Retrieved October 28, 2021, from </a:t>
            </a:r>
            <a:r>
              <a:rPr lang="en-GB" sz="900" dirty="0">
                <a:latin typeface="Calibri" panose="020F0502020204030204" pitchFamily="34" charset="0"/>
                <a:cs typeface="Calibri" panose="020F0502020204030204" pitchFamily="34" charset="0"/>
              </a:rPr>
              <a:t>https://journalofbigdata.springeropen.com/articles/10.1186/s40537-020-00327-4</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Hasan, M. A., Hasan, M. K., &amp; </a:t>
            </a:r>
            <a:r>
              <a:rPr lang="en-GB" sz="900" dirty="0" err="1">
                <a:effectLst/>
                <a:latin typeface="Calibri" panose="020F0502020204030204" pitchFamily="34" charset="0"/>
                <a:cs typeface="Calibri" panose="020F0502020204030204" pitchFamily="34" charset="0"/>
              </a:rPr>
              <a:t>Mottalib</a:t>
            </a:r>
            <a:r>
              <a:rPr lang="en-GB" sz="9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900" i="1" dirty="0">
                <a:effectLst/>
                <a:latin typeface="Calibri" panose="020F0502020204030204" pitchFamily="34" charset="0"/>
                <a:cs typeface="Calibri" panose="020F0502020204030204" pitchFamily="34" charset="0"/>
              </a:rPr>
              <a:t>International Journal of Data Mining and Bioinformatics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(2), 167. </a:t>
            </a:r>
            <a:r>
              <a:rPr lang="en-GB" sz="9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900" dirty="0">
                <a:effectLst/>
                <a:latin typeface="Calibri" panose="020F0502020204030204" pitchFamily="34" charset="0"/>
                <a:cs typeface="Calibri" panose="020F0502020204030204" pitchFamily="34" charset="0"/>
              </a:rPr>
              <a:t>Miao, J., &amp; </a:t>
            </a:r>
            <a:r>
              <a:rPr lang="en-GB" sz="900" dirty="0" err="1">
                <a:effectLst/>
                <a:latin typeface="Calibri" panose="020F0502020204030204" pitchFamily="34" charset="0"/>
                <a:cs typeface="Calibri" panose="020F0502020204030204" pitchFamily="34" charset="0"/>
              </a:rPr>
              <a:t>Niu</a:t>
            </a:r>
            <a:r>
              <a:rPr lang="en-GB" sz="900" dirty="0">
                <a:effectLst/>
                <a:latin typeface="Calibri" panose="020F0502020204030204" pitchFamily="34" charset="0"/>
                <a:cs typeface="Calibri" panose="020F0502020204030204" pitchFamily="34" charset="0"/>
              </a:rPr>
              <a:t>, L. (2016). A Survey on Feature Selection. </a:t>
            </a:r>
            <a:r>
              <a:rPr lang="en-GB" sz="900" i="1" dirty="0">
                <a:effectLst/>
                <a:latin typeface="Calibri" panose="020F0502020204030204" pitchFamily="34" charset="0"/>
                <a:cs typeface="Calibri" panose="020F0502020204030204" pitchFamily="34" charset="0"/>
              </a:rPr>
              <a:t>Procedia Computer Science</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91</a:t>
            </a:r>
            <a:r>
              <a:rPr lang="en-GB" sz="900" dirty="0">
                <a:effectLst/>
                <a:latin typeface="Calibri" panose="020F0502020204030204" pitchFamily="34" charset="0"/>
                <a:cs typeface="Calibri" panose="020F0502020204030204" pitchFamily="34" charset="0"/>
              </a:rPr>
              <a:t>, 919–926. </a:t>
            </a:r>
            <a:r>
              <a:rPr lang="en-GB" sz="900" dirty="0">
                <a:latin typeface="Calibri" panose="020F0502020204030204" pitchFamily="34" charset="0"/>
                <a:cs typeface="Calibri" panose="020F0502020204030204" pitchFamily="34" charset="0"/>
              </a:rPr>
              <a:t>https://doi.org/10.1016/j.procs.2016.07.111</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900" i="1" dirty="0">
                <a:effectLst/>
                <a:latin typeface="Calibri" panose="020F0502020204030204" pitchFamily="34" charset="0"/>
                <a:cs typeface="Calibri" panose="020F0502020204030204" pitchFamily="34" charset="0"/>
              </a:rPr>
              <a:t>The Knowledge Engineering Review</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14</a:t>
            </a:r>
            <a:r>
              <a:rPr lang="en-GB" sz="900" dirty="0">
                <a:effectLst/>
                <a:latin typeface="Calibri" panose="020F0502020204030204" pitchFamily="34" charset="0"/>
                <a:cs typeface="Calibri" panose="020F0502020204030204" pitchFamily="34" charset="0"/>
              </a:rPr>
              <a:t>(4), 319–340. </a:t>
            </a:r>
            <a:r>
              <a:rPr lang="en-GB" sz="9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900" dirty="0">
                <a:effectLst/>
                <a:latin typeface="Calibri" panose="020F0502020204030204" pitchFamily="34" charset="0"/>
                <a:cs typeface="Calibri" panose="020F0502020204030204" pitchFamily="34" charset="0"/>
              </a:rPr>
              <a:t>Lee, K.-Y &amp; Kim, K.-H &amp; Kang, J.-J &amp; Choi, S.-J &amp; </a:t>
            </a:r>
            <a:r>
              <a:rPr lang="en-GB" sz="900" dirty="0" err="1">
                <a:effectLst/>
                <a:latin typeface="Calibri" panose="020F0502020204030204" pitchFamily="34" charset="0"/>
                <a:cs typeface="Calibri" panose="020F0502020204030204" pitchFamily="34" charset="0"/>
              </a:rPr>
              <a:t>Im</a:t>
            </a:r>
            <a:r>
              <a:rPr lang="en-GB" sz="9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9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900" dirty="0">
                <a:effectLst/>
                <a:latin typeface="Calibri" panose="020F0502020204030204" pitchFamily="34" charset="0"/>
                <a:cs typeface="Calibri" panose="020F0502020204030204" pitchFamily="34" charset="0"/>
              </a:rPr>
              <a:t>Singh Suri, G., Kaur, G., &amp; </a:t>
            </a:r>
            <a:r>
              <a:rPr lang="en-GB" sz="900" dirty="0" err="1">
                <a:effectLst/>
                <a:latin typeface="Calibri" panose="020F0502020204030204" pitchFamily="34" charset="0"/>
                <a:cs typeface="Calibri" panose="020F0502020204030204" pitchFamily="34" charset="0"/>
              </a:rPr>
              <a:t>Moein</a:t>
            </a:r>
            <a:r>
              <a:rPr lang="en-GB" sz="900" dirty="0">
                <a:effectLst/>
                <a:latin typeface="Calibri" panose="020F0502020204030204" pitchFamily="34" charset="0"/>
                <a:cs typeface="Calibri" panose="020F0502020204030204" pitchFamily="34" charset="0"/>
              </a:rPr>
              <a:t>, S. (2021). Machine Learning in Detecting Schizophrenia: An Overview. </a:t>
            </a:r>
            <a:r>
              <a:rPr lang="en-GB" sz="900" i="1" dirty="0">
                <a:effectLst/>
                <a:latin typeface="Calibri" panose="020F0502020204030204" pitchFamily="34" charset="0"/>
                <a:cs typeface="Calibri" panose="020F0502020204030204" pitchFamily="34" charset="0"/>
              </a:rPr>
              <a:t>Intelligent Automation &amp; Soft Computing</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27</a:t>
            </a:r>
            <a:r>
              <a:rPr lang="en-GB" sz="900" dirty="0">
                <a:effectLst/>
                <a:latin typeface="Calibri" panose="020F0502020204030204" pitchFamily="34" charset="0"/>
                <a:cs typeface="Calibri" panose="020F0502020204030204" pitchFamily="34" charset="0"/>
              </a:rPr>
              <a:t>(3), 723–735. </a:t>
            </a:r>
            <a:r>
              <a:rPr lang="en-GB" sz="900" dirty="0">
                <a:latin typeface="Calibri" panose="020F0502020204030204" pitchFamily="34" charset="0"/>
                <a:cs typeface="Calibri" panose="020F0502020204030204" pitchFamily="34" charset="0"/>
              </a:rPr>
              <a:t>https://doi.org/10.32604/iasc.2021.015049</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900" i="1" dirty="0">
                <a:effectLst/>
                <a:latin typeface="Calibri" panose="020F0502020204030204" pitchFamily="34" charset="0"/>
                <a:cs typeface="Calibri" panose="020F0502020204030204" pitchFamily="34" charset="0"/>
              </a:rPr>
              <a:t>Scientific Reports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9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900" i="1" dirty="0">
                <a:effectLst/>
                <a:latin typeface="Calibri" panose="020F0502020204030204" pitchFamily="34" charset="0"/>
                <a:cs typeface="Calibri" panose="020F0502020204030204" pitchFamily="34" charset="0"/>
              </a:rPr>
              <a:t>Schizophrenia Research</a:t>
            </a:r>
            <a:r>
              <a:rPr lang="en-GB" sz="9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or types of schizophrenia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1927</TotalTime>
  <Words>2072</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 - update</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410</cp:revision>
  <dcterms:created xsi:type="dcterms:W3CDTF">2021-10-10T11:23:27Z</dcterms:created>
  <dcterms:modified xsi:type="dcterms:W3CDTF">2021-11-21T19:37:21Z</dcterms:modified>
</cp:coreProperties>
</file>