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71" r:id="rId11"/>
    <p:sldId id="269" r:id="rId12"/>
    <p:sldId id="262" r:id="rId13"/>
    <p:sldId id="272" r:id="rId14"/>
    <p:sldId id="263" r:id="rId15"/>
    <p:sldId id="274" r:id="rId16"/>
    <p:sldId id="275" r:id="rId17"/>
    <p:sldId id="264" r:id="rId18"/>
    <p:sldId id="265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7"/>
    <p:restoredTop sz="94680"/>
  </p:normalViewPr>
  <p:slideViewPr>
    <p:cSldViewPr snapToGrid="0">
      <p:cViewPr varScale="1">
        <p:scale>
          <a:sx n="125" d="100"/>
          <a:sy n="125" d="100"/>
        </p:scale>
        <p:origin x="168" y="1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E3F169D-9C17-DC1C-FFA8-7CC5ABEE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>
            <a:extLst>
              <a:ext uri="{FF2B5EF4-FFF2-40B4-BE49-F238E27FC236}">
                <a16:creationId xmlns:a16="http://schemas.microsoft.com/office/drawing/2014/main" id="{B9F16B60-816A-3A34-93FB-FC3FE8A27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>
            <a:extLst>
              <a:ext uri="{FF2B5EF4-FFF2-40B4-BE49-F238E27FC236}">
                <a16:creationId xmlns:a16="http://schemas.microsoft.com/office/drawing/2014/main" id="{9DBAD95C-6C8B-DD9D-AA64-0212EDCC7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0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7573CE5-2E17-F6C3-29DF-919F4AC3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>
            <a:extLst>
              <a:ext uri="{FF2B5EF4-FFF2-40B4-BE49-F238E27FC236}">
                <a16:creationId xmlns:a16="http://schemas.microsoft.com/office/drawing/2014/main" id="{FA4D57CA-D609-8F62-CB88-91A0AD21E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>
            <a:extLst>
              <a:ext uri="{FF2B5EF4-FFF2-40B4-BE49-F238E27FC236}">
                <a16:creationId xmlns:a16="http://schemas.microsoft.com/office/drawing/2014/main" id="{D8F4D60D-4745-A1CE-B48A-C26B914E2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99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1D144FE7-434D-AC57-60A1-BBCBA77AB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>
            <a:extLst>
              <a:ext uri="{FF2B5EF4-FFF2-40B4-BE49-F238E27FC236}">
                <a16:creationId xmlns:a16="http://schemas.microsoft.com/office/drawing/2014/main" id="{7304DC89-B855-02E5-6755-FA7C26C623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>
            <a:extLst>
              <a:ext uri="{FF2B5EF4-FFF2-40B4-BE49-F238E27FC236}">
                <a16:creationId xmlns:a16="http://schemas.microsoft.com/office/drawing/2014/main" id="{3215B783-604E-9B52-4FF1-2690D9FF8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94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69928E40-C9A9-BB5D-306D-F889B3A97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94B6BEC1-6016-08FE-8510-FC3A0D74D8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32C1A98D-FEF0-0F56-DA2B-348E05BCD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67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5EED02A9-22D0-4D54-A56D-78459AA2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EB469655-FB36-1FB3-CDFA-356BFADCC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9DC15373-3D3D-69BD-3989-52F884B1E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9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894842C2-3A13-235E-B423-D4E1C2C1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F5E6D7F2-9B7E-59F6-BAE7-34200E75F0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2CCF5BBF-FBFB-A08B-CAC9-DCA1BFD2F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8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5678D96-A7DD-BB4A-5141-671068AD7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5455E7AE-C26E-93CD-8F1D-8F8781BAC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F643236E-5D66-B1BB-1911-74DB88585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34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F287C50-0EBE-815E-7116-18054F2D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A6370103-E195-FE1C-CC8C-F7B63E3AC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B90996D4-C85E-2200-3396-E0DBF7B0E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06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nsidious-poet-dd8.notion.site/150fa61cbba5803b8b36e665dff454e1?v=25b9ca94ae3b413db39727efc731643b&amp;pvs=4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4" y="118275"/>
            <a:ext cx="2658505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Maxence DELVINQUIER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16-12-2024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4E39BF23-3295-C643-4FF4-ED394E7A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FC46EED-AD67-5FD4-5C54-D8C448F02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0C35D3B7-7A9C-45C2-ADCA-C8E6D44B2F75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>
            <a:extLst>
              <a:ext uri="{FF2B5EF4-FFF2-40B4-BE49-F238E27FC236}">
                <a16:creationId xmlns:a16="http://schemas.microsoft.com/office/drawing/2014/main" id="{3A5CAF07-FE2D-7D76-314E-95B4F75B12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C90DDA2-4402-ABEC-D0F9-339E12A5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38895"/>
            <a:ext cx="4551291" cy="332998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16FAA3-7ED6-FAD6-6B3B-26C0DD1CECE3}"/>
              </a:ext>
            </a:extLst>
          </p:cNvPr>
          <p:cNvSpPr txBox="1"/>
          <p:nvPr/>
        </p:nvSpPr>
        <p:spPr>
          <a:xfrm>
            <a:off x="4504140" y="3920241"/>
            <a:ext cx="438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" pitchFamily="2" charset="77"/>
              </a:rPr>
              <a:t>Disponible en ligne à l’adresse suivante : </a:t>
            </a:r>
          </a:p>
          <a:p>
            <a:r>
              <a:rPr lang="fr-FR" sz="1200" dirty="0">
                <a:effectLst/>
                <a:latin typeface="Montserrat" pitchFamily="2" charset="77"/>
                <a:hlinkClick r:id="rId5"/>
              </a:rPr>
              <a:t>https://insidious-poet-dd8.notion.site/150fa61cbba5803b8b36e665dff454e1?v=25b9ca94ae3b413db39727efc731643b&amp;pvs=4</a:t>
            </a:r>
            <a:endParaRPr lang="fr-FR" sz="1200" dirty="0">
              <a:effectLst/>
              <a:latin typeface="Montserrat" pitchFamily="2" charset="77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719629-CA6E-FB31-BEB2-472273F75215}"/>
              </a:ext>
            </a:extLst>
          </p:cNvPr>
          <p:cNvSpPr txBox="1"/>
          <p:nvPr/>
        </p:nvSpPr>
        <p:spPr>
          <a:xfrm>
            <a:off x="5532120" y="1310067"/>
            <a:ext cx="1023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>
                <a:latin typeface="Montserrat" pitchFamily="2" charset="77"/>
              </a:rPr>
              <a:t>A faire</a:t>
            </a:r>
          </a:p>
          <a:p>
            <a:r>
              <a:rPr lang="fr-FR" sz="1500" dirty="0">
                <a:latin typeface="Montserrat" pitchFamily="2" charset="77"/>
              </a:rPr>
              <a:t>En cours</a:t>
            </a:r>
          </a:p>
          <a:p>
            <a:r>
              <a:rPr lang="fr-FR" sz="1500" dirty="0">
                <a:latin typeface="Montserrat" pitchFamily="2" charset="77"/>
              </a:rPr>
              <a:t>A tester</a:t>
            </a:r>
          </a:p>
          <a:p>
            <a:r>
              <a:rPr lang="fr-FR" sz="1500" dirty="0">
                <a:latin typeface="Montserrat" pitchFamily="2" charset="77"/>
              </a:rPr>
              <a:t>Terminé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B37F31B-790A-7BEB-F770-6B07C19B8CBB}"/>
              </a:ext>
            </a:extLst>
          </p:cNvPr>
          <p:cNvCxnSpPr/>
          <p:nvPr/>
        </p:nvCxnSpPr>
        <p:spPr>
          <a:xfrm flipH="1">
            <a:off x="906780" y="1455420"/>
            <a:ext cx="4625340" cy="11734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21A8EE1-B5F3-1463-B03A-694777BFE91C}"/>
              </a:ext>
            </a:extLst>
          </p:cNvPr>
          <p:cNvCxnSpPr>
            <a:cxnSpLocks/>
          </p:cNvCxnSpPr>
          <p:nvPr/>
        </p:nvCxnSpPr>
        <p:spPr>
          <a:xfrm flipH="1">
            <a:off x="1767840" y="1691225"/>
            <a:ext cx="3764280" cy="9376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54EAB4D-6392-F93D-A287-BA3F20F61456}"/>
              </a:ext>
            </a:extLst>
          </p:cNvPr>
          <p:cNvCxnSpPr>
            <a:cxnSpLocks/>
          </p:cNvCxnSpPr>
          <p:nvPr/>
        </p:nvCxnSpPr>
        <p:spPr>
          <a:xfrm flipH="1">
            <a:off x="2727960" y="1940689"/>
            <a:ext cx="2804160" cy="6882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DB2697A-4019-2D2C-EC0B-097A9CA3AA72}"/>
              </a:ext>
            </a:extLst>
          </p:cNvPr>
          <p:cNvCxnSpPr>
            <a:cxnSpLocks/>
          </p:cNvCxnSpPr>
          <p:nvPr/>
        </p:nvCxnSpPr>
        <p:spPr>
          <a:xfrm flipH="1">
            <a:off x="3649980" y="2160062"/>
            <a:ext cx="1882140" cy="4258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7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ABCF738-DB42-7199-B6A0-AAF839633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99CDD1F8-0A8F-F770-F507-2D2DC9D08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Exemple d’une tache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59258FFA-B8C5-B826-0F88-C3F791847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FF07B9CE-29A8-94DF-ADDD-D244184DA6E0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>
            <a:extLst>
              <a:ext uri="{FF2B5EF4-FFF2-40B4-BE49-F238E27FC236}">
                <a16:creationId xmlns:a16="http://schemas.microsoft.com/office/drawing/2014/main" id="{C3B3A347-5C67-B171-35ED-27BD61939D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F7362F9-09A5-B125-952B-9C1E8F8E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2156460" cy="15865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6D9CDA-3559-AACA-D427-E1B062E32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180" y="445025"/>
            <a:ext cx="4770120" cy="2067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AF22D4-89B0-560E-6483-0526F5916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022" y="2888606"/>
            <a:ext cx="5413955" cy="19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E4FA90D-1E64-EA00-48D1-CA8122392EC4}"/>
              </a:ext>
            </a:extLst>
          </p:cNvPr>
          <p:cNvSpPr txBox="1"/>
          <p:nvPr/>
        </p:nvSpPr>
        <p:spPr>
          <a:xfrm>
            <a:off x="655320" y="2225040"/>
            <a:ext cx="2092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u="sng" dirty="0">
                <a:latin typeface="Montserrat" pitchFamily="2" charset="77"/>
              </a:rPr>
              <a:t>Front End : </a:t>
            </a:r>
          </a:p>
          <a:p>
            <a:r>
              <a:rPr lang="fr-FR" sz="1500" dirty="0" err="1">
                <a:latin typeface="Montserrat" pitchFamily="2" charset="77"/>
              </a:rPr>
              <a:t>React</a:t>
            </a:r>
            <a:endParaRPr lang="fr-FR" sz="1500" dirty="0">
              <a:latin typeface="Montserrat" pitchFamily="2" charset="77"/>
            </a:endParaRPr>
          </a:p>
          <a:p>
            <a:r>
              <a:rPr lang="fr-FR" sz="1500" dirty="0" err="1">
                <a:latin typeface="Montserrat" pitchFamily="2" charset="77"/>
              </a:rPr>
              <a:t>Sass</a:t>
            </a:r>
            <a:endParaRPr lang="fr-FR" sz="1500" dirty="0">
              <a:latin typeface="Montserrat" pitchFamily="2" charset="77"/>
            </a:endParaRPr>
          </a:p>
          <a:p>
            <a:r>
              <a:rPr lang="fr-FR" sz="1500" dirty="0" err="1">
                <a:latin typeface="Montserrat" pitchFamily="2" charset="77"/>
              </a:rPr>
              <a:t>Styled</a:t>
            </a:r>
            <a:r>
              <a:rPr lang="fr-FR" sz="1500" dirty="0">
                <a:latin typeface="Montserrat" pitchFamily="2" charset="77"/>
              </a:rPr>
              <a:t> Components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700F7F-E1FF-8E27-0291-A54EC8151556}"/>
              </a:ext>
            </a:extLst>
          </p:cNvPr>
          <p:cNvSpPr txBox="1"/>
          <p:nvPr/>
        </p:nvSpPr>
        <p:spPr>
          <a:xfrm>
            <a:off x="2655077" y="2225040"/>
            <a:ext cx="1244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u="sng" dirty="0">
                <a:latin typeface="Montserrat" pitchFamily="2" charset="77"/>
              </a:rPr>
              <a:t>Back End : </a:t>
            </a:r>
          </a:p>
          <a:p>
            <a:r>
              <a:rPr lang="fr-FR" sz="1500" dirty="0" err="1">
                <a:latin typeface="Montserrat" pitchFamily="2" charset="77"/>
              </a:rPr>
              <a:t>Node.js</a:t>
            </a:r>
            <a:endParaRPr lang="fr-FR" sz="1500" dirty="0">
              <a:latin typeface="Montserrat" pitchFamily="2" charset="77"/>
            </a:endParaRPr>
          </a:p>
          <a:p>
            <a:r>
              <a:rPr lang="fr-FR" sz="1500" dirty="0">
                <a:latin typeface="Montserrat" pitchFamily="2" charset="77"/>
              </a:rPr>
              <a:t>Express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194091-464F-DE64-D431-E8FD89A6BB46}"/>
              </a:ext>
            </a:extLst>
          </p:cNvPr>
          <p:cNvSpPr txBox="1"/>
          <p:nvPr/>
        </p:nvSpPr>
        <p:spPr>
          <a:xfrm>
            <a:off x="4183545" y="2225040"/>
            <a:ext cx="1922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u="sng" dirty="0">
                <a:latin typeface="Montserrat" pitchFamily="2" charset="77"/>
              </a:rPr>
              <a:t>Base de données :</a:t>
            </a:r>
          </a:p>
          <a:p>
            <a:r>
              <a:rPr lang="fr-FR" sz="1500" dirty="0">
                <a:latin typeface="Montserrat" pitchFamily="2" charset="77"/>
              </a:rPr>
              <a:t>MongoDB Atlas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9FDA17-68A2-48ED-85CD-0E5AE6F6138E}"/>
              </a:ext>
            </a:extLst>
          </p:cNvPr>
          <p:cNvSpPr txBox="1"/>
          <p:nvPr/>
        </p:nvSpPr>
        <p:spPr>
          <a:xfrm>
            <a:off x="6179281" y="2225040"/>
            <a:ext cx="18453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u="sng" dirty="0">
                <a:latin typeface="Montserrat" pitchFamily="2" charset="77"/>
              </a:rPr>
              <a:t>Authentification :</a:t>
            </a:r>
          </a:p>
          <a:p>
            <a:r>
              <a:rPr lang="fr-FR" sz="1500" dirty="0" err="1">
                <a:latin typeface="Montserrat" pitchFamily="2" charset="77"/>
              </a:rPr>
              <a:t>Firebase</a:t>
            </a:r>
            <a:r>
              <a:rPr lang="fr-FR" sz="1500" dirty="0">
                <a:latin typeface="Montserrat" pitchFamily="2" charset="77"/>
              </a:rPr>
              <a:t> </a:t>
            </a:r>
            <a:r>
              <a:rPr lang="fr-FR" sz="1500" dirty="0" err="1">
                <a:latin typeface="Montserrat" pitchFamily="2" charset="77"/>
              </a:rPr>
              <a:t>Auth</a:t>
            </a:r>
            <a:endParaRPr lang="fr-FR" sz="1500" dirty="0">
              <a:latin typeface="Montserrat" pitchFamily="2" charset="77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4E8A0648-B582-EAA1-0126-7C45CDEB3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77240" y="3503345"/>
            <a:ext cx="822960" cy="741823"/>
          </a:xfrm>
          <a:prstGeom prst="rect">
            <a:avLst/>
          </a:prstGeom>
        </p:spPr>
      </p:pic>
      <p:pic>
        <p:nvPicPr>
          <p:cNvPr id="2054" name="Picture 6" descr="Tuto : Comment fonctionne Sass?">
            <a:extLst>
              <a:ext uri="{FF2B5EF4-FFF2-40B4-BE49-F238E27FC236}">
                <a16:creationId xmlns:a16="http://schemas.microsoft.com/office/drawing/2014/main" id="{0CB253A9-9ECF-0BC8-7628-062FCD70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2" y="4330614"/>
            <a:ext cx="394970" cy="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urs Node.js | 👩‍🎓 Cours: Création d'API et d'Applications Web avec  Node.js">
            <a:extLst>
              <a:ext uri="{FF2B5EF4-FFF2-40B4-BE49-F238E27FC236}">
                <a16:creationId xmlns:a16="http://schemas.microsoft.com/office/drawing/2014/main" id="{863DB29C-C5DA-21A3-E0DC-ED77DCAF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97" y="3337560"/>
            <a:ext cx="1302139" cy="7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: Avantages et inconvénients - BrightCape">
            <a:extLst>
              <a:ext uri="{FF2B5EF4-FFF2-40B4-BE49-F238E27FC236}">
                <a16:creationId xmlns:a16="http://schemas.microsoft.com/office/drawing/2014/main" id="{FB519B0F-66C6-EEA0-8109-D5ED19B0F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45" y="4135120"/>
            <a:ext cx="1918071" cy="5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rebase Authentication. Build a Smooth Authentication Flow… | by Adekola  Olawale | Medium">
            <a:extLst>
              <a:ext uri="{FF2B5EF4-FFF2-40B4-BE49-F238E27FC236}">
                <a16:creationId xmlns:a16="http://schemas.microsoft.com/office/drawing/2014/main" id="{E40161DB-D4EF-4AAE-4533-8CACE986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36" y="3209889"/>
            <a:ext cx="1406045" cy="7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C6FA0FE-235C-4CC2-1AA7-BC9B0B4B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>
            <a:extLst>
              <a:ext uri="{FF2B5EF4-FFF2-40B4-BE49-F238E27FC236}">
                <a16:creationId xmlns:a16="http://schemas.microsoft.com/office/drawing/2014/main" id="{4F203666-D968-7EC5-3D82-C6BEC5B51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dirty="0">
                <a:latin typeface="Montserrat"/>
                <a:ea typeface="Montserrat"/>
                <a:cs typeface="Montserrat"/>
                <a:sym typeface="Montserrat"/>
              </a:rPr>
              <a:t>Diagramme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6C49CAB4-2E26-E5FF-4341-F750B1C3839C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5" name="Google Shape;105;p19">
            <a:extLst>
              <a:ext uri="{FF2B5EF4-FFF2-40B4-BE49-F238E27FC236}">
                <a16:creationId xmlns:a16="http://schemas.microsoft.com/office/drawing/2014/main" id="{A20ECF78-6E0D-CACD-39CF-961015404EB1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>
            <a:extLst>
              <a:ext uri="{FF2B5EF4-FFF2-40B4-BE49-F238E27FC236}">
                <a16:creationId xmlns:a16="http://schemas.microsoft.com/office/drawing/2014/main" id="{38AA9A29-8AD9-669F-199C-42DD6ACB0B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63F76E-E7AA-2C06-E050-A8411D8C3DEA}"/>
              </a:ext>
            </a:extLst>
          </p:cNvPr>
          <p:cNvSpPr/>
          <p:nvPr/>
        </p:nvSpPr>
        <p:spPr>
          <a:xfrm>
            <a:off x="3520440" y="95635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  <a:p>
            <a:pPr algn="ctr"/>
            <a:r>
              <a:rPr lang="fr-FR" dirty="0"/>
              <a:t>(restaurateur)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6CD37-F917-D16C-52B5-04CFEEF638EF}"/>
              </a:ext>
            </a:extLst>
          </p:cNvPr>
          <p:cNvSpPr/>
          <p:nvPr/>
        </p:nvSpPr>
        <p:spPr>
          <a:xfrm>
            <a:off x="3333750" y="2001075"/>
            <a:ext cx="166878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85C7-0CE7-08F2-0BFA-A36F977B40FC}"/>
              </a:ext>
            </a:extLst>
          </p:cNvPr>
          <p:cNvSpPr/>
          <p:nvPr/>
        </p:nvSpPr>
        <p:spPr>
          <a:xfrm>
            <a:off x="3333750" y="3198200"/>
            <a:ext cx="166878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D76F5-1AC8-6B79-CAAF-0DE35F651A16}"/>
              </a:ext>
            </a:extLst>
          </p:cNvPr>
          <p:cNvSpPr/>
          <p:nvPr/>
        </p:nvSpPr>
        <p:spPr>
          <a:xfrm>
            <a:off x="698499" y="2798975"/>
            <a:ext cx="1384299" cy="3992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Firebase</a:t>
            </a:r>
            <a:r>
              <a:rPr lang="fr-FR" dirty="0"/>
              <a:t> </a:t>
            </a:r>
            <a:r>
              <a:rPr lang="fr-FR" dirty="0" err="1"/>
              <a:t>Auth</a:t>
            </a:r>
            <a:endParaRPr lang="fr-FR" dirty="0"/>
          </a:p>
        </p:txBody>
      </p: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15172CB0-FA3B-ECA6-9089-29A4B8A33ED4}"/>
              </a:ext>
            </a:extLst>
          </p:cNvPr>
          <p:cNvCxnSpPr>
            <a:cxnSpLocks/>
            <a:stCxn id="15" idx="2"/>
            <a:endCxn id="11" idx="1"/>
          </p:cNvCxnSpPr>
          <p:nvPr/>
        </p:nvCxnSpPr>
        <p:spPr>
          <a:xfrm rot="16200000" flipH="1">
            <a:off x="2190749" y="2398099"/>
            <a:ext cx="342900" cy="1943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110F1348-D681-3853-EA6D-16638114AD04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390650" y="2343975"/>
            <a:ext cx="1943101" cy="45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7A40026-4D1F-0D47-35C5-6484A0315B7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168140" y="1489750"/>
            <a:ext cx="0" cy="5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63DB17C-F71A-6760-FE90-D1A45346C28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168140" y="2686875"/>
            <a:ext cx="0" cy="5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13F1794-8F9B-2257-1544-B9B600C0F78D}"/>
              </a:ext>
            </a:extLst>
          </p:cNvPr>
          <p:cNvSpPr/>
          <p:nvPr/>
        </p:nvSpPr>
        <p:spPr>
          <a:xfrm>
            <a:off x="6410959" y="3343477"/>
            <a:ext cx="1899917" cy="3952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1BBDFE-D555-9F19-6635-ECF288E57BA3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>
            <a:off x="5002530" y="3541100"/>
            <a:ext cx="14084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1913AF7-9ECC-B8B4-2246-384114AB478E}"/>
              </a:ext>
            </a:extLst>
          </p:cNvPr>
          <p:cNvSpPr txBox="1"/>
          <p:nvPr/>
        </p:nvSpPr>
        <p:spPr>
          <a:xfrm>
            <a:off x="4154716" y="156397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Interaction avec l’interface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8D01A3-06D6-CDD1-A7A5-0FFB4B9FBC3B}"/>
              </a:ext>
            </a:extLst>
          </p:cNvPr>
          <p:cNvSpPr txBox="1"/>
          <p:nvPr/>
        </p:nvSpPr>
        <p:spPr>
          <a:xfrm>
            <a:off x="4154716" y="2777713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 API - CRUD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A42692E-8E23-A560-2056-6D65F2BE5BFD}"/>
              </a:ext>
            </a:extLst>
          </p:cNvPr>
          <p:cNvSpPr txBox="1"/>
          <p:nvPr/>
        </p:nvSpPr>
        <p:spPr>
          <a:xfrm>
            <a:off x="1390648" y="203531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Authentification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7DBE9F-CC39-A386-3EE7-369EB9F74279}"/>
              </a:ext>
            </a:extLst>
          </p:cNvPr>
          <p:cNvSpPr txBox="1"/>
          <p:nvPr/>
        </p:nvSpPr>
        <p:spPr>
          <a:xfrm>
            <a:off x="5002530" y="372547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79907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Veille Technologique </a:t>
            </a:r>
            <a:r>
              <a:rPr lang="fr" sz="2000" dirty="0" err="1">
                <a:latin typeface="Montserrat"/>
                <a:ea typeface="Montserrat"/>
                <a:cs typeface="Montserrat"/>
                <a:sym typeface="Montserrat"/>
              </a:rPr>
              <a:t>Feedly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A513EEC-686C-3D4A-3A97-47B6B5A8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1152475"/>
            <a:ext cx="5991068" cy="36184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0544C3-9B1C-C697-7492-1DC3BA714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872" y="239700"/>
            <a:ext cx="2679183" cy="4903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D3FEC8-F1E9-A3E8-75F2-4CCC8EB05CE1}"/>
              </a:ext>
            </a:extLst>
          </p:cNvPr>
          <p:cNvSpPr/>
          <p:nvPr/>
        </p:nvSpPr>
        <p:spPr>
          <a:xfrm>
            <a:off x="183160" y="1869440"/>
            <a:ext cx="1442440" cy="2699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FFB280-75DF-7EE1-8A45-E80A32C6470B}"/>
              </a:ext>
            </a:extLst>
          </p:cNvPr>
          <p:cNvCxnSpPr>
            <a:cxnSpLocks/>
          </p:cNvCxnSpPr>
          <p:nvPr/>
        </p:nvCxnSpPr>
        <p:spPr>
          <a:xfrm flipV="1">
            <a:off x="1625600" y="239700"/>
            <a:ext cx="4225272" cy="1629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CE0C9181-C504-085A-B483-C098AF49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BDBB45F2-65CD-2257-8BFF-CF5E815CC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Développement Web Général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F3800F78-8749-D003-E03D-296268D40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654E98BD-3220-F424-F977-49E31539F605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C14DC8B8-02F0-3660-1A31-026E7CEF2753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E4EECE53-FC7D-6AB3-41BD-2760A566B1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EF25EC-E840-86DA-C835-70378A01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48" y="1403400"/>
            <a:ext cx="3856652" cy="2587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8293E5-D202-20F2-FAFF-1B61F52E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676" y="-4"/>
            <a:ext cx="35758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18225C4-89B4-D5FA-25D1-64C91B97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5C5598-543D-0E14-21D5-059B700E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8" y="1403400"/>
            <a:ext cx="3886551" cy="2587625"/>
          </a:xfrm>
          <a:prstGeom prst="rect">
            <a:avLst/>
          </a:prstGeom>
        </p:spPr>
      </p:pic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D49DA001-2CF7-4346-EA37-E04FD494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Menu Maker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97A90DAF-D143-88E4-5C4C-FD2974324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7412CD3-A157-8C24-A13E-FC7A15698FF5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A5420337-311E-6A71-8ADF-BC4F8C12A4B9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F1D7CBF8-C905-EA86-2D03-00FA793D2D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DD98E44-7C80-0764-39D5-AA8478FE1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-4"/>
            <a:ext cx="35758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0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42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est conçu pour aider les restaurateurs à créer et personnaliser facilement leurs menus.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 architecture robuste basée sur des technologies modernes : </a:t>
            </a:r>
            <a:r>
              <a:rPr lang="fr-FR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fr-FR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MongoDB et </a:t>
            </a:r>
            <a:r>
              <a:rPr lang="fr-FR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Firebase</a:t>
            </a: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</a:t>
            </a: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Méthodologie Agile, une approche Scrum structurée en sprints pour livrer des fonctionnalités testables régulièrement.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Veille technologique, intégration des meilleures pratiques en matière de développement web.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Maker, un outil moderne et performant, capable d’évoluer pour répondre aux besoins des restaurateurs.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itchFamily="2" charset="77"/>
              </a:rPr>
              <a:t>Objectif principal : Développer un site intuitif permettant aux restaurateurs de créer et personnaliser leurs menus facilement. </a:t>
            </a:r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685995BE-97F4-55AF-BA04-F5D46664028A}"/>
              </a:ext>
            </a:extLst>
          </p:cNvPr>
          <p:cNvSpPr txBox="1"/>
          <p:nvPr/>
        </p:nvSpPr>
        <p:spPr>
          <a:xfrm>
            <a:off x="411750" y="1802339"/>
            <a:ext cx="83205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itchFamily="2" charset="77"/>
              </a:rPr>
              <a:t>Cible : Les restaurateurs</a:t>
            </a: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17526116-BD8E-9785-268E-A014FFB40C99}"/>
              </a:ext>
            </a:extLst>
          </p:cNvPr>
          <p:cNvSpPr txBox="1"/>
          <p:nvPr/>
        </p:nvSpPr>
        <p:spPr>
          <a:xfrm>
            <a:off x="411750" y="2356307"/>
            <a:ext cx="83205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itchFamily="2" charset="77"/>
              </a:rPr>
              <a:t>Impact attendu : Gain de temps, amélioration de la visibilité des menus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D03288-4EF8-A5C9-6EDA-88FBF4B5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92" y="4505275"/>
            <a:ext cx="2401963" cy="493445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fr-FR" dirty="0"/>
              <a:t>Landing 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27767A-A92E-876F-90BC-57156099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3" y="1017725"/>
            <a:ext cx="2401963" cy="3551150"/>
          </a:xfrm>
          <a:prstGeom prst="rect">
            <a:avLst/>
          </a:prstGeom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D759B06B-15B1-2B62-766F-B53C7FBAEDA3}"/>
              </a:ext>
            </a:extLst>
          </p:cNvPr>
          <p:cNvSpPr txBox="1"/>
          <p:nvPr/>
        </p:nvSpPr>
        <p:spPr>
          <a:xfrm>
            <a:off x="3672840" y="2095598"/>
            <a:ext cx="497559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itchFamily="2" charset="77"/>
              </a:rPr>
              <a:t>Interface moderne et intuitive avec des composants réutilisables en </a:t>
            </a:r>
            <a:r>
              <a:rPr lang="fr-FR" sz="1500" dirty="0" err="1">
                <a:latin typeface="Montserrat" pitchFamily="2" charset="77"/>
              </a:rPr>
              <a:t>React</a:t>
            </a:r>
            <a:endParaRPr lang="fr-FR" sz="1500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76215F1-D86B-E3CF-5FB2-20FAD398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BB94222B-2FA5-238D-0E95-3F209F3A5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54464FF-4385-81E3-FCF2-8583329EB6F9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97E63D37-8232-670B-261D-C4E766E641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27D34B-56CB-905C-8926-6DDEDB26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808" y="1017725"/>
            <a:ext cx="4516139" cy="3211072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36A999FC-4552-C647-D37F-8F7D050319AE}"/>
              </a:ext>
            </a:extLst>
          </p:cNvPr>
          <p:cNvSpPr txBox="1">
            <a:spLocks/>
          </p:cNvSpPr>
          <p:nvPr/>
        </p:nvSpPr>
        <p:spPr>
          <a:xfrm>
            <a:off x="3822808" y="4505275"/>
            <a:ext cx="4516139" cy="49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fr-FR" dirty="0"/>
              <a:t>Dashboard restaurateurs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4099DD9D-5FD6-D430-6B0C-E64B39CABEFD}"/>
              </a:ext>
            </a:extLst>
          </p:cNvPr>
          <p:cNvSpPr txBox="1"/>
          <p:nvPr/>
        </p:nvSpPr>
        <p:spPr>
          <a:xfrm>
            <a:off x="344774" y="1469114"/>
            <a:ext cx="344496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500" dirty="0">
                <a:latin typeface="Montserrat" pitchFamily="2" charset="77"/>
              </a:rPr>
              <a:t>Fonctionnalités clés :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sz="1500" dirty="0">
                <a:latin typeface="Montserrat" pitchFamily="2" charset="77"/>
              </a:rPr>
              <a:t>Création et personnalisation d’un menu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sz="1500" dirty="0">
                <a:latin typeface="Montserrat" pitchFamily="2" charset="77"/>
              </a:rPr>
              <a:t>Exportation en PDF et vers les réseaux sociaux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sz="1500" dirty="0">
                <a:latin typeface="Montserrat" pitchFamily="2" charset="77"/>
              </a:rPr>
              <a:t>Connexion sécurisée rapide via </a:t>
            </a:r>
            <a:r>
              <a:rPr lang="fr-FR" sz="1500" dirty="0" err="1">
                <a:latin typeface="Montserrat" pitchFamily="2" charset="77"/>
              </a:rPr>
              <a:t>Firebase</a:t>
            </a:r>
            <a:r>
              <a:rPr lang="fr-FR" sz="1500" dirty="0">
                <a:latin typeface="Montserrat" pitchFamily="2" charset="77"/>
              </a:rPr>
              <a:t> </a:t>
            </a:r>
            <a:r>
              <a:rPr lang="fr-FR" sz="1500" dirty="0" err="1">
                <a:latin typeface="Montserrat" pitchFamily="2" charset="77"/>
              </a:rPr>
              <a:t>Auth</a:t>
            </a:r>
            <a:endParaRPr lang="fr-FR" sz="15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539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Méthodologie Agile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4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Approche de gestion de projet qui repose sur des itérations courtes pour livrer des fonctionnalités progressivement.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L’objectif et d’améliorer la réactivité face aux changements et assurer une meilleure collaboration au sein de l’équipe.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9785CEB-9473-D578-5513-56B76D2C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4F49BF63-31EF-C66F-A45C-6F59AEF0A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Scrum : Agile structurée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1FC44C92-7F36-A495-E642-B07BD5D10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4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-FR" sz="15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 Agile basée sur des sprints : des périodes courtes et régulières.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-FR" sz="15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Chaque sprint vise à livrer des fonctionnalités concrètes qui peuvent être testées et validées. </a:t>
            </a:r>
            <a:endParaRPr sz="15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CB4959E8-24CF-F4A2-1612-F0ABEC9E4EF1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B6B19109-44D6-9ADE-706A-6E303DE960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56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7C510CEF-CD7B-D043-8410-AA809A30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A6286435-0A29-6402-8624-D9D41479D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Proposition d’organisation des sprints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ACEAD340-68C1-E2EE-CE1A-CF5308C8DB6B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957C2134-D889-9D5A-5D7E-ADDDC478A9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7CCF88D-EFC6-71C1-E0FE-D6E2090E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22809"/>
              </p:ext>
            </p:extLst>
          </p:nvPr>
        </p:nvGraphicFramePr>
        <p:xfrm>
          <a:off x="510540" y="1512570"/>
          <a:ext cx="7719060" cy="265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60343022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4240275426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2402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 de tâches /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9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Développement de la Landing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Maquette de la Landing Page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Intégration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Mise en place des composants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2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Authentification des utilisateurs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Intégration de </a:t>
                      </a:r>
                      <a:r>
                        <a:rPr lang="fr-FR" dirty="0" err="1"/>
                        <a:t>Firebase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Auth</a:t>
                      </a: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Création des modales de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5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Fonctionnalité de création de 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Développement des catégories et plats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Liaison avec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Exportation des menus (PDF, images 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Mise en place de </a:t>
                      </a:r>
                      <a:r>
                        <a:rPr lang="fr-FR" dirty="0" err="1"/>
                        <a:t>React</a:t>
                      </a:r>
                      <a:r>
                        <a:rPr lang="fr-FR" dirty="0"/>
                        <a:t>-PDF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Fonctionnalité html-to-image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5425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2A199EED-084F-6C79-6799-3721C76775DB}"/>
              </a:ext>
            </a:extLst>
          </p:cNvPr>
          <p:cNvSpPr txBox="1"/>
          <p:nvPr/>
        </p:nvSpPr>
        <p:spPr>
          <a:xfrm>
            <a:off x="6065225" y="4390698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de 1 à 2 semaines</a:t>
            </a:r>
          </a:p>
        </p:txBody>
      </p:sp>
    </p:spTree>
    <p:extLst>
      <p:ext uri="{BB962C8B-B14F-4D97-AF65-F5344CB8AC3E}">
        <p14:creationId xmlns:p14="http://schemas.microsoft.com/office/powerpoint/2010/main" val="290465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F2EE3AD-84E1-75C0-2D06-4E2C5F54A6C4}"/>
              </a:ext>
            </a:extLst>
          </p:cNvPr>
          <p:cNvSpPr txBox="1"/>
          <p:nvPr/>
        </p:nvSpPr>
        <p:spPr>
          <a:xfrm>
            <a:off x="311700" y="1223050"/>
            <a:ext cx="7775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itchFamily="2" charset="77"/>
              </a:rPr>
              <a:t>Le tableau Kanban est un outil visuel puissant pour organiser et suivre l’avancement du projet Menu Maker</a:t>
            </a:r>
            <a:endParaRPr lang="fr-FR" sz="1500" dirty="0">
              <a:effectLst/>
              <a:latin typeface="Montserrat" pitchFamily="2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B0FE75-4589-2DC5-17DD-FF228C195F68}"/>
              </a:ext>
            </a:extLst>
          </p:cNvPr>
          <p:cNvSpPr txBox="1"/>
          <p:nvPr/>
        </p:nvSpPr>
        <p:spPr>
          <a:xfrm>
            <a:off x="311700" y="2162671"/>
            <a:ext cx="7653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itchFamily="2" charset="77"/>
              </a:rPr>
              <a:t>Il facilite la coordination de l’équipe et garantit une meilleure productivité grâce à une gestion claire des tâches et des priorités</a:t>
            </a:r>
            <a:endParaRPr lang="fr-FR" sz="1500" dirty="0">
              <a:effectLst/>
              <a:latin typeface="Montserrat" pitchFamily="2" charset="77"/>
            </a:endParaRPr>
          </a:p>
        </p:txBody>
      </p:sp>
      <p:pic>
        <p:nvPicPr>
          <p:cNvPr id="4098" name="Picture 2" descr="NOTION APP : Quels sont les tarifs, et avis clients?">
            <a:extLst>
              <a:ext uri="{FF2B5EF4-FFF2-40B4-BE49-F238E27FC236}">
                <a16:creationId xmlns:a16="http://schemas.microsoft.com/office/drawing/2014/main" id="{7133DEDF-87CA-292C-EF35-7AFCF686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2936240"/>
            <a:ext cx="2766068" cy="15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526</Words>
  <Application>Microsoft Macintosh PowerPoint</Application>
  <PresentationFormat>Affichage à l'écran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Aperçu de la maquette </vt:lpstr>
      <vt:lpstr>Méthodologie Agile</vt:lpstr>
      <vt:lpstr>Scrum : Agile structurée</vt:lpstr>
      <vt:lpstr>Proposition d’organisation des sprints</vt:lpstr>
      <vt:lpstr>Suivi du projet avec le Kanban</vt:lpstr>
      <vt:lpstr>Suivi du projet avec le Kanban</vt:lpstr>
      <vt:lpstr>Exemple d’une tache</vt:lpstr>
      <vt:lpstr>Spécifications techniques</vt:lpstr>
      <vt:lpstr>Diagramme</vt:lpstr>
      <vt:lpstr>Veille Technologique Feedly</vt:lpstr>
      <vt:lpstr>Développement Web Général</vt:lpstr>
      <vt:lpstr>Menu Maker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Maxence DELVINQUIER</cp:lastModifiedBy>
  <cp:revision>3</cp:revision>
  <dcterms:modified xsi:type="dcterms:W3CDTF">2024-12-16T16:25:54Z</dcterms:modified>
</cp:coreProperties>
</file>