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60" r:id="rId3"/>
    <p:sldId id="257" r:id="rId4"/>
    <p:sldId id="266" r:id="rId5"/>
    <p:sldId id="261" r:id="rId6"/>
    <p:sldId id="259" r:id="rId7"/>
    <p:sldId id="262" r:id="rId8"/>
    <p:sldId id="258" r:id="rId9"/>
    <p:sldId id="267" r:id="rId10"/>
    <p:sldId id="269" r:id="rId11"/>
    <p:sldId id="268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709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жильный Олег" userId="ac832358dfe67c6e" providerId="LiveId" clId="{6F0CE6F1-839F-0B46-B3B1-A67E798248AC}"/>
    <pc:docChg chg="undo custSel addSld modSld">
      <pc:chgData name="Кужильный Олег" userId="ac832358dfe67c6e" providerId="LiveId" clId="{6F0CE6F1-839F-0B46-B3B1-A67E798248AC}" dt="2019-05-04T18:58:50.643" v="361" actId="1076"/>
      <pc:docMkLst>
        <pc:docMk/>
      </pc:docMkLst>
      <pc:sldChg chg="modSp">
        <pc:chgData name="Кужильный Олег" userId="ac832358dfe67c6e" providerId="LiveId" clId="{6F0CE6F1-839F-0B46-B3B1-A67E798248AC}" dt="2019-05-04T18:52:53.205" v="262" actId="20577"/>
        <pc:sldMkLst>
          <pc:docMk/>
          <pc:sldMk cId="1271227362" sldId="258"/>
        </pc:sldMkLst>
        <pc:spChg chg="mod">
          <ac:chgData name="Кужильный Олег" userId="ac832358dfe67c6e" providerId="LiveId" clId="{6F0CE6F1-839F-0B46-B3B1-A67E798248AC}" dt="2019-05-04T18:52:53.205" v="262" actId="20577"/>
          <ac:spMkLst>
            <pc:docMk/>
            <pc:sldMk cId="1271227362" sldId="258"/>
            <ac:spMk id="3" creationId="{3120D1D6-7FD4-F74A-A102-B6CCA59DDB39}"/>
          </ac:spMkLst>
        </pc:spChg>
      </pc:sldChg>
      <pc:sldChg chg="modSp">
        <pc:chgData name="Кужильный Олег" userId="ac832358dfe67c6e" providerId="LiveId" clId="{6F0CE6F1-839F-0B46-B3B1-A67E798248AC}" dt="2019-05-04T18:20:03.836" v="37" actId="20577"/>
        <pc:sldMkLst>
          <pc:docMk/>
          <pc:sldMk cId="1906438718" sldId="262"/>
        </pc:sldMkLst>
        <pc:spChg chg="mod">
          <ac:chgData name="Кужильный Олег" userId="ac832358dfe67c6e" providerId="LiveId" clId="{6F0CE6F1-839F-0B46-B3B1-A67E798248AC}" dt="2019-05-04T18:20:03.836" v="37" actId="20577"/>
          <ac:spMkLst>
            <pc:docMk/>
            <pc:sldMk cId="1906438718" sldId="262"/>
            <ac:spMk id="3" creationId="{D68793A1-F637-AA46-BBDE-E1BC9240B822}"/>
          </ac:spMkLst>
        </pc:spChg>
      </pc:sldChg>
      <pc:sldChg chg="addSp delSp modSp new">
        <pc:chgData name="Кужильный Олег" userId="ac832358dfe67c6e" providerId="LiveId" clId="{6F0CE6F1-839F-0B46-B3B1-A67E798248AC}" dt="2019-05-04T18:50:11.142" v="231" actId="22"/>
        <pc:sldMkLst>
          <pc:docMk/>
          <pc:sldMk cId="795489038" sldId="263"/>
        </pc:sldMkLst>
        <pc:spChg chg="add del mod">
          <ac:chgData name="Кужильный Олег" userId="ac832358dfe67c6e" providerId="LiveId" clId="{6F0CE6F1-839F-0B46-B3B1-A67E798248AC}" dt="2019-05-04T18:28:37.687" v="186" actId="20577"/>
          <ac:spMkLst>
            <pc:docMk/>
            <pc:sldMk cId="795489038" sldId="263"/>
            <ac:spMk id="2" creationId="{7A43C0EA-2298-FD43-A6F9-69F6F1749BBA}"/>
          </ac:spMkLst>
        </pc:spChg>
        <pc:spChg chg="mod">
          <ac:chgData name="Кужильный Олег" userId="ac832358dfe67c6e" providerId="LiveId" clId="{6F0CE6F1-839F-0B46-B3B1-A67E798248AC}" dt="2019-05-04T18:50:11.142" v="231" actId="22"/>
          <ac:spMkLst>
            <pc:docMk/>
            <pc:sldMk cId="795489038" sldId="263"/>
            <ac:spMk id="3" creationId="{A578D29A-D8FF-804D-B3BB-957F49189532}"/>
          </ac:spMkLst>
        </pc:spChg>
        <pc:spChg chg="add del mod">
          <ac:chgData name="Кужильный Олег" userId="ac832358dfe67c6e" providerId="LiveId" clId="{6F0CE6F1-839F-0B46-B3B1-A67E798248AC}" dt="2019-05-04T18:25:09.391" v="74" actId="21"/>
          <ac:spMkLst>
            <pc:docMk/>
            <pc:sldMk cId="795489038" sldId="263"/>
            <ac:spMk id="5" creationId="{29B12336-5FD8-404E-9F33-9D21C3B23506}"/>
          </ac:spMkLst>
        </pc:spChg>
      </pc:sldChg>
      <pc:sldChg chg="addSp delSp modSp new">
        <pc:chgData name="Кужильный Олег" userId="ac832358dfe67c6e" providerId="LiveId" clId="{6F0CE6F1-839F-0B46-B3B1-A67E798248AC}" dt="2019-05-04T18:57:44.108" v="321" actId="14100"/>
        <pc:sldMkLst>
          <pc:docMk/>
          <pc:sldMk cId="1195405444" sldId="264"/>
        </pc:sldMkLst>
        <pc:spChg chg="mod">
          <ac:chgData name="Кужильный Олег" userId="ac832358dfe67c6e" providerId="LiveId" clId="{6F0CE6F1-839F-0B46-B3B1-A67E798248AC}" dt="2019-05-04T18:53:47.740" v="263" actId="22"/>
          <ac:spMkLst>
            <pc:docMk/>
            <pc:sldMk cId="1195405444" sldId="264"/>
            <ac:spMk id="2" creationId="{57AB8103-9C16-3B47-BF2F-E8358C379914}"/>
          </ac:spMkLst>
        </pc:spChg>
        <pc:spChg chg="mod">
          <ac:chgData name="Кужильный Олег" userId="ac832358dfe67c6e" providerId="LiveId" clId="{6F0CE6F1-839F-0B46-B3B1-A67E798248AC}" dt="2019-05-04T18:57:40.768" v="320" actId="14100"/>
          <ac:spMkLst>
            <pc:docMk/>
            <pc:sldMk cId="1195405444" sldId="264"/>
            <ac:spMk id="3" creationId="{D51351C1-E66C-8A47-B197-31E28EFC60EF}"/>
          </ac:spMkLst>
        </pc:spChg>
        <pc:spChg chg="add mod">
          <ac:chgData name="Кужильный Олег" userId="ac832358dfe67c6e" providerId="LiveId" clId="{6F0CE6F1-839F-0B46-B3B1-A67E798248AC}" dt="2019-05-04T18:57:44.108" v="321" actId="14100"/>
          <ac:spMkLst>
            <pc:docMk/>
            <pc:sldMk cId="1195405444" sldId="264"/>
            <ac:spMk id="7" creationId="{CD26C1E7-0FFA-CB42-B776-693F0F3D3433}"/>
          </ac:spMkLst>
        </pc:spChg>
        <pc:graphicFrameChg chg="add del mod">
          <ac:chgData name="Кужильный Олег" userId="ac832358dfe67c6e" providerId="LiveId" clId="{6F0CE6F1-839F-0B46-B3B1-A67E798248AC}" dt="2019-05-04T18:55:42.975" v="273" actId="478"/>
          <ac:graphicFrameMkLst>
            <pc:docMk/>
            <pc:sldMk cId="1195405444" sldId="264"/>
            <ac:graphicFrameMk id="4" creationId="{71241C9D-3B28-094A-89A9-2AFEF7237827}"/>
          </ac:graphicFrameMkLst>
        </pc:graphicFrameChg>
      </pc:sldChg>
      <pc:sldChg chg="delSp modSp new mod modClrScheme chgLayout">
        <pc:chgData name="Кужильный Олег" userId="ac832358dfe67c6e" providerId="LiveId" clId="{6F0CE6F1-839F-0B46-B3B1-A67E798248AC}" dt="2019-05-04T18:58:50.643" v="361" actId="1076"/>
        <pc:sldMkLst>
          <pc:docMk/>
          <pc:sldMk cId="298535781" sldId="265"/>
        </pc:sldMkLst>
        <pc:spChg chg="mod ord">
          <ac:chgData name="Кужильный Олег" userId="ac832358dfe67c6e" providerId="LiveId" clId="{6F0CE6F1-839F-0B46-B3B1-A67E798248AC}" dt="2019-05-04T18:58:50.643" v="361" actId="1076"/>
          <ac:spMkLst>
            <pc:docMk/>
            <pc:sldMk cId="298535781" sldId="265"/>
            <ac:spMk id="2" creationId="{F144C7AF-13BA-7041-9F75-665B2F327F0D}"/>
          </ac:spMkLst>
        </pc:spChg>
        <pc:spChg chg="del mod ord">
          <ac:chgData name="Кужильный Олег" userId="ac832358dfe67c6e" providerId="LiveId" clId="{6F0CE6F1-839F-0B46-B3B1-A67E798248AC}" dt="2019-05-04T18:58:39.783" v="359" actId="700"/>
          <ac:spMkLst>
            <pc:docMk/>
            <pc:sldMk cId="298535781" sldId="265"/>
            <ac:spMk id="3" creationId="{8E9515D3-3C45-0A41-8F05-05F8B1808CF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3546" y="6295046"/>
            <a:ext cx="500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Cambria" panose="02040503050406030204" pitchFamily="18" charset="0"/>
              </a:rPr>
              <a:t>Digilent</a:t>
            </a:r>
            <a:r>
              <a:rPr lang="en-US" sz="2800" b="1" dirty="0" smtClean="0">
                <a:latin typeface="Cambria" panose="02040503050406030204" pitchFamily="18" charset="0"/>
              </a:rPr>
              <a:t> Design Contest 2019</a:t>
            </a:r>
            <a:endParaRPr 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09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686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179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2438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7921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6467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4921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DE4B2-61E0-47F3-818B-9665B4B02E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Заголовок 1"/>
          <p:cNvSpPr>
            <a:spLocks noGrp="1"/>
          </p:cNvSpPr>
          <p:nvPr>
            <p:ph type="ctrTitle"/>
          </p:nvPr>
        </p:nvSpPr>
        <p:spPr>
          <a:xfrm>
            <a:off x="609602" y="1"/>
            <a:ext cx="11569700" cy="584200"/>
          </a:xfrm>
          <a:prstGeom prst="rect">
            <a:avLst/>
          </a:prstGeom>
        </p:spPr>
        <p:txBody>
          <a:bodyPr/>
          <a:lstStyle>
            <a:lvl1pPr algn="l">
              <a:defRPr sz="4400" i="1" cap="small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37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19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37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965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319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782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566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86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164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03546" y="6295046"/>
            <a:ext cx="500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Cambria" panose="02040503050406030204" pitchFamily="18" charset="0"/>
              </a:rPr>
              <a:t>Digilent</a:t>
            </a:r>
            <a:r>
              <a:rPr lang="en-US" sz="2800" b="1" dirty="0" smtClean="0">
                <a:latin typeface="Cambria" panose="02040503050406030204" pitchFamily="18" charset="0"/>
              </a:rPr>
              <a:t> Design Contest 2019</a:t>
            </a:r>
            <a:endParaRPr 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290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EBB622-7434-794C-88D0-2FE3DDE83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79" y="679457"/>
            <a:ext cx="8361229" cy="1229078"/>
          </a:xfrm>
        </p:spPr>
        <p:txBody>
          <a:bodyPr/>
          <a:lstStyle/>
          <a:p>
            <a:r>
              <a:rPr lang="en-US" sz="5300" dirty="0"/>
              <a:t>High-Speed Real-Time VIDEO </a:t>
            </a:r>
            <a:r>
              <a:rPr lang="en-US" sz="5300" dirty="0" smtClean="0"/>
              <a:t>Streaming</a:t>
            </a:r>
            <a:endParaRPr lang="en-US" sz="53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633583" y="2025870"/>
            <a:ext cx="7323425" cy="303058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b="1" dirty="0" err="1"/>
              <a:t>Maksym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Holub</a:t>
            </a:r>
            <a:endParaRPr lang="en-US" altLang="zh-CN" sz="2200" b="1" dirty="0" smtClean="0"/>
          </a:p>
          <a:p>
            <a:r>
              <a:rPr lang="en-US" altLang="zh-CN" sz="2200" b="1" dirty="0" err="1"/>
              <a:t>Oleh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Kuzhylnyi</a:t>
            </a:r>
            <a:endParaRPr lang="en-US" altLang="zh-CN" sz="2200" b="1" dirty="0" smtClean="0"/>
          </a:p>
          <a:p>
            <a:r>
              <a:rPr lang="en-US" altLang="zh-CN" sz="2200" b="1" dirty="0" err="1"/>
              <a:t>Oleksandr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Ostrianko</a:t>
            </a:r>
            <a:endParaRPr lang="en-US" altLang="zh-CN" sz="2200" b="1" dirty="0" smtClean="0"/>
          </a:p>
          <a:p>
            <a:endParaRPr lang="en-US" sz="2200" dirty="0" smtClean="0"/>
          </a:p>
          <a:p>
            <a:r>
              <a:rPr lang="en-US" altLang="zh-CN" sz="2200" b="1" dirty="0"/>
              <a:t>Scientific Advisor: </a:t>
            </a:r>
            <a:r>
              <a:rPr lang="en-US" altLang="zh-CN" sz="2200" b="1" dirty="0" err="1"/>
              <a:t>Tymofii</a:t>
            </a: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Khodniev</a:t>
            </a:r>
            <a:endParaRPr lang="en-US" altLang="zh-CN" sz="2200" b="1" dirty="0" smtClean="0"/>
          </a:p>
          <a:p>
            <a:r>
              <a:rPr lang="en-US" altLang="zh-CN" b="1" dirty="0"/>
              <a:t>Department of Design of Electronic Digital Equipment (DEDEC dept.), </a:t>
            </a:r>
            <a:endParaRPr lang="zh-CN" altLang="en-US" dirty="0"/>
          </a:p>
          <a:p>
            <a:r>
              <a:rPr lang="en-US" altLang="zh-CN" b="1" dirty="0"/>
              <a:t>Faculty of Electronics,</a:t>
            </a:r>
            <a:r>
              <a:rPr lang="zh-CN" altLang="en-US" b="1" dirty="0"/>
              <a:t> </a:t>
            </a:r>
            <a:r>
              <a:rPr lang="en-US" altLang="zh-CN" b="1" dirty="0"/>
              <a:t>National Technical University of Ukraine "Igor Sikorsky Kyiv Polytechnic </a:t>
            </a:r>
            <a:r>
              <a:rPr lang="en-US" altLang="zh-CN" b="1" dirty="0" smtClean="0"/>
              <a:t>Institute“, Kyiv, Ukraine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47" y="5173788"/>
            <a:ext cx="432639" cy="561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4957" y="5303981"/>
            <a:ext cx="2871870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50000"/>
              </a:lnSpc>
            </a:pPr>
            <a:r>
              <a:rPr lang="en-US" sz="44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NTUU KPI</a:t>
            </a:r>
            <a:endParaRPr lang="en-US" sz="4400" b="1" i="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538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2300" y="215901"/>
            <a:ext cx="11569700" cy="584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57709"/>
                </a:solidFill>
              </a:rPr>
              <a:t>Alternatives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to embedded Linux?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600" y="863600"/>
            <a:ext cx="8128000" cy="423558"/>
          </a:xfrm>
          <a:prstGeom prst="rect">
            <a:avLst/>
          </a:prstGeom>
        </p:spPr>
        <p:txBody>
          <a:bodyPr wrap="square" lIns="145143" tIns="72571" rIns="145143" bIns="72571" rtlCol="0" anchor="t">
            <a:spAutoFit/>
          </a:bodyPr>
          <a:lstStyle/>
          <a:p>
            <a:pPr algn="r">
              <a:buSzPct val="80000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 smtClean="0">
                <a:solidFill>
                  <a:srgbClr val="92D050"/>
                </a:solidFill>
              </a:rPr>
              <a:t> I’d like a kilo of that sour lemons, please.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47801"/>
            <a:ext cx="9740900" cy="3747545"/>
          </a:xfrm>
          <a:prstGeom prst="rect">
            <a:avLst/>
          </a:prstGeom>
        </p:spPr>
        <p:txBody>
          <a:bodyPr wrap="square" lIns="145143" tIns="72571" rIns="145143" bIns="72571" rtlCol="0" anchor="t">
            <a:spAutoFit/>
          </a:bodyPr>
          <a:lstStyle/>
          <a:p>
            <a:pPr marL="272143" indent="-272143">
              <a:buSzPct val="8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BSD-like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kernels: FreeBSD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DragonFly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BSD,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NetBSD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2143" indent="-272143">
              <a:buSzPct val="80000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kernels are extremely stable, safe and good at I/O-bound tasks, especially in the networking. The FreeBSD also includes stuff like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a Linux compatibility layer, which may come in handy for your project. BSD kernels are also widely adopted by serious players in industry (Sony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Playstation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Juniper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JunOS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both derived from the FreeBSD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7262">
              <a:buSzPct val="80000"/>
              <a:buFont typeface="Wingdings" pitchFamily="2" charset="2"/>
              <a:buChar char="v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7262">
              <a:buSzPct val="80000"/>
              <a:buFont typeface="Wingdings" pitchFamily="2" charset="2"/>
              <a:buChar char="v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2143" indent="-272143">
              <a:buSzPct val="8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QNX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VxWorks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L="272143">
              <a:buSzPct val="80000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solutions allow to meet the real-time requirements while keeping the kernel as close to Linux as possible. The QNX kernel runs the Linux kernel as a separate task, which means you’ll end up rewriting all the drivers requiring the real-time for QNX. These two solutions are also proprietary.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48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02196" y="292101"/>
            <a:ext cx="4440505" cy="584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57709"/>
                </a:solidFill>
              </a:rPr>
              <a:t>Perspectives for FPGA/</a:t>
            </a:r>
            <a:r>
              <a:rPr lang="en-US" dirty="0" err="1" smtClean="0">
                <a:solidFill>
                  <a:srgbClr val="E57709"/>
                </a:solidFill>
              </a:rPr>
              <a:t>SoC</a:t>
            </a:r>
            <a:r>
              <a:rPr lang="en-US" dirty="0" smtClean="0">
                <a:solidFill>
                  <a:srgbClr val="E57709"/>
                </a:solidFill>
              </a:rPr>
              <a:t> designs</a:t>
            </a:r>
            <a:endParaRPr lang="en-US" dirty="0">
              <a:solidFill>
                <a:srgbClr val="E577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8132" y="4829930"/>
            <a:ext cx="3894668" cy="423558"/>
          </a:xfrm>
          <a:prstGeom prst="rect">
            <a:avLst/>
          </a:prstGeom>
        </p:spPr>
        <p:txBody>
          <a:bodyPr wrap="square" lIns="145143" tIns="72571" rIns="145143" bIns="72571" rtlCol="0" anchor="t">
            <a:spAutoFit/>
          </a:bodyPr>
          <a:lstStyle/>
          <a:p>
            <a:pPr>
              <a:buSzPct val="80000"/>
            </a:pPr>
            <a:r>
              <a:rPr lang="en-US" b="1" spc="-79" dirty="0" smtClean="0">
                <a:solidFill>
                  <a:srgbClr val="92D050"/>
                </a:solidFill>
              </a:rPr>
              <a:t>Xilinx Zynq-7000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4097" y="1574800"/>
            <a:ext cx="3818204" cy="2916548"/>
          </a:xfrm>
          <a:prstGeom prst="rect">
            <a:avLst/>
          </a:prstGeom>
        </p:spPr>
        <p:txBody>
          <a:bodyPr wrap="square" lIns="145143" tIns="72571" rIns="145143" bIns="72571" rtlCol="0" anchor="t">
            <a:spAutoFit/>
          </a:bodyPr>
          <a:lstStyle/>
          <a:p>
            <a:pPr algn="l">
              <a:buSzPct val="80000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FPGAs contain an ARM core, a set of basic primitives and a FPGA matric for implementing the custom peripherals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>
              <a:buSzPct val="80000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SzPct val="80000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Given that a lot of configurable IP cores exist and are well coupled with the Linux kernel tools, it allows for very robust flexible designs</a:t>
            </a:r>
          </a:p>
        </p:txBody>
      </p:sp>
      <p:pic>
        <p:nvPicPr>
          <p:cNvPr id="33796" name="Picture 4" descr="Bildergebnis fÃ¼r zynq 7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1" y="457200"/>
            <a:ext cx="6515046" cy="4224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742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44C7AF-13BA-7041-9F75-665B2F327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76799" y="0"/>
            <a:ext cx="1667691" cy="6841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3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3C0EA-2298-FD43-A6F9-69F6F174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24" y="233583"/>
            <a:ext cx="9601200" cy="1485900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78D29A-D8FF-804D-B3BB-957F4918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0" y="1119581"/>
            <a:ext cx="8699370" cy="22840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GigE Vision standard is proprietary and requires licensing. In spite of this, there exists an open-source ARAVIS library, implementing the GigE Vision interface based on results of reverse engineering of the corresponding </a:t>
            </a:r>
            <a:r>
              <a:rPr lang="en-US" dirty="0" smtClean="0"/>
              <a:t>protocols</a:t>
            </a:r>
          </a:p>
          <a:p>
            <a:r>
              <a:rPr lang="en-US" dirty="0" smtClean="0"/>
              <a:t>In our implementation the ARAVIS </a:t>
            </a:r>
            <a:r>
              <a:rPr lang="en-US" dirty="0" smtClean="0"/>
              <a:t>library is </a:t>
            </a:r>
            <a:r>
              <a:rPr lang="en-US" dirty="0" smtClean="0"/>
              <a:t>used for designing a </a:t>
            </a:r>
            <a:r>
              <a:rPr lang="en-US" dirty="0" err="1" smtClean="0"/>
              <a:t>GigE</a:t>
            </a:r>
            <a:r>
              <a:rPr lang="en-US" dirty="0" smtClean="0"/>
              <a:t> vision </a:t>
            </a:r>
            <a:r>
              <a:rPr lang="en-US" dirty="0" smtClean="0"/>
              <a:t>standard compatible camera </a:t>
            </a:r>
            <a:endParaRPr lang="ru-RU" dirty="0"/>
          </a:p>
          <a:p>
            <a:r>
              <a:rPr lang="en-US" dirty="0" smtClean="0"/>
              <a:t>For realizing a capture frames from a camera we wrote a C program module which uses Video4Linux and ARAVIS API </a:t>
            </a:r>
            <a:endParaRPr lang="ru-RU" dirty="0" smtClean="0"/>
          </a:p>
          <a:p>
            <a:r>
              <a:rPr lang="en-US" dirty="0" smtClean="0"/>
              <a:t>The ARAVIS viewer is used for </a:t>
            </a:r>
            <a:r>
              <a:rPr lang="de-DE" dirty="0" err="1" smtClean="0"/>
              <a:t>view</a:t>
            </a:r>
            <a:r>
              <a:rPr lang="de-DE" dirty="0" smtClean="0"/>
              <a:t> an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endParaRPr lang="en-US" dirty="0"/>
          </a:p>
        </p:txBody>
      </p:sp>
      <p:pic>
        <p:nvPicPr>
          <p:cNvPr id="28674" name="Picture 2" descr="Bildergebnis fÃ¼r aravis library photo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777875"/>
            <a:ext cx="2438400" cy="2438400"/>
          </a:xfrm>
          <a:prstGeom prst="rect">
            <a:avLst/>
          </a:prstGeom>
          <a:noFill/>
        </p:spPr>
      </p:pic>
      <p:sp>
        <p:nvSpPr>
          <p:cNvPr id="28678" name="AutoShape 6" descr="blob:https://web.telegram.org/020df026-b192-4fb1-a1a8-b298af2d2c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680" name="AutoShape 8" descr="blob:https://web.telegram.org/020df026-b192-4fb1-a1a8-b298af2d2c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682" name="AutoShape 10" descr="blob:https://web.telegram.org/3d7c6384-31e4-4c8a-bb2e-73bb79eb9e4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8684" name="Picture 12" descr="C:\Users\User\Downloads\d16436b8-c13f-45f2-9e4e-44a8d1c3dfb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4076" y="3365500"/>
            <a:ext cx="3384133" cy="2730500"/>
          </a:xfrm>
          <a:prstGeom prst="rect">
            <a:avLst/>
          </a:prstGeom>
          <a:noFill/>
        </p:spPr>
      </p:pic>
      <p:pic>
        <p:nvPicPr>
          <p:cNvPr id="28685" name="Picture 13" descr="C:\Users\User\Downloads\image_2019-05-05_01-13-1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574" y="3376457"/>
            <a:ext cx="3184525" cy="3046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9548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B8103-9C16-3B47-BF2F-E8358C37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4" y="558800"/>
            <a:ext cx="8596668" cy="1320800"/>
          </a:xfrm>
        </p:spPr>
        <p:txBody>
          <a:bodyPr/>
          <a:lstStyle/>
          <a:p>
            <a:r>
              <a:rPr lang="en-US" dirty="0"/>
              <a:t>Summary of the design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1351C1-E66C-8A47-B197-31E28EFC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86" y="1341173"/>
            <a:ext cx="9295814" cy="1846527"/>
          </a:xfrm>
        </p:spPr>
        <p:txBody>
          <a:bodyPr/>
          <a:lstStyle/>
          <a:p>
            <a:r>
              <a:rPr lang="en-US" dirty="0"/>
              <a:t>The design is </a:t>
            </a:r>
            <a:r>
              <a:rPr lang="en-US" dirty="0" smtClean="0"/>
              <a:t>complete,</a:t>
            </a:r>
            <a:r>
              <a:rPr lang="ru-RU" dirty="0" smtClean="0"/>
              <a:t> </a:t>
            </a:r>
            <a:r>
              <a:rPr lang="en-US" dirty="0" smtClean="0"/>
              <a:t>meets </a:t>
            </a:r>
            <a:r>
              <a:rPr lang="en-US" dirty="0"/>
              <a:t>its </a:t>
            </a:r>
            <a:r>
              <a:rPr lang="en-US" dirty="0" smtClean="0"/>
              <a:t>objectives </a:t>
            </a:r>
            <a:r>
              <a:rPr lang="en-US" dirty="0" smtClean="0"/>
              <a:t>and in addition no </a:t>
            </a:r>
            <a:r>
              <a:rPr lang="de-DE" dirty="0" err="1" smtClean="0"/>
              <a:t>analogue</a:t>
            </a:r>
            <a:r>
              <a:rPr lang="de-DE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dirty="0" smtClean="0"/>
              <a:t>world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 has a modular approach and every component has a specific function</a:t>
            </a:r>
          </a:p>
          <a:p>
            <a:r>
              <a:rPr lang="en-US" dirty="0"/>
              <a:t>For </a:t>
            </a:r>
            <a:r>
              <a:rPr lang="en-US" dirty="0" smtClean="0"/>
              <a:t>project future </a:t>
            </a:r>
            <a:r>
              <a:rPr lang="en-US" dirty="0"/>
              <a:t>improving is possible to change the main camera to </a:t>
            </a:r>
            <a:r>
              <a:rPr lang="en-US" dirty="0" smtClean="0"/>
              <a:t>any </a:t>
            </a:r>
            <a:r>
              <a:rPr lang="en-US" dirty="0" smtClean="0"/>
              <a:t>another </a:t>
            </a:r>
            <a:r>
              <a:rPr lang="en-US" dirty="0"/>
              <a:t>powerful PHY-camera or vice versa use USB camera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26C1E7-0FFA-CB42-B776-693F0F3D3433}"/>
              </a:ext>
            </a:extLst>
          </p:cNvPr>
          <p:cNvSpPr txBox="1"/>
          <p:nvPr/>
        </p:nvSpPr>
        <p:spPr>
          <a:xfrm>
            <a:off x="396044" y="3394807"/>
            <a:ext cx="45442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Required tools: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/>
              <a:t>ZyboZ7-10</a:t>
            </a:r>
            <a:r>
              <a:rPr lang="en-US" dirty="0"/>
              <a:t> (</a:t>
            </a:r>
            <a:r>
              <a:rPr lang="en-US" dirty="0" err="1"/>
              <a:t>Zynq-7000</a:t>
            </a:r>
            <a:r>
              <a:rPr lang="en-US" dirty="0"/>
              <a:t> ARM/FPGA SoC Development Board)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Digilent </a:t>
            </a:r>
            <a:r>
              <a:rPr lang="en-US" dirty="0" err="1"/>
              <a:t>Pcam</a:t>
            </a:r>
            <a:r>
              <a:rPr lang="en-US" dirty="0"/>
              <a:t> 5C and ribbon cable for communication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Micro USB cable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Power supply 5V/2A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Cat-5e </a:t>
            </a:r>
            <a:r>
              <a:rPr lang="en-US" dirty="0" smtClean="0"/>
              <a:t>cable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microSD</a:t>
            </a:r>
            <a:r>
              <a:rPr lang="en-US" dirty="0" smtClean="0"/>
              <a:t> card</a:t>
            </a:r>
            <a:endParaRPr lang="en-US" dirty="0"/>
          </a:p>
        </p:txBody>
      </p:sp>
      <p:pic>
        <p:nvPicPr>
          <p:cNvPr id="1027" name="Picture 3" descr="C:\Users\User\Downloads\digil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9600" y="3136900"/>
            <a:ext cx="3082679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54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3F745E-5B14-7945-BB37-371731A1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8" y="440788"/>
            <a:ext cx="8596668" cy="1320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5AB7EF-0F76-834B-BEA8-C51FF636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1" y="1355773"/>
            <a:ext cx="9601200" cy="3581400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</a:t>
            </a:r>
            <a:r>
              <a:rPr lang="en-US" dirty="0" smtClean="0"/>
              <a:t>a custom FPGA-based </a:t>
            </a:r>
            <a:r>
              <a:rPr lang="en-US" dirty="0"/>
              <a:t>design with MIPI CSI-2 interface </a:t>
            </a:r>
            <a:r>
              <a:rPr lang="en-US" dirty="0" smtClean="0"/>
              <a:t>for the </a:t>
            </a:r>
            <a:r>
              <a:rPr lang="en-US" dirty="0"/>
              <a:t>development board.</a:t>
            </a:r>
          </a:p>
          <a:p>
            <a:r>
              <a:rPr lang="en-US" dirty="0"/>
              <a:t>Build a custom Linux distribution </a:t>
            </a:r>
            <a:r>
              <a:rPr lang="en-US" dirty="0" smtClean="0"/>
              <a:t>based </a:t>
            </a:r>
            <a:r>
              <a:rPr lang="en-US" dirty="0"/>
              <a:t>on ARM-part </a:t>
            </a:r>
            <a:r>
              <a:rPr lang="en-US" dirty="0" smtClean="0"/>
              <a:t>of</a:t>
            </a:r>
            <a:r>
              <a:rPr lang="ru-RU" dirty="0" smtClean="0"/>
              <a:t> </a:t>
            </a:r>
            <a:r>
              <a:rPr lang="en-US" dirty="0" smtClean="0"/>
              <a:t>Xilinx </a:t>
            </a:r>
            <a:r>
              <a:rPr lang="en-US" dirty="0" err="1" smtClean="0"/>
              <a:t>SoC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Test the connection between Linux distribution and camera;</a:t>
            </a:r>
          </a:p>
          <a:p>
            <a:r>
              <a:rPr lang="en-US" dirty="0" smtClean="0"/>
              <a:t>Include </a:t>
            </a:r>
            <a:r>
              <a:rPr lang="en-US" dirty="0" smtClean="0"/>
              <a:t>into distribution ARAVIS library and other necessary dependencies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Build </a:t>
            </a:r>
            <a:r>
              <a:rPr lang="en-US" dirty="0"/>
              <a:t>and test a software module on the development board for transmitting a </a:t>
            </a:r>
            <a:r>
              <a:rPr lang="en-US" dirty="0" err="1" smtClean="0"/>
              <a:t>videostream</a:t>
            </a:r>
            <a:r>
              <a:rPr lang="en-US" dirty="0"/>
              <a:t>;</a:t>
            </a:r>
          </a:p>
          <a:p>
            <a:r>
              <a:rPr lang="en-US" dirty="0"/>
              <a:t> Launch </a:t>
            </a:r>
            <a:r>
              <a:rPr lang="en-US" dirty="0" smtClean="0"/>
              <a:t>the prepared </a:t>
            </a:r>
            <a:r>
              <a:rPr lang="en-US" dirty="0" smtClean="0"/>
              <a:t>software </a:t>
            </a:r>
            <a:r>
              <a:rPr lang="en-US" dirty="0"/>
              <a:t>module on the </a:t>
            </a:r>
            <a:r>
              <a:rPr lang="en-US" dirty="0" err="1"/>
              <a:t>Zybo</a:t>
            </a:r>
            <a:r>
              <a:rPr lang="en-US" dirty="0"/>
              <a:t> Z7-10 board. </a:t>
            </a:r>
            <a:endParaRPr lang="en-US" dirty="0" smtClean="0"/>
          </a:p>
          <a:p>
            <a:r>
              <a:rPr lang="en-US" dirty="0" smtClean="0"/>
              <a:t>Transmit </a:t>
            </a:r>
            <a:r>
              <a:rPr lang="en-US" dirty="0"/>
              <a:t>the output </a:t>
            </a:r>
            <a:r>
              <a:rPr lang="en-US" dirty="0" err="1" smtClean="0"/>
              <a:t>videostream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FullHD</a:t>
            </a:r>
            <a:r>
              <a:rPr lang="en-US" dirty="0" smtClean="0"/>
              <a:t> </a:t>
            </a:r>
            <a:r>
              <a:rPr lang="en-US" dirty="0"/>
              <a:t>resolution </a:t>
            </a:r>
            <a:r>
              <a:rPr lang="en-US" dirty="0" smtClean="0"/>
              <a:t>from </a:t>
            </a:r>
            <a:r>
              <a:rPr lang="en-US" dirty="0"/>
              <a:t>the camera to the PC via </a:t>
            </a:r>
            <a:r>
              <a:rPr lang="en-US" dirty="0" smtClean="0"/>
              <a:t>Cat-5e </a:t>
            </a:r>
            <a:r>
              <a:rPr lang="en-US" dirty="0" smtClean="0"/>
              <a:t>cable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Connect </a:t>
            </a:r>
            <a:r>
              <a:rPr lang="en-US" dirty="0" smtClean="0"/>
              <a:t>Cat-5e </a:t>
            </a:r>
            <a:r>
              <a:rPr lang="en-US" dirty="0" smtClean="0"/>
              <a:t>cable to LAN port and check the output flow in ARAVIS viewer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1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87131-EC00-DF47-A357-E766DFE4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34" y="584200"/>
            <a:ext cx="7171266" cy="711200"/>
          </a:xfrm>
        </p:spPr>
        <p:txBody>
          <a:bodyPr/>
          <a:lstStyle/>
          <a:p>
            <a:r>
              <a:rPr lang="en-US" dirty="0"/>
              <a:t>Streaming Technology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7CF7D5-4351-4540-8BC0-B3DDB4DF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45" y="1452383"/>
            <a:ext cx="9601200" cy="35814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Nowadays there exists a large number of competitive video streaming technologies: those based on RTSP,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GigE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Vision, USB3, and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others.The vast majority of them rely on complex interoperated use of multiple protocols at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once.</a:t>
            </a:r>
          </a:p>
          <a:p>
            <a:r>
              <a:rPr lang="en-US" dirty="0" smtClean="0">
                <a:latin typeface="+mj-lt"/>
                <a:cs typeface="Helvetica" panose="020B0604020202020204" pitchFamily="34" charset="0"/>
              </a:rPr>
              <a:t>The </a:t>
            </a:r>
            <a:r>
              <a:rPr lang="en-US" dirty="0" smtClean="0">
                <a:latin typeface="+mj-lt"/>
                <a:cs typeface="Helvetica" panose="020B0604020202020204" pitchFamily="34" charset="0"/>
              </a:rPr>
              <a:t>vast majority of them rely on complex interoperated use of multiple protocols at once, leading </a:t>
            </a:r>
            <a:r>
              <a:rPr lang="en-US" dirty="0" smtClean="0">
                <a:latin typeface="+mj-lt"/>
                <a:cs typeface="Helvetica" panose="020B0604020202020204" pitchFamily="34" charset="0"/>
              </a:rPr>
              <a:t>to:</a:t>
            </a:r>
          </a:p>
          <a:p>
            <a:pPr marL="685800"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err="1" smtClean="0">
                <a:latin typeface="+mj-lt"/>
                <a:cs typeface="Helvetica" panose="020B0604020202020204" pitchFamily="34" charset="0"/>
              </a:rPr>
              <a:t>o</a:t>
            </a:r>
            <a:r>
              <a:rPr lang="en-US" sz="1800" dirty="0" err="1" smtClean="0">
                <a:latin typeface="+mj-lt"/>
                <a:cs typeface="Helvetica" panose="020B0604020202020204" pitchFamily="34" charset="0"/>
              </a:rPr>
              <a:t>vergeneralized</a:t>
            </a:r>
            <a:r>
              <a:rPr lang="en-US" sz="1800" dirty="0" smtClean="0">
                <a:latin typeface="+mj-lt"/>
                <a:cs typeface="Helvetica" panose="020B0604020202020204" pitchFamily="34" charset="0"/>
              </a:rPr>
              <a:t> </a:t>
            </a:r>
            <a:r>
              <a:rPr lang="en-US" sz="1800" dirty="0" smtClean="0">
                <a:latin typeface="+mj-lt"/>
                <a:cs typeface="Helvetica" panose="020B0604020202020204" pitchFamily="34" charset="0"/>
              </a:rPr>
              <a:t>specifications having “weak definitions”, thus allowing for numerous different concrete implementations (one may see it as a way to make the streaming technology perform its best in all possible use cases);</a:t>
            </a:r>
          </a:p>
          <a:p>
            <a:pPr marL="630238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Helvetica" panose="020B0604020202020204" pitchFamily="34" charset="0"/>
              </a:rPr>
              <a:t>excessively high complexity of a purely theoretical analysis of streaming </a:t>
            </a:r>
            <a:r>
              <a:rPr lang="en-US" dirty="0" smtClean="0">
                <a:latin typeface="+mj-lt"/>
                <a:cs typeface="Helvetica" panose="020B0604020202020204" pitchFamily="34" charset="0"/>
              </a:rPr>
              <a:t>technology characteristics</a:t>
            </a:r>
            <a:r>
              <a:rPr lang="en-US" dirty="0" smtClean="0">
                <a:latin typeface="+mj-lt"/>
                <a:cs typeface="Helvetica" panose="020B0604020202020204" pitchFamily="34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1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7636043" y="584775"/>
            <a:ext cx="4507830" cy="5623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52142" y="584775"/>
            <a:ext cx="4062655" cy="5623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470" r="9086"/>
          <a:stretch/>
        </p:blipFill>
        <p:spPr>
          <a:xfrm>
            <a:off x="4221747" y="520700"/>
            <a:ext cx="3289907" cy="5718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3" name="Прямоугольник 2"/>
          <p:cNvSpPr/>
          <p:nvPr/>
        </p:nvSpPr>
        <p:spPr>
          <a:xfrm>
            <a:off x="2149649" y="1828801"/>
            <a:ext cx="1909010" cy="4307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270033" y="1987825"/>
            <a:ext cx="1677168" cy="1272209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GVSP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(streaming)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78052" y="3379481"/>
            <a:ext cx="1677168" cy="530782"/>
          </a:xfrm>
          <a:prstGeom prst="rect">
            <a:avLst/>
          </a:prstGeom>
          <a:solidFill>
            <a:srgbClr val="D2FD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UDP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4036" y="4025175"/>
            <a:ext cx="1677168" cy="530782"/>
          </a:xfrm>
          <a:prstGeom prst="rect">
            <a:avLst/>
          </a:prstGeom>
          <a:solidFill>
            <a:srgbClr val="FCFB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IP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70022" y="4682892"/>
            <a:ext cx="1677168" cy="1320866"/>
          </a:xfrm>
          <a:prstGeom prst="rect">
            <a:avLst/>
          </a:prstGeom>
          <a:solidFill>
            <a:srgbClr val="F588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Ethernet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4334" y="1824785"/>
            <a:ext cx="1909010" cy="4307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244718" y="1983809"/>
            <a:ext cx="1677168" cy="1272209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GVCP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(control)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2737" y="3375465"/>
            <a:ext cx="1677168" cy="530782"/>
          </a:xfrm>
          <a:prstGeom prst="rect">
            <a:avLst/>
          </a:prstGeom>
          <a:solidFill>
            <a:srgbClr val="D2FD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UDP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8721" y="4021159"/>
            <a:ext cx="1677168" cy="530782"/>
          </a:xfrm>
          <a:prstGeom prst="rect">
            <a:avLst/>
          </a:prstGeom>
          <a:solidFill>
            <a:srgbClr val="FCFB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IP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44707" y="4678876"/>
            <a:ext cx="1677168" cy="1320866"/>
          </a:xfrm>
          <a:prstGeom prst="rect">
            <a:avLst/>
          </a:prstGeom>
          <a:solidFill>
            <a:srgbClr val="F588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Ethernet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4333" y="1251284"/>
            <a:ext cx="3934325" cy="477250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   GigE app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93907" y="718399"/>
            <a:ext cx="1187051" cy="748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GenICam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64105" y="743799"/>
            <a:ext cx="2391115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GigE Vision stack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685846" y="1491916"/>
            <a:ext cx="1410033" cy="4639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7764242" y="1588169"/>
            <a:ext cx="1238790" cy="1651423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RTP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strea-ming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772261" y="3428999"/>
            <a:ext cx="1168539" cy="476863"/>
          </a:xfrm>
          <a:prstGeom prst="rect">
            <a:avLst/>
          </a:prstGeom>
          <a:solidFill>
            <a:srgbClr val="D2FD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TCP/UDP/SCTP/DCCP</a:t>
            </a:r>
            <a:r>
              <a:rPr lang="en-US" sz="1400" b="1" dirty="0" smtClean="0">
                <a:solidFill>
                  <a:schemeClr val="bg1"/>
                </a:solidFill>
              </a:rPr>
              <a:t>/…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768245" y="4020775"/>
            <a:ext cx="1238790" cy="530782"/>
          </a:xfrm>
          <a:prstGeom prst="rect">
            <a:avLst/>
          </a:prstGeom>
          <a:solidFill>
            <a:srgbClr val="FCFB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764231" y="4678492"/>
            <a:ext cx="1238790" cy="1320866"/>
          </a:xfrm>
          <a:prstGeom prst="rect">
            <a:avLst/>
          </a:prstGeom>
          <a:solidFill>
            <a:srgbClr val="F588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182294" y="3255633"/>
            <a:ext cx="1410033" cy="2876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9260690" y="3375081"/>
            <a:ext cx="1238790" cy="507108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RTCP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264693" y="4020775"/>
            <a:ext cx="1238790" cy="530782"/>
          </a:xfrm>
          <a:prstGeom prst="rect">
            <a:avLst/>
          </a:prstGeom>
          <a:solidFill>
            <a:srgbClr val="FCFB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260679" y="4678492"/>
            <a:ext cx="1238790" cy="1320866"/>
          </a:xfrm>
          <a:prstGeom prst="rect">
            <a:avLst/>
          </a:prstGeom>
          <a:solidFill>
            <a:srgbClr val="F588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0677693" y="1491916"/>
            <a:ext cx="1410033" cy="4647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0772131" y="1572125"/>
            <a:ext cx="1238790" cy="497306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RTSP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764108" y="3351019"/>
            <a:ext cx="1229490" cy="530782"/>
          </a:xfrm>
          <a:prstGeom prst="rect">
            <a:avLst/>
          </a:prstGeom>
          <a:solidFill>
            <a:srgbClr val="D2FD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TCP/…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760092" y="4028797"/>
            <a:ext cx="1238790" cy="530782"/>
          </a:xfrm>
          <a:prstGeom prst="rect">
            <a:avLst/>
          </a:prstGeom>
          <a:solidFill>
            <a:srgbClr val="FCFB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IP/…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0756078" y="4686514"/>
            <a:ext cx="1238790" cy="1320866"/>
          </a:xfrm>
          <a:prstGeom prst="rect">
            <a:avLst/>
          </a:prstGeom>
          <a:solidFill>
            <a:srgbClr val="F588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0764108" y="2257920"/>
            <a:ext cx="1238790" cy="774037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HTTP (extended) transport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685846" y="904603"/>
            <a:ext cx="4401880" cy="477250"/>
          </a:xfrm>
          <a:prstGeom prst="rect">
            <a:avLst/>
          </a:prstGeom>
          <a:solidFill>
            <a:srgbClr val="9EDF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Streaming server/client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35900" y="558936"/>
            <a:ext cx="432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RTSP-based streaming - stack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36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7A90D-1DE1-4D4E-BBD7-3E3EC389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7" y="460717"/>
            <a:ext cx="10820400" cy="1674586"/>
          </a:xfrm>
        </p:spPr>
        <p:txBody>
          <a:bodyPr/>
          <a:lstStyle/>
          <a:p>
            <a:r>
              <a:rPr lang="en-US" dirty="0"/>
              <a:t>Drawbacks of exiting streaming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62634F-715C-9E45-B859-61E09BE9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64" y="1163478"/>
            <a:ext cx="10538542" cy="2140564"/>
          </a:xfrm>
        </p:spPr>
        <p:txBody>
          <a:bodyPr/>
          <a:lstStyle/>
          <a:p>
            <a:r>
              <a:rPr lang="en-US" dirty="0" smtClean="0"/>
              <a:t>USB3 cameras transmit flow to nearest host and do not able to communicate via network layers</a:t>
            </a:r>
          </a:p>
          <a:p>
            <a:r>
              <a:rPr lang="en-US" dirty="0" smtClean="0"/>
              <a:t>RTSP-technology not so much strict in real-time video transmitting unlike </a:t>
            </a:r>
            <a:r>
              <a:rPr lang="en-US" dirty="0" err="1" smtClean="0"/>
              <a:t>GigE</a:t>
            </a:r>
            <a:r>
              <a:rPr lang="en-US" dirty="0" smtClean="0"/>
              <a:t> vision and uses bandwidth less efficiency and it is an weakly </a:t>
            </a:r>
            <a:r>
              <a:rPr lang="en-US" dirty="0" err="1" smtClean="0"/>
              <a:t>detemined</a:t>
            </a:r>
            <a:r>
              <a:rPr lang="en-US" dirty="0" smtClean="0"/>
              <a:t> than </a:t>
            </a:r>
            <a:r>
              <a:rPr lang="en-US" dirty="0" err="1" smtClean="0"/>
              <a:t>GigE</a:t>
            </a:r>
            <a:r>
              <a:rPr lang="en-US" dirty="0" smtClean="0"/>
              <a:t> vision</a:t>
            </a:r>
          </a:p>
          <a:p>
            <a:r>
              <a:rPr lang="en-US" dirty="0" smtClean="0"/>
              <a:t>The RTSP is less predictable in traffic generation </a:t>
            </a:r>
            <a:r>
              <a:rPr lang="en-US" dirty="0" err="1" smtClean="0"/>
              <a:t>sence</a:t>
            </a:r>
            <a:r>
              <a:rPr lang="en-US" dirty="0" smtClean="0"/>
              <a:t> as shown below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0601DA-1755-3445-8DDD-10B8BB3AD417}"/>
              </a:ext>
            </a:extLst>
          </p:cNvPr>
          <p:cNvSpPr txBox="1"/>
          <p:nvPr/>
        </p:nvSpPr>
        <p:spPr>
          <a:xfrm>
            <a:off x="3052097" y="3236140"/>
            <a:ext cx="610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539336" y="2768697"/>
          <a:ext cx="6623464" cy="3505709"/>
        </p:xfrm>
        <a:graphic>
          <a:graphicData uri="http://schemas.openxmlformats.org/presentationml/2006/ole">
            <p:oleObj spid="_x0000_s7169" name="Bild" r:id="rId3" imgW="6695238" imgH="3543795" progId="StaticMeta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92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7ED55-C6D5-044F-8194-71408A19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34" y="355600"/>
            <a:ext cx="8596668" cy="1320800"/>
          </a:xfrm>
        </p:spPr>
        <p:txBody>
          <a:bodyPr/>
          <a:lstStyle/>
          <a:p>
            <a:r>
              <a:rPr lang="en-US" dirty="0" smtClean="0"/>
              <a:t>Design Approach altogether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567FF8-CF09-AF45-BE6C-8243A2A0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" y="1222521"/>
            <a:ext cx="9333914" cy="2161150"/>
          </a:xfrm>
        </p:spPr>
        <p:txBody>
          <a:bodyPr/>
          <a:lstStyle/>
          <a:p>
            <a:r>
              <a:rPr lang="en-US" dirty="0"/>
              <a:t>Our solution of buffering delay is relying on a custom flexible realization of MIPI receiver </a:t>
            </a:r>
            <a:r>
              <a:rPr lang="en-US" dirty="0" smtClean="0"/>
              <a:t>module</a:t>
            </a:r>
            <a:r>
              <a:rPr lang="ru-RU" dirty="0" smtClean="0"/>
              <a:t> (</a:t>
            </a:r>
            <a:r>
              <a:rPr lang="en-US" dirty="0" smtClean="0"/>
              <a:t>MIPI subsystem IP-Core</a:t>
            </a:r>
            <a:r>
              <a:rPr lang="ru-RU" dirty="0" smtClean="0"/>
              <a:t>)</a:t>
            </a:r>
            <a:r>
              <a:rPr lang="en-US" dirty="0" smtClean="0"/>
              <a:t> and </a:t>
            </a:r>
            <a:r>
              <a:rPr lang="en-US" dirty="0" smtClean="0"/>
              <a:t>using high efficiency ARM+FPGA </a:t>
            </a:r>
            <a:r>
              <a:rPr lang="en-US" dirty="0" smtClean="0"/>
              <a:t>Soc Zynq-7000 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Instead </a:t>
            </a:r>
            <a:r>
              <a:rPr lang="en-US" dirty="0"/>
              <a:t>of acquiring and buffering the whole video frame before the transmission, it uses buffering only for parts of the frame, allows into reducing the </a:t>
            </a:r>
            <a:r>
              <a:rPr lang="en-US" dirty="0" smtClean="0"/>
              <a:t>delay</a:t>
            </a:r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596899" y="3175000"/>
          <a:ext cx="6985001" cy="2849293"/>
        </p:xfrm>
        <a:graphic>
          <a:graphicData uri="http://schemas.openxmlformats.org/presentationml/2006/ole">
            <p:oleObj spid="_x0000_s6145" name="Bild" r:id="rId3" imgW="15542857" imgH="5619048" progId="StaticMeta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8160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A97CCF-8A0B-8749-A15E-C51E2BCC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22" y="271976"/>
            <a:ext cx="8596668" cy="1320800"/>
          </a:xfrm>
        </p:spPr>
        <p:txBody>
          <a:bodyPr/>
          <a:lstStyle/>
          <a:p>
            <a:r>
              <a:rPr lang="en-US" dirty="0"/>
              <a:t>MIPI Receive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8793A1-F637-AA46-BBDE-E1BC9240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47" y="1021107"/>
            <a:ext cx="9493608" cy="2903779"/>
          </a:xfrm>
        </p:spPr>
        <p:txBody>
          <a:bodyPr/>
          <a:lstStyle/>
          <a:p>
            <a:r>
              <a:rPr lang="en-US" sz="1800" b="0" i="0" dirty="0">
                <a:effectLst/>
                <a:latin typeface="+mj-lt"/>
              </a:rPr>
              <a:t>The MIPI CSI-2 RX IP-core subsystem is the main component for creating systems based on the MIPI protocol</a:t>
            </a:r>
            <a:endParaRPr lang="en-US" dirty="0">
              <a:effectLst/>
              <a:latin typeface="+mj-lt"/>
            </a:endParaRPr>
          </a:p>
          <a:p>
            <a:r>
              <a:rPr lang="en-US" sz="1800" b="0" i="0" dirty="0">
                <a:effectLst/>
                <a:latin typeface="+mj-lt"/>
              </a:rPr>
              <a:t>D-PHY RX interface is implemented via MIPI D-PHY IP-core and provides PHY protocol layer which</a:t>
            </a:r>
            <a:r>
              <a:rPr lang="en-US" dirty="0">
                <a:latin typeface="+mj-lt"/>
              </a:rPr>
              <a:t> </a:t>
            </a:r>
            <a:r>
              <a:rPr lang="en-US" sz="1800" b="0" i="0" dirty="0">
                <a:effectLst/>
                <a:latin typeface="+mj-lt"/>
              </a:rPr>
              <a:t>compatible with the CSI-2 RX interface</a:t>
            </a:r>
            <a:endParaRPr lang="en-US" dirty="0">
              <a:effectLst/>
              <a:latin typeface="+mj-lt"/>
            </a:endParaRPr>
          </a:p>
          <a:p>
            <a:r>
              <a:rPr lang="en-US" dirty="0">
                <a:effectLst/>
                <a:latin typeface="+mj-lt"/>
              </a:rPr>
              <a:t>The MIPI CSI-2 RX Controller core receives 8-bit data per line involves support for up to 4 lanes</a:t>
            </a:r>
          </a:p>
          <a:p>
            <a:r>
              <a:rPr lang="en-US" dirty="0">
                <a:latin typeface="+mj-lt"/>
              </a:rPr>
              <a:t>The final extracted image is made available to the user/processor interface using the AXI4-Stream protocol </a:t>
            </a:r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50411" y="3733154"/>
          <a:ext cx="4821922" cy="2773154"/>
        </p:xfrm>
        <a:graphic>
          <a:graphicData uri="http://schemas.openxmlformats.org/presentationml/2006/ole">
            <p:oleObj spid="_x0000_s4097" name="Bild" r:id="rId3" imgW="6276190" imgH="3610479" progId="StaticMeta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0643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E39C9E-8379-AF46-9880-4DE214FC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45" y="468155"/>
            <a:ext cx="7102987" cy="1099272"/>
          </a:xfrm>
        </p:spPr>
        <p:txBody>
          <a:bodyPr>
            <a:normAutofit/>
          </a:bodyPr>
          <a:lstStyle/>
          <a:p>
            <a:r>
              <a:rPr lang="en-US" dirty="0"/>
              <a:t>Embedded Linux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20D1D6-7FD4-F74A-A102-B6CCA59D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44" y="1266420"/>
            <a:ext cx="9713155" cy="1743480"/>
          </a:xfrm>
        </p:spPr>
        <p:txBody>
          <a:bodyPr/>
          <a:lstStyle/>
          <a:p>
            <a:r>
              <a:rPr lang="en-US" dirty="0"/>
              <a:t>Embedded Linux has been </a:t>
            </a:r>
            <a:r>
              <a:rPr lang="en-US" dirty="0" smtClean="0"/>
              <a:t>installed on </a:t>
            </a:r>
            <a:r>
              <a:rPr lang="en-US" dirty="0"/>
              <a:t>top of the ARM core part of the Xilinx SoC</a:t>
            </a:r>
          </a:p>
          <a:p>
            <a:r>
              <a:rPr lang="en-US" dirty="0"/>
              <a:t>Finite Linux distribution is based on the Xilinx PetaLinux Project which involves Yocto and PetaLinux tools for assembly required packages</a:t>
            </a:r>
          </a:p>
          <a:p>
            <a:r>
              <a:rPr lang="en-US" dirty="0" err="1"/>
              <a:t>Zybo</a:t>
            </a:r>
            <a:r>
              <a:rPr lang="en-US" dirty="0"/>
              <a:t> Z7-20 base-Linux project from Digilent had been ported for our board that in result became a heard of the </a:t>
            </a:r>
            <a:r>
              <a:rPr lang="en-US" dirty="0" err="1" smtClean="0"/>
              <a:t>PetaLinux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</p:txBody>
      </p:sp>
      <p:pic>
        <p:nvPicPr>
          <p:cNvPr id="5122" name="Picture 2" descr="Bildergebnis fÃ¼r yocto petalinux ph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606" y="3232906"/>
            <a:ext cx="6000750" cy="3114676"/>
          </a:xfrm>
          <a:prstGeom prst="rect">
            <a:avLst/>
          </a:prstGeom>
          <a:noFill/>
        </p:spPr>
      </p:pic>
      <p:sp>
        <p:nvSpPr>
          <p:cNvPr id="30722" name="AutoShape 2" descr="Bildergebnis fÃ¼r yocto project phot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712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878" y="863600"/>
            <a:ext cx="8750079" cy="438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818</Words>
  <Application>Microsoft Office PowerPoint</Application>
  <PresentationFormat>Benutzerdefiniert</PresentationFormat>
  <Paragraphs>99</Paragraphs>
  <Slides>14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Аспект</vt:lpstr>
      <vt:lpstr>Bild</vt:lpstr>
      <vt:lpstr>High-Speed Real-Time VIDEO Streaming</vt:lpstr>
      <vt:lpstr>Objectives</vt:lpstr>
      <vt:lpstr>Streaming Technology comparison</vt:lpstr>
      <vt:lpstr>Folie 4</vt:lpstr>
      <vt:lpstr>Drawbacks of exiting streaming technologies</vt:lpstr>
      <vt:lpstr>Design Approach altogether</vt:lpstr>
      <vt:lpstr>MIPI Receive Subsystem</vt:lpstr>
      <vt:lpstr>Embedded Linux Design </vt:lpstr>
      <vt:lpstr>Folie 9</vt:lpstr>
      <vt:lpstr>Alternatives to embedded Linux?</vt:lpstr>
      <vt:lpstr>Perspectives for FPGA/SoC designs</vt:lpstr>
      <vt:lpstr>Demo</vt:lpstr>
      <vt:lpstr>Software design</vt:lpstr>
      <vt:lpstr>Summary of the design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High-Speed Real-Time VIDEO Streaming transmission</dc:title>
  <dc:creator>Кужильный Олег</dc:creator>
  <cp:lastModifiedBy>User</cp:lastModifiedBy>
  <cp:revision>32</cp:revision>
  <dcterms:created xsi:type="dcterms:W3CDTF">2019-05-04T13:05:55Z</dcterms:created>
  <dcterms:modified xsi:type="dcterms:W3CDTF">2019-05-04T23:14:08Z</dcterms:modified>
</cp:coreProperties>
</file>