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6" r:id="rId2"/>
    <p:sldId id="260" r:id="rId3"/>
    <p:sldId id="257" r:id="rId4"/>
    <p:sldId id="261" r:id="rId5"/>
    <p:sldId id="259" r:id="rId6"/>
    <p:sldId id="262" r:id="rId7"/>
    <p:sldId id="258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ужильный Олег" userId="ac832358dfe67c6e" providerId="LiveId" clId="{6F0CE6F1-839F-0B46-B3B1-A67E798248AC}"/>
    <pc:docChg chg="undo custSel addSld modSld">
      <pc:chgData name="Кужильный Олег" userId="ac832358dfe67c6e" providerId="LiveId" clId="{6F0CE6F1-839F-0B46-B3B1-A67E798248AC}" dt="2019-05-04T18:58:50.643" v="361" actId="1076"/>
      <pc:docMkLst>
        <pc:docMk/>
      </pc:docMkLst>
      <pc:sldChg chg="modSp">
        <pc:chgData name="Кужильный Олег" userId="ac832358dfe67c6e" providerId="LiveId" clId="{6F0CE6F1-839F-0B46-B3B1-A67E798248AC}" dt="2019-05-04T18:52:53.205" v="262" actId="20577"/>
        <pc:sldMkLst>
          <pc:docMk/>
          <pc:sldMk cId="1271227362" sldId="258"/>
        </pc:sldMkLst>
        <pc:spChg chg="mod">
          <ac:chgData name="Кужильный Олег" userId="ac832358dfe67c6e" providerId="LiveId" clId="{6F0CE6F1-839F-0B46-B3B1-A67E798248AC}" dt="2019-05-04T18:52:53.205" v="262" actId="20577"/>
          <ac:spMkLst>
            <pc:docMk/>
            <pc:sldMk cId="1271227362" sldId="258"/>
            <ac:spMk id="3" creationId="{3120D1D6-7FD4-F74A-A102-B6CCA59DDB39}"/>
          </ac:spMkLst>
        </pc:spChg>
      </pc:sldChg>
      <pc:sldChg chg="modSp">
        <pc:chgData name="Кужильный Олег" userId="ac832358dfe67c6e" providerId="LiveId" clId="{6F0CE6F1-839F-0B46-B3B1-A67E798248AC}" dt="2019-05-04T18:20:03.836" v="37" actId="20577"/>
        <pc:sldMkLst>
          <pc:docMk/>
          <pc:sldMk cId="1906438718" sldId="262"/>
        </pc:sldMkLst>
        <pc:spChg chg="mod">
          <ac:chgData name="Кужильный Олег" userId="ac832358dfe67c6e" providerId="LiveId" clId="{6F0CE6F1-839F-0B46-B3B1-A67E798248AC}" dt="2019-05-04T18:20:03.836" v="37" actId="20577"/>
          <ac:spMkLst>
            <pc:docMk/>
            <pc:sldMk cId="1906438718" sldId="262"/>
            <ac:spMk id="3" creationId="{D68793A1-F637-AA46-BBDE-E1BC9240B822}"/>
          </ac:spMkLst>
        </pc:spChg>
      </pc:sldChg>
      <pc:sldChg chg="addSp delSp modSp new">
        <pc:chgData name="Кужильный Олег" userId="ac832358dfe67c6e" providerId="LiveId" clId="{6F0CE6F1-839F-0B46-B3B1-A67E798248AC}" dt="2019-05-04T18:50:11.142" v="231" actId="22"/>
        <pc:sldMkLst>
          <pc:docMk/>
          <pc:sldMk cId="795489038" sldId="263"/>
        </pc:sldMkLst>
        <pc:spChg chg="add del mod">
          <ac:chgData name="Кужильный Олег" userId="ac832358dfe67c6e" providerId="LiveId" clId="{6F0CE6F1-839F-0B46-B3B1-A67E798248AC}" dt="2019-05-04T18:28:37.687" v="186" actId="20577"/>
          <ac:spMkLst>
            <pc:docMk/>
            <pc:sldMk cId="795489038" sldId="263"/>
            <ac:spMk id="2" creationId="{7A43C0EA-2298-FD43-A6F9-69F6F1749BBA}"/>
          </ac:spMkLst>
        </pc:spChg>
        <pc:spChg chg="mod">
          <ac:chgData name="Кужильный Олег" userId="ac832358dfe67c6e" providerId="LiveId" clId="{6F0CE6F1-839F-0B46-B3B1-A67E798248AC}" dt="2019-05-04T18:50:11.142" v="231" actId="22"/>
          <ac:spMkLst>
            <pc:docMk/>
            <pc:sldMk cId="795489038" sldId="263"/>
            <ac:spMk id="3" creationId="{A578D29A-D8FF-804D-B3BB-957F49189532}"/>
          </ac:spMkLst>
        </pc:spChg>
        <pc:spChg chg="add del mod">
          <ac:chgData name="Кужильный Олег" userId="ac832358dfe67c6e" providerId="LiveId" clId="{6F0CE6F1-839F-0B46-B3B1-A67E798248AC}" dt="2019-05-04T18:25:09.391" v="74" actId="21"/>
          <ac:spMkLst>
            <pc:docMk/>
            <pc:sldMk cId="795489038" sldId="263"/>
            <ac:spMk id="5" creationId="{29B12336-5FD8-404E-9F33-9D21C3B23506}"/>
          </ac:spMkLst>
        </pc:spChg>
      </pc:sldChg>
      <pc:sldChg chg="addSp delSp modSp new">
        <pc:chgData name="Кужильный Олег" userId="ac832358dfe67c6e" providerId="LiveId" clId="{6F0CE6F1-839F-0B46-B3B1-A67E798248AC}" dt="2019-05-04T18:57:44.108" v="321" actId="14100"/>
        <pc:sldMkLst>
          <pc:docMk/>
          <pc:sldMk cId="1195405444" sldId="264"/>
        </pc:sldMkLst>
        <pc:spChg chg="mod">
          <ac:chgData name="Кужильный Олег" userId="ac832358dfe67c6e" providerId="LiveId" clId="{6F0CE6F1-839F-0B46-B3B1-A67E798248AC}" dt="2019-05-04T18:53:47.740" v="263" actId="22"/>
          <ac:spMkLst>
            <pc:docMk/>
            <pc:sldMk cId="1195405444" sldId="264"/>
            <ac:spMk id="2" creationId="{57AB8103-9C16-3B47-BF2F-E8358C379914}"/>
          </ac:spMkLst>
        </pc:spChg>
        <pc:spChg chg="mod">
          <ac:chgData name="Кужильный Олег" userId="ac832358dfe67c6e" providerId="LiveId" clId="{6F0CE6F1-839F-0B46-B3B1-A67E798248AC}" dt="2019-05-04T18:57:40.768" v="320" actId="14100"/>
          <ac:spMkLst>
            <pc:docMk/>
            <pc:sldMk cId="1195405444" sldId="264"/>
            <ac:spMk id="3" creationId="{D51351C1-E66C-8A47-B197-31E28EFC60EF}"/>
          </ac:spMkLst>
        </pc:spChg>
        <pc:spChg chg="add mod">
          <ac:chgData name="Кужильный Олег" userId="ac832358dfe67c6e" providerId="LiveId" clId="{6F0CE6F1-839F-0B46-B3B1-A67E798248AC}" dt="2019-05-04T18:57:44.108" v="321" actId="14100"/>
          <ac:spMkLst>
            <pc:docMk/>
            <pc:sldMk cId="1195405444" sldId="264"/>
            <ac:spMk id="7" creationId="{CD26C1E7-0FFA-CB42-B776-693F0F3D3433}"/>
          </ac:spMkLst>
        </pc:spChg>
        <pc:graphicFrameChg chg="add del mod">
          <ac:chgData name="Кужильный Олег" userId="ac832358dfe67c6e" providerId="LiveId" clId="{6F0CE6F1-839F-0B46-B3B1-A67E798248AC}" dt="2019-05-04T18:55:42.975" v="273" actId="478"/>
          <ac:graphicFrameMkLst>
            <pc:docMk/>
            <pc:sldMk cId="1195405444" sldId="264"/>
            <ac:graphicFrameMk id="4" creationId="{71241C9D-3B28-094A-89A9-2AFEF7237827}"/>
          </ac:graphicFrameMkLst>
        </pc:graphicFrameChg>
      </pc:sldChg>
      <pc:sldChg chg="delSp modSp new mod modClrScheme chgLayout">
        <pc:chgData name="Кужильный Олег" userId="ac832358dfe67c6e" providerId="LiveId" clId="{6F0CE6F1-839F-0B46-B3B1-A67E798248AC}" dt="2019-05-04T18:58:50.643" v="361" actId="1076"/>
        <pc:sldMkLst>
          <pc:docMk/>
          <pc:sldMk cId="298535781" sldId="265"/>
        </pc:sldMkLst>
        <pc:spChg chg="mod ord">
          <ac:chgData name="Кужильный Олег" userId="ac832358dfe67c6e" providerId="LiveId" clId="{6F0CE6F1-839F-0B46-B3B1-A67E798248AC}" dt="2019-05-04T18:58:50.643" v="361" actId="1076"/>
          <ac:spMkLst>
            <pc:docMk/>
            <pc:sldMk cId="298535781" sldId="265"/>
            <ac:spMk id="2" creationId="{F144C7AF-13BA-7041-9F75-665B2F327F0D}"/>
          </ac:spMkLst>
        </pc:spChg>
        <pc:spChg chg="del mod ord">
          <ac:chgData name="Кужильный Олег" userId="ac832358dfe67c6e" providerId="LiveId" clId="{6F0CE6F1-839F-0B46-B3B1-A67E798248AC}" dt="2019-05-04T18:58:39.783" v="359" actId="700"/>
          <ac:spMkLst>
            <pc:docMk/>
            <pc:sldMk cId="298535781" sldId="265"/>
            <ac:spMk id="3" creationId="{8E9515D3-3C45-0A41-8F05-05F8B1808CF7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7203546" y="6295046"/>
            <a:ext cx="5004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latin typeface="Cambria" panose="02040503050406030204" pitchFamily="18" charset="0"/>
              </a:rPr>
              <a:t>Digilent</a:t>
            </a:r>
            <a:r>
              <a:rPr lang="en-US" sz="2800" b="1" dirty="0" smtClean="0">
                <a:latin typeface="Cambria" panose="02040503050406030204" pitchFamily="18" charset="0"/>
              </a:rPr>
              <a:t> Design Contest 2019</a:t>
            </a:r>
            <a:endParaRPr lang="en-US" sz="2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567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094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06868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1790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24385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7921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6467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492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199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378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965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319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782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566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860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164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203546" y="6295046"/>
            <a:ext cx="5004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latin typeface="Cambria" panose="02040503050406030204" pitchFamily="18" charset="0"/>
              </a:rPr>
              <a:t>Digilent</a:t>
            </a:r>
            <a:r>
              <a:rPr lang="en-US" sz="2800" b="1" dirty="0" smtClean="0">
                <a:latin typeface="Cambria" panose="02040503050406030204" pitchFamily="18" charset="0"/>
              </a:rPr>
              <a:t> Design Contest 2019</a:t>
            </a:r>
            <a:endParaRPr lang="en-US" sz="2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2900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EBB622-7434-794C-88D0-2FE3DDE83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779" y="679457"/>
            <a:ext cx="8361229" cy="1229078"/>
          </a:xfrm>
        </p:spPr>
        <p:txBody>
          <a:bodyPr/>
          <a:lstStyle/>
          <a:p>
            <a:r>
              <a:rPr lang="en-US" sz="5300" dirty="0"/>
              <a:t>High-Speed Real-Time VIDEO </a:t>
            </a:r>
            <a:r>
              <a:rPr lang="en-US" sz="5300" dirty="0" smtClean="0"/>
              <a:t>Streaming</a:t>
            </a:r>
            <a:endParaRPr lang="en-US" sz="53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633583" y="2025870"/>
            <a:ext cx="7323425" cy="303058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200" b="1" dirty="0" err="1"/>
              <a:t>Maksym</a:t>
            </a:r>
            <a:r>
              <a:rPr lang="en-US" altLang="zh-CN" sz="2200" b="1" dirty="0"/>
              <a:t> </a:t>
            </a:r>
            <a:r>
              <a:rPr lang="en-US" altLang="zh-CN" sz="2200" b="1" dirty="0" err="1" smtClean="0"/>
              <a:t>Holub</a:t>
            </a:r>
            <a:endParaRPr lang="en-US" altLang="zh-CN" sz="2200" b="1" dirty="0" smtClean="0"/>
          </a:p>
          <a:p>
            <a:r>
              <a:rPr lang="en-US" altLang="zh-CN" sz="2200" b="1" dirty="0" err="1"/>
              <a:t>Oleh</a:t>
            </a:r>
            <a:r>
              <a:rPr lang="en-US" altLang="zh-CN" sz="2200" b="1" dirty="0"/>
              <a:t> </a:t>
            </a:r>
            <a:r>
              <a:rPr lang="en-US" altLang="zh-CN" sz="2200" b="1" dirty="0" err="1" smtClean="0"/>
              <a:t>Kuzhylnyi</a:t>
            </a:r>
            <a:endParaRPr lang="en-US" altLang="zh-CN" sz="2200" b="1" dirty="0" smtClean="0"/>
          </a:p>
          <a:p>
            <a:r>
              <a:rPr lang="en-US" altLang="zh-CN" sz="2200" b="1" dirty="0" err="1"/>
              <a:t>Oleksandr</a:t>
            </a:r>
            <a:r>
              <a:rPr lang="en-US" altLang="zh-CN" sz="2200" b="1" dirty="0"/>
              <a:t> </a:t>
            </a:r>
            <a:r>
              <a:rPr lang="en-US" altLang="zh-CN" sz="2200" b="1" dirty="0" err="1" smtClean="0"/>
              <a:t>Ostrianko</a:t>
            </a:r>
            <a:endParaRPr lang="en-US" altLang="zh-CN" sz="2200" b="1" dirty="0" smtClean="0"/>
          </a:p>
          <a:p>
            <a:endParaRPr lang="en-US" sz="2200" dirty="0" smtClean="0"/>
          </a:p>
          <a:p>
            <a:r>
              <a:rPr lang="en-US" altLang="zh-CN" sz="2200" b="1" dirty="0"/>
              <a:t>Scientific Advisor: </a:t>
            </a:r>
            <a:r>
              <a:rPr lang="en-US" altLang="zh-CN" sz="2200" b="1" dirty="0" err="1"/>
              <a:t>Tymofii</a:t>
            </a:r>
            <a:r>
              <a:rPr lang="en-US" altLang="zh-CN" sz="2200" b="1" dirty="0"/>
              <a:t> </a:t>
            </a:r>
            <a:r>
              <a:rPr lang="en-US" altLang="zh-CN" sz="2200" b="1" dirty="0" err="1" smtClean="0"/>
              <a:t>Khodniev</a:t>
            </a:r>
            <a:endParaRPr lang="en-US" altLang="zh-CN" sz="2200" b="1" dirty="0" smtClean="0"/>
          </a:p>
          <a:p>
            <a:r>
              <a:rPr lang="en-US" altLang="zh-CN" b="1" dirty="0"/>
              <a:t>Department of Design of Electronic Digital Equipment (DEDEC dept.), </a:t>
            </a:r>
            <a:endParaRPr lang="zh-CN" altLang="en-US" dirty="0"/>
          </a:p>
          <a:p>
            <a:r>
              <a:rPr lang="en-US" altLang="zh-CN" b="1" dirty="0"/>
              <a:t>Faculty of Electronics,</a:t>
            </a:r>
            <a:r>
              <a:rPr lang="zh-CN" altLang="en-US" b="1" dirty="0"/>
              <a:t> </a:t>
            </a:r>
            <a:r>
              <a:rPr lang="en-US" altLang="zh-CN" b="1" dirty="0"/>
              <a:t>National Technical University of Ukraine "Igor Sikorsky Kyiv Polytechnic </a:t>
            </a:r>
            <a:r>
              <a:rPr lang="en-US" altLang="zh-CN" b="1" dirty="0" smtClean="0"/>
              <a:t>Institute“, Kyiv, Ukraine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04047" y="5173788"/>
            <a:ext cx="432639" cy="5610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54957" y="5303981"/>
            <a:ext cx="2871870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50000"/>
              </a:lnSpc>
            </a:pPr>
            <a:r>
              <a:rPr lang="en-US" sz="44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NTUU KPI</a:t>
            </a:r>
            <a:endParaRPr lang="en-US" sz="4400" b="1" i="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5386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AB8103-9C16-3B47-BF2F-E8358C37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design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1351C1-E66C-8A47-B197-31E28EFC6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86" y="1379273"/>
            <a:ext cx="9601200" cy="3581400"/>
          </a:xfrm>
        </p:spPr>
        <p:txBody>
          <a:bodyPr/>
          <a:lstStyle/>
          <a:p>
            <a:r>
              <a:rPr lang="en-US" dirty="0"/>
              <a:t>The design is complete and meets its </a:t>
            </a:r>
            <a:r>
              <a:rPr lang="en-US" dirty="0" smtClean="0"/>
              <a:t>objectives</a:t>
            </a:r>
            <a:r>
              <a:rPr lang="en-US" dirty="0" smtClean="0"/>
              <a:t> </a:t>
            </a:r>
            <a:r>
              <a:rPr lang="en-US" dirty="0" smtClean="0"/>
              <a:t>and in addition doesn’t have analogs </a:t>
            </a:r>
            <a:r>
              <a:rPr lang="en-US" smtClean="0"/>
              <a:t>in the world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 design has a modular approach and every component has a specific function</a:t>
            </a:r>
          </a:p>
          <a:p>
            <a:r>
              <a:rPr lang="en-US" dirty="0"/>
              <a:t>For project improving is possible to change the main camera to another powerful PHY-camera or vice versa use USB camera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D26C1E7-0FFA-CB42-B776-693F0F3D3433}"/>
              </a:ext>
            </a:extLst>
          </p:cNvPr>
          <p:cNvSpPr txBox="1"/>
          <p:nvPr/>
        </p:nvSpPr>
        <p:spPr>
          <a:xfrm>
            <a:off x="611944" y="3991707"/>
            <a:ext cx="56341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Required tools: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/>
              <a:t>ZyboZ7-10</a:t>
            </a:r>
            <a:r>
              <a:rPr lang="en-US" dirty="0"/>
              <a:t> (</a:t>
            </a:r>
            <a:r>
              <a:rPr lang="en-US" dirty="0" err="1"/>
              <a:t>Zynq-7000</a:t>
            </a:r>
            <a:r>
              <a:rPr lang="en-US" dirty="0"/>
              <a:t> ARM/FPGA SoC Development Board)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Digilent </a:t>
            </a:r>
            <a:r>
              <a:rPr lang="en-US" dirty="0" err="1"/>
              <a:t>Pcam</a:t>
            </a:r>
            <a:r>
              <a:rPr lang="en-US" dirty="0"/>
              <a:t> 5C and ribbon cable for communication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Micro USB cable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Power supply 5V/2A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Cat-5e cable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035041" y="2616589"/>
          <a:ext cx="3699802" cy="3613473"/>
        </p:xfrm>
        <a:graphic>
          <a:graphicData uri="http://schemas.openxmlformats.org/presentationml/2006/ole">
            <p:oleObj spid="_x0000_s1026" name="Bild" r:id="rId3" imgW="5714286" imgH="5582429" progId="StaticMetafil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9540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3F745E-5B14-7945-BB37-371731A1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18" y="440788"/>
            <a:ext cx="8596668" cy="132080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5AB7EF-0F76-834B-BEA8-C51FF6365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1" y="1355773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smtClean="0"/>
              <a:t>a custom FPGA-based </a:t>
            </a:r>
            <a:r>
              <a:rPr lang="en-US" dirty="0"/>
              <a:t>design with MIPI CSI-2 interface </a:t>
            </a:r>
            <a:r>
              <a:rPr lang="en-US" dirty="0" smtClean="0"/>
              <a:t>for the </a:t>
            </a:r>
            <a:r>
              <a:rPr lang="en-US" dirty="0"/>
              <a:t>development board.</a:t>
            </a:r>
          </a:p>
          <a:p>
            <a:r>
              <a:rPr lang="en-US" dirty="0"/>
              <a:t>Build a custom Linux distribution </a:t>
            </a:r>
            <a:r>
              <a:rPr lang="en-US" dirty="0" smtClean="0"/>
              <a:t>based </a:t>
            </a:r>
            <a:r>
              <a:rPr lang="en-US" dirty="0"/>
              <a:t>on ARM-part of </a:t>
            </a:r>
            <a:r>
              <a:rPr lang="en-US" dirty="0" smtClean="0"/>
              <a:t> Xilinx </a:t>
            </a:r>
            <a:r>
              <a:rPr lang="en-US" dirty="0" err="1" smtClean="0"/>
              <a:t>SoC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Test the connection between Linux distribution and camera;</a:t>
            </a:r>
          </a:p>
          <a:p>
            <a:r>
              <a:rPr lang="en-US" dirty="0"/>
              <a:t> Include in distribution ARAVIS library and other necessary dependencies;</a:t>
            </a:r>
          </a:p>
          <a:p>
            <a:r>
              <a:rPr lang="en-US" dirty="0"/>
              <a:t> Build and test a software module on the development board for transmitting a video stream;</a:t>
            </a:r>
          </a:p>
          <a:p>
            <a:r>
              <a:rPr lang="en-US" dirty="0"/>
              <a:t> Launch the </a:t>
            </a:r>
            <a:r>
              <a:rPr lang="en-US" dirty="0" smtClean="0"/>
              <a:t>ready-made software </a:t>
            </a:r>
            <a:r>
              <a:rPr lang="en-US" dirty="0"/>
              <a:t>module on the </a:t>
            </a:r>
            <a:r>
              <a:rPr lang="en-US" dirty="0" err="1"/>
              <a:t>Zybo</a:t>
            </a:r>
            <a:r>
              <a:rPr lang="en-US" dirty="0"/>
              <a:t> Z7-10 board. Transmit the output video withFullHD resolution stream from the camera to the PC via Ethernet link;</a:t>
            </a:r>
          </a:p>
        </p:txBody>
      </p:sp>
    </p:spTree>
    <p:extLst>
      <p:ext uri="{BB962C8B-B14F-4D97-AF65-F5344CB8AC3E}">
        <p14:creationId xmlns:p14="http://schemas.microsoft.com/office/powerpoint/2010/main" xmlns="" val="18010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87131-EC00-DF47-A357-E766DFE4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Technology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7CF7D5-4351-4540-8BC0-B3DDB4DF7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245" y="1528583"/>
            <a:ext cx="9601200" cy="358140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Nowadays there exists a large number of competitive video streaming technologies: those based on RTSP,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GigE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Vision, USB3, and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others.The vast majority of them rely on complex interoperated use of multiple protocols at once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510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7A90D-1DE1-4D4E-BBD7-3E3EC389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17" y="460717"/>
            <a:ext cx="10820400" cy="1674586"/>
          </a:xfrm>
        </p:spPr>
        <p:txBody>
          <a:bodyPr/>
          <a:lstStyle/>
          <a:p>
            <a:r>
              <a:rPr lang="en-US" dirty="0"/>
              <a:t>Drawbacks of exiting streaming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62634F-715C-9E45-B859-61E09BE9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64" y="1163478"/>
            <a:ext cx="10538542" cy="2140564"/>
          </a:xfrm>
        </p:spPr>
        <p:txBody>
          <a:bodyPr/>
          <a:lstStyle/>
          <a:p>
            <a:r>
              <a:rPr lang="en-US" dirty="0" smtClean="0"/>
              <a:t>USB3 cameras transmit flow to nearest host and do not able to communicate via network layers</a:t>
            </a:r>
          </a:p>
          <a:p>
            <a:r>
              <a:rPr lang="en-US" dirty="0" smtClean="0"/>
              <a:t>RTSP-technology not so much strict in real-time video transmitting unlike </a:t>
            </a:r>
            <a:r>
              <a:rPr lang="en-US" dirty="0" err="1" smtClean="0"/>
              <a:t>GigE</a:t>
            </a:r>
            <a:r>
              <a:rPr lang="en-US" dirty="0" smtClean="0"/>
              <a:t> vision and uses bandwidth less efficiency and it is an weakly </a:t>
            </a:r>
            <a:r>
              <a:rPr lang="en-US" dirty="0" err="1" smtClean="0"/>
              <a:t>detemined</a:t>
            </a:r>
            <a:r>
              <a:rPr lang="en-US" dirty="0" smtClean="0"/>
              <a:t> than </a:t>
            </a:r>
            <a:r>
              <a:rPr lang="en-US" dirty="0" err="1" smtClean="0"/>
              <a:t>GigE</a:t>
            </a:r>
            <a:r>
              <a:rPr lang="en-US" dirty="0" smtClean="0"/>
              <a:t> vision</a:t>
            </a:r>
          </a:p>
          <a:p>
            <a:r>
              <a:rPr lang="en-US" dirty="0" smtClean="0"/>
              <a:t>The RTSP is less predictable in traffic generation </a:t>
            </a:r>
            <a:r>
              <a:rPr lang="en-US" dirty="0" err="1" smtClean="0"/>
              <a:t>sence</a:t>
            </a:r>
            <a:r>
              <a:rPr lang="en-US" dirty="0" smtClean="0"/>
              <a:t> as shown below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F0601DA-1755-3445-8DDD-10B8BB3AD417}"/>
              </a:ext>
            </a:extLst>
          </p:cNvPr>
          <p:cNvSpPr txBox="1"/>
          <p:nvPr/>
        </p:nvSpPr>
        <p:spPr>
          <a:xfrm>
            <a:off x="3052097" y="3236140"/>
            <a:ext cx="6104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graphicFrame>
        <p:nvGraphicFramePr>
          <p:cNvPr id="7169" name="Object 1"/>
          <p:cNvGraphicFramePr>
            <a:graphicFrameLocks noChangeAspect="1"/>
          </p:cNvGraphicFramePr>
          <p:nvPr/>
        </p:nvGraphicFramePr>
        <p:xfrm>
          <a:off x="539336" y="2823380"/>
          <a:ext cx="6424172" cy="3400226"/>
        </p:xfrm>
        <a:graphic>
          <a:graphicData uri="http://schemas.openxmlformats.org/presentationml/2006/ole">
            <p:oleObj spid="_x0000_s7169" name="Bild" r:id="rId3" imgW="6695238" imgH="3543795" progId="StaticMetafil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929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D7ED55-C6D5-044F-8194-71408A19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567FF8-CF09-AF45-BE6C-8243A2A0F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35" y="1552721"/>
            <a:ext cx="9333914" cy="2161150"/>
          </a:xfrm>
        </p:spPr>
        <p:txBody>
          <a:bodyPr/>
          <a:lstStyle/>
          <a:p>
            <a:r>
              <a:rPr lang="en-US" dirty="0"/>
              <a:t>Our solution of buffering delay is relying on a custom flexible realization of MIPI receiver </a:t>
            </a:r>
            <a:r>
              <a:rPr lang="en-US" dirty="0" smtClean="0"/>
              <a:t>module</a:t>
            </a:r>
            <a:r>
              <a:rPr lang="ru-RU" dirty="0" smtClean="0"/>
              <a:t> (</a:t>
            </a:r>
            <a:r>
              <a:rPr lang="en-US" dirty="0" smtClean="0"/>
              <a:t>MIPI </a:t>
            </a:r>
            <a:r>
              <a:rPr lang="en-US" dirty="0" smtClean="0"/>
              <a:t>subsystem IP-Core</a:t>
            </a:r>
            <a:r>
              <a:rPr lang="ru-RU" dirty="0" smtClean="0"/>
              <a:t>)</a:t>
            </a:r>
            <a:r>
              <a:rPr lang="en-US" dirty="0" smtClean="0"/>
              <a:t>. </a:t>
            </a:r>
            <a:endParaRPr lang="ru-RU" dirty="0" smtClean="0"/>
          </a:p>
          <a:p>
            <a:r>
              <a:rPr lang="en-US" dirty="0" smtClean="0"/>
              <a:t>Instead </a:t>
            </a:r>
            <a:r>
              <a:rPr lang="en-US" dirty="0"/>
              <a:t>of acquiring and buffering the whole video frame before the transmission, it uses buffering only for parts of the frame, allows into reducing the delay</a:t>
            </a:r>
          </a:p>
          <a:p>
            <a:r>
              <a:rPr lang="en-US" dirty="0"/>
              <a:t>Instead of acquiring and buffering the whole video frame before the transmission, it uses buffering only for parts of the frame, allows into reducing frame buffering </a:t>
            </a:r>
            <a:r>
              <a:rPr lang="en-US" dirty="0" smtClean="0"/>
              <a:t>delay</a:t>
            </a:r>
            <a:endParaRPr lang="en-US" dirty="0"/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1624038" y="3688798"/>
          <a:ext cx="7351150" cy="2657613"/>
        </p:xfrm>
        <a:graphic>
          <a:graphicData uri="http://schemas.openxmlformats.org/presentationml/2006/ole">
            <p:oleObj spid="_x0000_s6145" name="Bild" r:id="rId3" imgW="15542857" imgH="5619048" progId="StaticMetafil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8160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A97CCF-8A0B-8749-A15E-C51E2BCC7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22" y="271976"/>
            <a:ext cx="8596668" cy="1320800"/>
          </a:xfrm>
        </p:spPr>
        <p:txBody>
          <a:bodyPr/>
          <a:lstStyle/>
          <a:p>
            <a:r>
              <a:rPr lang="en-US" dirty="0"/>
              <a:t>MIPI Receive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8793A1-F637-AA46-BBDE-E1BC9240B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47" y="1021107"/>
            <a:ext cx="9493608" cy="2903779"/>
          </a:xfrm>
        </p:spPr>
        <p:txBody>
          <a:bodyPr/>
          <a:lstStyle/>
          <a:p>
            <a:r>
              <a:rPr lang="en-US" sz="1800" b="0" i="0" dirty="0">
                <a:effectLst/>
                <a:latin typeface="+mj-lt"/>
              </a:rPr>
              <a:t>The MIPI CSI-2 RX IP-core subsystem is the main component for creating systems based on the MIPI protocol</a:t>
            </a:r>
            <a:endParaRPr lang="en-US" dirty="0">
              <a:effectLst/>
              <a:latin typeface="+mj-lt"/>
            </a:endParaRPr>
          </a:p>
          <a:p>
            <a:r>
              <a:rPr lang="en-US" sz="1800" b="0" i="0" dirty="0">
                <a:effectLst/>
                <a:latin typeface="+mj-lt"/>
              </a:rPr>
              <a:t>D-PHY RX interface is implemented via MIPI D-PHY IP-core and provides PHY protocol layer which</a:t>
            </a:r>
            <a:r>
              <a:rPr lang="en-US" dirty="0">
                <a:latin typeface="+mj-lt"/>
              </a:rPr>
              <a:t> </a:t>
            </a:r>
            <a:r>
              <a:rPr lang="en-US" sz="1800" b="0" i="0" dirty="0">
                <a:effectLst/>
                <a:latin typeface="+mj-lt"/>
              </a:rPr>
              <a:t>compatible with the CSI-2 RX interface</a:t>
            </a:r>
            <a:endParaRPr lang="en-US" dirty="0">
              <a:effectLst/>
              <a:latin typeface="+mj-lt"/>
            </a:endParaRPr>
          </a:p>
          <a:p>
            <a:r>
              <a:rPr lang="en-US" dirty="0">
                <a:effectLst/>
                <a:latin typeface="+mj-lt"/>
              </a:rPr>
              <a:t>The MIPI CSI-2 RX Controller core receives 8-bit data per line involves support for up to 4 lanes</a:t>
            </a:r>
          </a:p>
          <a:p>
            <a:r>
              <a:rPr lang="en-US" dirty="0">
                <a:latin typeface="+mj-lt"/>
              </a:rPr>
              <a:t>The final extracted image is made available to the user/processor interface using the AXI4-Stream protocol </a:t>
            </a:r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650411" y="3733154"/>
          <a:ext cx="4821922" cy="2773154"/>
        </p:xfrm>
        <a:graphic>
          <a:graphicData uri="http://schemas.openxmlformats.org/presentationml/2006/ole">
            <p:oleObj spid="_x0000_s4097" name="Bild" r:id="rId3" imgW="6276190" imgH="3610479" progId="StaticMetafil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0643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E39C9E-8379-AF46-9880-4DE214FC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45" y="468155"/>
            <a:ext cx="7102987" cy="1099272"/>
          </a:xfrm>
        </p:spPr>
        <p:txBody>
          <a:bodyPr>
            <a:normAutofit/>
          </a:bodyPr>
          <a:lstStyle/>
          <a:p>
            <a:r>
              <a:rPr lang="en-US" dirty="0"/>
              <a:t>Embedded Linux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D1D6-7FD4-F74A-A102-B6CCA59DD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45" y="1266420"/>
            <a:ext cx="9601200" cy="3581400"/>
          </a:xfrm>
        </p:spPr>
        <p:txBody>
          <a:bodyPr/>
          <a:lstStyle/>
          <a:p>
            <a:r>
              <a:rPr lang="en-US" dirty="0"/>
              <a:t>Embedded Linux has been installed on top of the ARM core part of the Xilinx SoC</a:t>
            </a:r>
          </a:p>
          <a:p>
            <a:r>
              <a:rPr lang="en-US" dirty="0"/>
              <a:t>Finite Linux distribution is based on the Xilinx PetaLinux Project which involves Yocto and PetaLinux tools for assembly required packages</a:t>
            </a:r>
          </a:p>
          <a:p>
            <a:r>
              <a:rPr lang="en-US" dirty="0" err="1"/>
              <a:t>Zybo</a:t>
            </a:r>
            <a:r>
              <a:rPr lang="en-US" dirty="0"/>
              <a:t> Z7-20 base-Linux project from Digilent had been ported for our board that in result became a heard of the Xilinx PetaLinux Project</a:t>
            </a:r>
          </a:p>
        </p:txBody>
      </p:sp>
      <p:pic>
        <p:nvPicPr>
          <p:cNvPr id="5122" name="Picture 2" descr="Bildergebnis fÃ¼r yocto petalinux pho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606" y="3232906"/>
            <a:ext cx="6000750" cy="31146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7122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44C7AF-13BA-7041-9F75-665B2F327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76799" y="0"/>
            <a:ext cx="1667691" cy="684167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53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3C0EA-2298-FD43-A6F9-69F6F174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24" y="233583"/>
            <a:ext cx="9601200" cy="1485900"/>
          </a:xfrm>
        </p:spPr>
        <p:txBody>
          <a:bodyPr/>
          <a:lstStyle/>
          <a:p>
            <a:r>
              <a:rPr lang="en-US" dirty="0" smtClean="0"/>
              <a:t>ARAVIS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78D29A-D8FF-804D-B3BB-957F49189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30" y="1119581"/>
            <a:ext cx="8607344" cy="25239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GigE Vision standard is proprietary and requires licensing. In spite of this, there exists an open-source ARAVIS library, implementing the GigE Vision interface based on results of reverse engineering of the corresponding </a:t>
            </a:r>
            <a:r>
              <a:rPr lang="en-US" dirty="0" smtClean="0"/>
              <a:t>protocols</a:t>
            </a:r>
          </a:p>
          <a:p>
            <a:r>
              <a:rPr lang="en-US" dirty="0" smtClean="0"/>
              <a:t>In our implementation the ARAVIS is used for designing a </a:t>
            </a:r>
            <a:r>
              <a:rPr lang="en-US" dirty="0" err="1" smtClean="0"/>
              <a:t>GigE</a:t>
            </a:r>
            <a:r>
              <a:rPr lang="en-US" dirty="0" smtClean="0"/>
              <a:t> vision compatible standard camera </a:t>
            </a:r>
            <a:endParaRPr lang="ru-RU" dirty="0"/>
          </a:p>
          <a:p>
            <a:r>
              <a:rPr lang="en-US" dirty="0" smtClean="0"/>
              <a:t>For realizing a capture frames from a camera </a:t>
            </a:r>
            <a:r>
              <a:rPr lang="en-US" dirty="0" smtClean="0"/>
              <a:t>we wrote a C program module which uses Video4Linux and ARAVIS API </a:t>
            </a:r>
            <a:endParaRPr lang="ru-RU" dirty="0" smtClean="0"/>
          </a:p>
          <a:p>
            <a:r>
              <a:rPr lang="en-US" dirty="0" smtClean="0"/>
              <a:t>The ARAVIS viewer is used for </a:t>
            </a:r>
            <a:r>
              <a:rPr lang="de-DE" dirty="0" err="1" smtClean="0"/>
              <a:t>view</a:t>
            </a:r>
            <a:r>
              <a:rPr lang="de-DE" dirty="0" smtClean="0"/>
              <a:t> an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endParaRPr lang="en-US" dirty="0"/>
          </a:p>
        </p:txBody>
      </p:sp>
      <p:pic>
        <p:nvPicPr>
          <p:cNvPr id="2050" name="Picture 2" descr="Bildergebnis fÃ¼r aravis library api pho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3587750"/>
            <a:ext cx="5508625" cy="28471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9548903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628</Words>
  <Application>Microsoft Office PowerPoint</Application>
  <PresentationFormat>Benutzerdefiniert</PresentationFormat>
  <Paragraphs>52</Paragraphs>
  <Slides>10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2" baseType="lpstr">
      <vt:lpstr>Аспект</vt:lpstr>
      <vt:lpstr>Picture (Metafile)</vt:lpstr>
      <vt:lpstr>High-Speed Real-Time VIDEO Streaming</vt:lpstr>
      <vt:lpstr>Objectives</vt:lpstr>
      <vt:lpstr>Streaming Technology comparison</vt:lpstr>
      <vt:lpstr>Drawbacks of exiting streaming technologies</vt:lpstr>
      <vt:lpstr>Design Approach</vt:lpstr>
      <vt:lpstr>MIPI Receive Subsystem</vt:lpstr>
      <vt:lpstr>Embedded Linux Design </vt:lpstr>
      <vt:lpstr>Demo</vt:lpstr>
      <vt:lpstr>ARAVIS </vt:lpstr>
      <vt:lpstr>Summary of the design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High-Speed Real-Time VIDEO Streaming transmission</dc:title>
  <dc:creator>Кужильный Олег</dc:creator>
  <cp:lastModifiedBy>User</cp:lastModifiedBy>
  <cp:revision>18</cp:revision>
  <dcterms:created xsi:type="dcterms:W3CDTF">2019-05-04T13:05:55Z</dcterms:created>
  <dcterms:modified xsi:type="dcterms:W3CDTF">2019-05-04T20:58:22Z</dcterms:modified>
</cp:coreProperties>
</file>