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78815" autoAdjust="0"/>
  </p:normalViewPr>
  <p:slideViewPr>
    <p:cSldViewPr snapToGrid="0">
      <p:cViewPr varScale="1">
        <p:scale>
          <a:sx n="61" d="100"/>
          <a:sy n="61" d="100"/>
        </p:scale>
        <p:origin x="-99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96FE3-6795-4168-8D51-078ACD1D0B80}" type="datetimeFigureOut">
              <a:rPr lang="ru-RU" smtClean="0"/>
              <a:pPr/>
              <a:t>13.03.2017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D7DE6-8823-4B5B-B0AD-3A51841BBD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971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большое количество определений термина </a:t>
            </a:r>
            <a:r>
              <a:rPr lang="en-US" baseline="0" dirty="0" err="1" smtClean="0"/>
              <a:t>IoT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557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даже определили точку наступления эры интернет вещей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Где-то между 2003-м и 2010-м годом количество подключенных устройств превысило население планеты, что и ознаменовало переход в состояние «Интернет вещей».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850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многие не согласным с таким определением и считают что умные</a:t>
            </a:r>
            <a:r>
              <a:rPr lang="ru-RU" baseline="0" dirty="0" smtClean="0"/>
              <a:t> вещи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847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649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baseline="0" dirty="0" smtClean="0"/>
              <a:t> </a:t>
            </a:r>
            <a:r>
              <a:rPr lang="ru-RU" baseline="0" dirty="0" smtClean="0"/>
              <a:t>еще один этап развития интернета в котором взаимодействуют не только люди, но и вещи между собой и с окружающей природой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46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r>
              <a:rPr lang="ru-RU" baseline="0" dirty="0" smtClean="0"/>
              <a:t> Интернета вещей практически не ограничено рамками отдельных отраслей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578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несколько идей о способах, благодаря которым хакеры могли бы получить доступ к Вашей повседневной жизни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устройства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расположены у Вас дома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7DE6-8823-4B5B-B0AD-3A51841BBDE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40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dviser.ru/index.php/%D0%A1%D1%82%D0%B0%D1%82%D1%8C%D1%8F:IPv6" TargetMode="External"/><Relationship Id="rId2" Type="http://schemas.openxmlformats.org/officeDocument/2006/relationships/hyperlink" Target="http://www.tadviser.ru/index.php/%D0%A1%D1%82%D0%B0%D1%82%D1%8C%D1%8F:IPv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 вещей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636527" y="668740"/>
            <a:ext cx="5977717" cy="58630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Настоящая </a:t>
            </a:r>
            <a:r>
              <a:rPr lang="ru-RU" dirty="0">
                <a:latin typeface="+mj-lt"/>
              </a:rPr>
              <a:t>ценность феномена интернета вещей состоит в том, чтобы объединить усилия машин и сенсоров для сбора и интерпретации данных</a:t>
            </a:r>
            <a:r>
              <a:rPr lang="ru-RU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Вся </a:t>
            </a:r>
            <a:r>
              <a:rPr lang="ru-RU" dirty="0">
                <a:latin typeface="+mj-lt"/>
              </a:rPr>
              <a:t>возможная информация, собранная со всех датчиков мира ничего не стоит, если нет инфраструктуры, способной анализировать её в реальном времени.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Ключом к этому должны быть облачные приложения. Без них интернет вещей просто не сможет существовать: некому будет передавать собранные данные и интерпретировать их.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8779" t="26180" r="43250" b="8708"/>
          <a:stretch/>
        </p:blipFill>
        <p:spPr>
          <a:xfrm>
            <a:off x="696037" y="916805"/>
            <a:ext cx="4940490" cy="47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70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применения </a:t>
            </a:r>
            <a:r>
              <a:rPr lang="en-US" dirty="0" err="1" smtClean="0"/>
              <a:t>IoT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849" t="25649" r="16084" b="3638"/>
          <a:stretch/>
        </p:blipFill>
        <p:spPr>
          <a:xfrm>
            <a:off x="1653654" y="1375142"/>
            <a:ext cx="8884692" cy="51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497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7593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Уже сейчас можно поставить датчик на любую вещь, устройство и даже кота</a:t>
            </a:r>
            <a:r>
              <a:rPr lang="ru-RU" dirty="0" smtClean="0">
                <a:latin typeface="+mj-lt"/>
              </a:rPr>
              <a:t>. Если </a:t>
            </a:r>
            <a:r>
              <a:rPr lang="ru-RU" dirty="0">
                <a:latin typeface="+mj-lt"/>
              </a:rPr>
              <a:t>вы уйдете из дома без кошелька, он сообщит вам об этом по телефону, </a:t>
            </a:r>
            <a:r>
              <a:rPr lang="ru-RU" dirty="0" smtClean="0">
                <a:latin typeface="+mj-lt"/>
              </a:rPr>
              <a:t>а сенсор на</a:t>
            </a:r>
            <a:r>
              <a:rPr lang="ru-RU" dirty="0">
                <a:latin typeface="+mj-lt"/>
              </a:rPr>
              <a:t> ошейнике кота сообщит координаты, если кот сбежал далеко от </a:t>
            </a:r>
            <a:r>
              <a:rPr lang="ru-RU" dirty="0" smtClean="0">
                <a:latin typeface="+mj-lt"/>
              </a:rPr>
              <a:t>дома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Забыли выключить утюг или телевизор? Не нужно идти домой проверять, действительно ли. Все это можно сделать со смартфона. А можно, наоборот, включить кофе-машину или обогреватель — когда доедете домой, там уже будет тепло</a:t>
            </a:r>
            <a:r>
              <a:rPr lang="ru-RU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Интернет-вещи теперь напомнят, когда нужно поливать цветы, а целая система, подключенная к вашему огороду, подскажет, когда нужно полить грядки и включить </a:t>
            </a:r>
            <a:r>
              <a:rPr lang="ru-RU" dirty="0" err="1">
                <a:latin typeface="+mj-lt"/>
              </a:rPr>
              <a:t>поливалки</a:t>
            </a:r>
            <a:r>
              <a:rPr lang="ru-RU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Интернет-вещи </a:t>
            </a:r>
            <a:r>
              <a:rPr lang="ru-RU" dirty="0">
                <a:latin typeface="+mj-lt"/>
              </a:rPr>
              <a:t>приносят и пользу для здоровья. Многие уже пользуются специальными браслетами, которые подсчитывают шаги. А умные часы теперь помогут позаботиться о старых людях на расстоянии. Часы сообщат, если что-то случилось, и напомнят принять лекарства</a:t>
            </a:r>
            <a:r>
              <a:rPr lang="ru-RU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5640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Есть </a:t>
            </a:r>
            <a:r>
              <a:rPr lang="ru-RU" dirty="0"/>
              <a:t>факторы, способные замедлить развитие Интернета вещей. Из них самыми важными считаются три: </a:t>
            </a:r>
            <a:endParaRPr lang="ru-RU" dirty="0" smtClean="0"/>
          </a:p>
          <a:p>
            <a:r>
              <a:rPr lang="ru-RU" dirty="0" smtClean="0"/>
              <a:t>переход </a:t>
            </a:r>
            <a:r>
              <a:rPr lang="ru-RU" dirty="0"/>
              <a:t>к протоколу IPv6, </a:t>
            </a:r>
            <a:endParaRPr lang="ru-RU" dirty="0" smtClean="0"/>
          </a:p>
          <a:p>
            <a:r>
              <a:rPr lang="ru-RU" dirty="0" smtClean="0"/>
              <a:t>энергопитание датчиков,</a:t>
            </a:r>
          </a:p>
          <a:p>
            <a:r>
              <a:rPr lang="ru-RU" dirty="0" smtClean="0"/>
              <a:t>принятие </a:t>
            </a:r>
            <a:r>
              <a:rPr lang="ru-RU" dirty="0"/>
              <a:t>общих стандартов.</a:t>
            </a:r>
          </a:p>
        </p:txBody>
      </p:sp>
    </p:spTree>
    <p:extLst>
      <p:ext uri="{BB962C8B-B14F-4D97-AF65-F5344CB8AC3E}">
        <p14:creationId xmlns:p14="http://schemas.microsoft.com/office/powerpoint/2010/main" xmlns="" val="210927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Дефицит адресов и переход к </a:t>
            </a:r>
            <a:r>
              <a:rPr lang="ru-RU" dirty="0" smtClean="0"/>
              <a:t>IPv6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феврале 2010 года в мире не осталось свободных адресов </a:t>
            </a:r>
            <a:r>
              <a:rPr lang="ru-RU" dirty="0">
                <a:hlinkClick r:id="rId2" tooltip="IPv4"/>
              </a:rPr>
              <a:t>IPv4</a:t>
            </a:r>
            <a:r>
              <a:rPr lang="ru-RU" dirty="0"/>
              <a:t>. Хотя рядовые пользователи не нашли в этом ничего страшного, данный факт может существенно замедлить развитие Интернета вещей, поскольку миллиардам новых датчиков понадобятся новые уникальные IP-адреса. Кроме того, </a:t>
            </a:r>
            <a:r>
              <a:rPr lang="ru-RU" dirty="0">
                <a:hlinkClick r:id="rId3" tooltip="IPv6"/>
              </a:rPr>
              <a:t>IPv6</a:t>
            </a:r>
            <a:r>
              <a:rPr lang="ru-RU" dirty="0"/>
              <a:t> упрощает управление сетями с помощью автоматической настройки конфигурации и новых, более эффективных функций информационной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183048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Питание </a:t>
            </a:r>
            <a:r>
              <a:rPr lang="ru-RU" dirty="0" smtClean="0"/>
              <a:t>датчиков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Интернет вещей полностью реализовал свои возможности, его датчики должны работать совершенно автономно. А </a:t>
            </a:r>
            <a:r>
              <a:rPr lang="ru-RU" dirty="0" smtClean="0"/>
              <a:t>это значит: </a:t>
            </a:r>
            <a:r>
              <a:rPr lang="ru-RU" dirty="0"/>
              <a:t>нам понадобятся миллиарды батареек для миллиардов </a:t>
            </a:r>
            <a:r>
              <a:rPr lang="ru-RU" dirty="0" smtClean="0"/>
              <a:t>устройств. </a:t>
            </a:r>
            <a:r>
              <a:rPr lang="ru-RU" dirty="0"/>
              <a:t>Это совершенно нереально. </a:t>
            </a:r>
            <a:r>
              <a:rPr lang="ru-RU" dirty="0" smtClean="0"/>
              <a:t>Поэтому датчики </a:t>
            </a:r>
            <a:r>
              <a:rPr lang="ru-RU" dirty="0"/>
              <a:t>должны научиться получать электроэнергию из окружающей среды: от вибрации, света и воздушных потоков.</a:t>
            </a:r>
          </a:p>
          <a:p>
            <a:pPr marL="0" indent="0">
              <a:buNone/>
            </a:pPr>
            <a:r>
              <a:rPr lang="ru-RU" dirty="0"/>
              <a:t>В 2010 году в этой области был достигнут большой успех. Ученые анонсировали пригодный к коммерческому использованию </a:t>
            </a:r>
            <a:r>
              <a:rPr lang="ru-RU" dirty="0" err="1"/>
              <a:t>наногенератор</a:t>
            </a:r>
            <a:r>
              <a:rPr lang="ru-RU" dirty="0"/>
              <a:t> — гибкий чип, преобразующий в электроэнергию человеческие телодвижения (даже одного пальца).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7580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Помимо </a:t>
            </a:r>
            <a:r>
              <a:rPr lang="ru-RU" dirty="0"/>
              <a:t>унификации </a:t>
            </a:r>
            <a:r>
              <a:rPr lang="ru-RU" dirty="0" smtClean="0"/>
              <a:t>технологий необходимо решить </a:t>
            </a:r>
            <a:r>
              <a:rPr lang="ru-RU" dirty="0"/>
              <a:t>проблему информационной безопасности, которая имеет место в сфере «Интернета вещей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 smtClean="0"/>
              <a:t>«Умные» </a:t>
            </a:r>
            <a:r>
              <a:rPr lang="ru-RU" dirty="0"/>
              <a:t>устройства собирают, передают и хранят данные, которые можно считать личными данными владельца, </a:t>
            </a:r>
            <a:r>
              <a:rPr lang="ru-RU" dirty="0" smtClean="0"/>
              <a:t>поэтому необходимо найти </a:t>
            </a:r>
            <a:r>
              <a:rPr lang="ru-RU" dirty="0"/>
              <a:t>оптимальное решение, учитывающее как необходимость защиты личных данных, так и необходимость обеспечения совместимости и удобства работы.</a:t>
            </a:r>
          </a:p>
        </p:txBody>
      </p:sp>
    </p:spTree>
    <p:extLst>
      <p:ext uri="{BB962C8B-B14F-4D97-AF65-F5344CB8AC3E}">
        <p14:creationId xmlns:p14="http://schemas.microsoft.com/office/powerpoint/2010/main" xmlns="" val="74715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2572" y="0"/>
            <a:ext cx="7748532" cy="6891607"/>
          </a:xfrm>
        </p:spPr>
      </p:pic>
    </p:spTree>
    <p:extLst>
      <p:ext uri="{BB962C8B-B14F-4D97-AF65-F5344CB8AC3E}">
        <p14:creationId xmlns:p14="http://schemas.microsoft.com/office/powerpoint/2010/main" xmlns="" val="55127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905" y="268524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63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Определение </a:t>
            </a:r>
            <a:r>
              <a:rPr lang="en-US" dirty="0" err="1" smtClean="0"/>
              <a:t>IoT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</a:t>
            </a:r>
            <a:r>
              <a:rPr lang="en-US" dirty="0" smtClean="0"/>
              <a:t> </a:t>
            </a:r>
            <a:r>
              <a:rPr lang="ru-RU" dirty="0" smtClean="0"/>
              <a:t>Возможности применения </a:t>
            </a:r>
            <a:r>
              <a:rPr lang="en-US" dirty="0" err="1" smtClean="0"/>
              <a:t>IoT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</a:t>
            </a:r>
            <a:r>
              <a:rPr lang="en-US" dirty="0" smtClean="0"/>
              <a:t> </a:t>
            </a:r>
            <a:r>
              <a:rPr lang="ru-RU" dirty="0" smtClean="0"/>
              <a:t>Проблемы развития </a:t>
            </a:r>
            <a:r>
              <a:rPr lang="en-US" dirty="0" err="1" smtClean="0"/>
              <a:t>IoT</a:t>
            </a:r>
            <a:r>
              <a:rPr lang="en-US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от </a:t>
            </a:r>
            <a:r>
              <a:rPr lang="ru-RU" dirty="0" err="1"/>
              <a:t>Cisco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Интернет вещей (</a:t>
            </a:r>
            <a:r>
              <a:rPr lang="en-US" dirty="0"/>
              <a:t>Internet of Things</a:t>
            </a:r>
            <a:r>
              <a:rPr lang="ru-RU" dirty="0" smtClean="0"/>
              <a:t>)</a:t>
            </a:r>
            <a:r>
              <a:rPr lang="ru-RU" dirty="0"/>
              <a:t> — это состояние Интернета начиная с момента времени, когда количество «вещей или объектов», подключенных к Всемирной сети, превышает население планеты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927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Cisco</a:t>
            </a:r>
            <a:r>
              <a:rPr lang="ru-RU" dirty="0"/>
              <a:t> определило саму точку наступления эры «Интернета вещей</a:t>
            </a:r>
            <a:r>
              <a:rPr lang="ru-RU" dirty="0" smtClean="0"/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2752" y="1542197"/>
            <a:ext cx="7806496" cy="44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9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от IDC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IDC, например, четко говорит, что устройства в концепции </a:t>
            </a:r>
            <a:r>
              <a:rPr lang="ru-RU" dirty="0" err="1"/>
              <a:t>IoT</a:t>
            </a:r>
            <a:r>
              <a:rPr lang="ru-RU" dirty="0"/>
              <a:t> должны быть автономно подключены к Интернету и передавать сигналы без участия человека. А потому смартфон, управляемый пользователями, к </a:t>
            </a:r>
            <a:r>
              <a:rPr lang="ru-RU" dirty="0" err="1"/>
              <a:t>IoT</a:t>
            </a:r>
            <a:r>
              <a:rPr lang="ru-RU" dirty="0"/>
              <a:t>-устройствам отнесен быть не может.</a:t>
            </a:r>
          </a:p>
        </p:txBody>
      </p:sp>
    </p:spTree>
    <p:extLst>
      <p:ext uri="{BB962C8B-B14F-4D97-AF65-F5344CB8AC3E}">
        <p14:creationId xmlns:p14="http://schemas.microsoft.com/office/powerpoint/2010/main" xmlns="" val="84213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Определение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Интернет вещей </a:t>
            </a:r>
            <a:r>
              <a:rPr lang="ru-RU" dirty="0"/>
              <a:t>—</a:t>
            </a:r>
            <a:r>
              <a:rPr lang="ru-RU" dirty="0" smtClean="0"/>
              <a:t> </a:t>
            </a:r>
            <a:r>
              <a:rPr lang="ru-RU" dirty="0"/>
              <a:t>сеть физических объектов, содержащих встроенную технологию, которая позволяет этим объектам измерять параметры собственного состояния или состояния окружающей среды, использовать и передавать эту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xmlns="" val="205940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ru-RU" dirty="0" smtClean="0"/>
              <a:t>как этап развития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7982" y="1309922"/>
            <a:ext cx="8223565" cy="5322890"/>
          </a:xfrm>
        </p:spPr>
      </p:pic>
    </p:spTree>
    <p:extLst>
      <p:ext uri="{BB962C8B-B14F-4D97-AF65-F5344CB8AC3E}">
        <p14:creationId xmlns:p14="http://schemas.microsoft.com/office/powerpoint/2010/main" xmlns="" val="7573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элементы «умных» вещей: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Физические компоненты</a:t>
            </a:r>
            <a:r>
              <a:rPr lang="ru-RU" dirty="0" smtClean="0"/>
              <a:t>: механические и электрические части устройства</a:t>
            </a:r>
          </a:p>
          <a:p>
            <a:r>
              <a:rPr lang="ru-RU" b="1" dirty="0" smtClean="0"/>
              <a:t>Умные компоненты</a:t>
            </a:r>
            <a:r>
              <a:rPr lang="ru-RU" dirty="0" smtClean="0"/>
              <a:t>: сенсоры, микропроцессоры, хранилище данных и во многих случаях операционная система и пользовательский интерфейс</a:t>
            </a:r>
          </a:p>
          <a:p>
            <a:r>
              <a:rPr lang="ru-RU" b="1" dirty="0" smtClean="0"/>
              <a:t>Компоненты для связи</a:t>
            </a:r>
            <a:r>
              <a:rPr lang="ru-RU" dirty="0" smtClean="0"/>
              <a:t>: порты, антенны и протоколы, делающие возможным проводное и беспроводное соединение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79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Технологии, определяющие развитие </a:t>
            </a:r>
            <a:r>
              <a:rPr lang="en-US" dirty="0" err="1" smtClean="0"/>
              <a:t>IoT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94" t="24851" r="12028" b="9911"/>
          <a:stretch/>
        </p:blipFill>
        <p:spPr>
          <a:xfrm>
            <a:off x="577594" y="1690688"/>
            <a:ext cx="10886525" cy="52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008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Технологии, лежащие в основе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Истинная суть интернета вещей – в симбиозе сенсоров и машин. </a:t>
            </a:r>
            <a:endParaRPr lang="ru-RU" dirty="0" smtClean="0"/>
          </a:p>
          <a:p>
            <a:r>
              <a:rPr lang="ru-RU" dirty="0" smtClean="0"/>
              <a:t>Машина - </a:t>
            </a:r>
            <a:r>
              <a:rPr lang="ru-RU" dirty="0"/>
              <a:t>нечто осязаемое, что выполняет определенный набор функций или действий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Сенсоры собирают данные окружающей среды.</a:t>
            </a:r>
          </a:p>
        </p:txBody>
      </p:sp>
    </p:spTree>
    <p:extLst>
      <p:ext uri="{BB962C8B-B14F-4D97-AF65-F5344CB8AC3E}">
        <p14:creationId xmlns:p14="http://schemas.microsoft.com/office/powerpoint/2010/main" xmlns="" val="1317120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523</Words>
  <Application>Microsoft Office PowerPoint</Application>
  <PresentationFormat>Произвольный</PresentationFormat>
  <Paragraphs>57</Paragraphs>
  <Slides>19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Интернет вещей</vt:lpstr>
      <vt:lpstr>Определение от Cisco</vt:lpstr>
      <vt:lpstr>Слайд 3</vt:lpstr>
      <vt:lpstr>Определение от IDC</vt:lpstr>
      <vt:lpstr> Определение  </vt:lpstr>
      <vt:lpstr>IoT как этап развития </vt:lpstr>
      <vt:lpstr>Основные элементы «умных» вещей:</vt:lpstr>
      <vt:lpstr>Технологии, определяющие развитие IoT</vt:lpstr>
      <vt:lpstr>Технологии, лежащие в основе IoT</vt:lpstr>
      <vt:lpstr>Слайд 10</vt:lpstr>
      <vt:lpstr>Возможности применения IoT</vt:lpstr>
      <vt:lpstr>Слайд 12</vt:lpstr>
      <vt:lpstr>Проблемы развития</vt:lpstr>
      <vt:lpstr>Дефицит адресов и переход к IPv6</vt:lpstr>
      <vt:lpstr>Питание датчиков</vt:lpstr>
      <vt:lpstr>Безопасность</vt:lpstr>
      <vt:lpstr>Слайд 17</vt:lpstr>
      <vt:lpstr>Спасибо за внимание!</vt:lpstr>
      <vt:lpstr>Вопросы</vt:lpstr>
    </vt:vector>
  </TitlesOfParts>
  <Company>Torrents.by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вещей</dc:title>
  <dc:creator>Администратор</dc:creator>
  <cp:lastModifiedBy>www.akon96@mail.ru</cp:lastModifiedBy>
  <cp:revision>24</cp:revision>
  <dcterms:created xsi:type="dcterms:W3CDTF">2017-02-24T17:24:24Z</dcterms:created>
  <dcterms:modified xsi:type="dcterms:W3CDTF">2017-03-13T20:33:58Z</dcterms:modified>
</cp:coreProperties>
</file>