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2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 err="1"/>
              <a:t>Tarantool</a:t>
            </a:r>
            <a:endParaRPr lang="ru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NoSQL </a:t>
            </a:r>
            <a:r>
              <a:rPr lang="be-BY" dirty="0">
                <a:latin typeface="+mn-lt"/>
              </a:rPr>
              <a:t>база данных</a:t>
            </a:r>
            <a:endParaRPr lang="ru-BY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17243" y="4325112"/>
            <a:ext cx="307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Подготовил: Северинчик Н.А.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25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98960"/>
            <a:ext cx="10058400" cy="1450757"/>
          </a:xfrm>
        </p:spPr>
        <p:txBody>
          <a:bodyPr/>
          <a:lstStyle/>
          <a:p>
            <a:pPr algn="ctr"/>
            <a:r>
              <a:rPr lang="ru-RU" b="1" dirty="0"/>
              <a:t>1000 с шагом в 100 потоков</a:t>
            </a:r>
            <a:endParaRPr lang="ru-BY" dirty="0"/>
          </a:p>
        </p:txBody>
      </p:sp>
      <p:pic>
        <p:nvPicPr>
          <p:cNvPr id="2050" name="Picture 2" descr="https://habrastorage.org/files/3b2/e81/ab5/3b2e81ab5b524f80bf6ae2adb23508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845734"/>
            <a:ext cx="5796806" cy="35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files/ac6/116/170/ac6116170bc44e7bb4a7caccfa19934b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5796805" cy="35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5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8000 потоков с шагом 1000</a:t>
            </a:r>
            <a:endParaRPr lang="ru-BY" dirty="0"/>
          </a:p>
        </p:txBody>
      </p:sp>
      <p:pic>
        <p:nvPicPr>
          <p:cNvPr id="3074" name="Picture 2" descr="https://habrastorage.org/files/1d9/d73/08d/1d9d7308d82343ee996dc82795b6158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4" y="1845734"/>
            <a:ext cx="6059719" cy="37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brastorage.org/files/cc3/3ea/8a6/cc33ea8a68e645a390a7913643d5cab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03" y="1845734"/>
            <a:ext cx="6059717" cy="37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2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Синхронный тест</a:t>
            </a:r>
            <a:endParaRPr lang="ru-BY" dirty="0"/>
          </a:p>
        </p:txBody>
      </p:sp>
      <p:pic>
        <p:nvPicPr>
          <p:cNvPr id="4098" name="Picture 2" descr="https://habrastorage.org/files/1d9/d73/08d/1d9d7308d82343ee996dc82795b6158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4" y="1737360"/>
            <a:ext cx="5670818" cy="34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habrastorage.org/files/cc3/3ea/8a6/cc33ea8a68e645a390a7913643d5ca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92" y="1737360"/>
            <a:ext cx="5670820" cy="34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Стоимость</a:t>
            </a:r>
            <a:endParaRPr lang="ru-BY" dirty="0"/>
          </a:p>
        </p:txBody>
      </p:sp>
      <p:pic>
        <p:nvPicPr>
          <p:cNvPr id="5122" name="Picture 2" descr="Картинки по запросу f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59879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00551" y="3583459"/>
            <a:ext cx="1977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(НЕТ)</a:t>
            </a:r>
            <a:endParaRPr lang="ru-BY" sz="4400" dirty="0"/>
          </a:p>
        </p:txBody>
      </p:sp>
    </p:spTree>
    <p:extLst>
      <p:ext uri="{BB962C8B-B14F-4D97-AF65-F5344CB8AC3E}">
        <p14:creationId xmlns:p14="http://schemas.microsoft.com/office/powerpoint/2010/main" val="375629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Пользователи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10129902" cy="3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7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dirty="0"/>
              <a:t>Попробовать </a:t>
            </a:r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https://tarantool.org/try.html#</a:t>
            </a:r>
            <a:endParaRPr lang="ru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767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36" y="968404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  <a:endParaRPr lang="ru-BY" sz="6000" dirty="0"/>
          </a:p>
        </p:txBody>
      </p:sp>
    </p:spTree>
    <p:extLst>
      <p:ext uri="{BB962C8B-B14F-4D97-AF65-F5344CB8AC3E}">
        <p14:creationId xmlns:p14="http://schemas.microsoft.com/office/powerpoint/2010/main" val="333971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Вопросы: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В чём заключается преимущества </a:t>
            </a:r>
            <a:r>
              <a:rPr lang="en-US" dirty="0"/>
              <a:t>NoSQL </a:t>
            </a:r>
            <a:r>
              <a:rPr lang="ru-RU" dirty="0"/>
              <a:t>решений?</a:t>
            </a:r>
          </a:p>
          <a:p>
            <a:r>
              <a:rPr lang="ru-RU" dirty="0"/>
              <a:t>2. Язык используемый для работы </a:t>
            </a:r>
            <a:r>
              <a:rPr lang="en-US" dirty="0"/>
              <a:t>c </a:t>
            </a:r>
            <a:r>
              <a:rPr lang="en-US" dirty="0" err="1"/>
              <a:t>Tarantool</a:t>
            </a:r>
            <a:r>
              <a:rPr lang="en-US" dirty="0"/>
              <a:t>?</a:t>
            </a:r>
          </a:p>
          <a:p>
            <a:r>
              <a:rPr lang="en-US" dirty="0"/>
              <a:t>3. </a:t>
            </a:r>
            <a:r>
              <a:rPr lang="ru-RU" dirty="0"/>
              <a:t>В стенах какой компании был создан </a:t>
            </a:r>
            <a:r>
              <a:rPr lang="en-US" dirty="0" err="1"/>
              <a:t>Tarantool</a:t>
            </a:r>
            <a:r>
              <a:rPr lang="en-US" dirty="0"/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78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</a:t>
            </a:r>
            <a:r>
              <a:rPr lang="en-US" dirty="0" err="1"/>
              <a:t>Tarantool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Tarantool</a:t>
            </a:r>
            <a:r>
              <a:rPr lang="ru-RU" dirty="0"/>
              <a:t> представляет собой решение, совмещающее неблокирующий сервер приложений на </a:t>
            </a:r>
            <a:r>
              <a:rPr lang="ru-RU" dirty="0" err="1"/>
              <a:t>Lua</a:t>
            </a:r>
            <a:r>
              <a:rPr lang="ru-RU" dirty="0"/>
              <a:t> с </a:t>
            </a:r>
            <a:r>
              <a:rPr lang="ru-RU" dirty="0" err="1"/>
              <a:t>NoSQL</a:t>
            </a:r>
            <a:r>
              <a:rPr lang="ru-RU" dirty="0"/>
              <a:t> базой данных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Поддерживаемые </a:t>
            </a:r>
            <a:endParaRPr lang="en-US" dirty="0"/>
          </a:p>
          <a:p>
            <a:r>
              <a:rPr lang="ru-RU" dirty="0"/>
              <a:t>платформы:</a:t>
            </a:r>
          </a:p>
          <a:p>
            <a:r>
              <a:rPr lang="ru-RU" dirty="0"/>
              <a:t>ОС: </a:t>
            </a:r>
            <a:r>
              <a:rPr lang="en-US" dirty="0"/>
              <a:t>Linux, FreeBSD,</a:t>
            </a:r>
          </a:p>
          <a:p>
            <a:r>
              <a:rPr lang="en-US" dirty="0"/>
              <a:t> Mac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27" y="2503295"/>
            <a:ext cx="8144004" cy="3474173"/>
          </a:xfrm>
          <a:prstGeom prst="rect">
            <a:avLst/>
          </a:prstGeom>
        </p:spPr>
      </p:pic>
      <p:pic>
        <p:nvPicPr>
          <p:cNvPr id="6146" name="Picture 2" descr="Картинки по запросу тарантул фото зт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896" y="3337586"/>
            <a:ext cx="3242104" cy="215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История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Mail.Ru</a:t>
            </a:r>
            <a:r>
              <a:rPr lang="ru-RU" dirty="0"/>
              <a:t>, крупнейшая интернет-компания в России, начала проект в 2008 году c вложения средств и поиска программистов. В качестве руководителя проекта наняли бывшего технического директора из </a:t>
            </a:r>
            <a:r>
              <a:rPr lang="ru-RU" dirty="0" err="1"/>
              <a:t>MySQL</a:t>
            </a:r>
            <a:r>
              <a:rPr lang="ru-RU" dirty="0"/>
              <a:t>. Активное </a:t>
            </a:r>
            <a:r>
              <a:rPr lang="ru-RU" dirty="0" err="1"/>
              <a:t>open-source</a:t>
            </a:r>
            <a:r>
              <a:rPr lang="ru-RU" dirty="0"/>
              <a:t> сообщество программистов очень быстро сумело реализовать коннекторы для таких языков, как C, </a:t>
            </a:r>
            <a:r>
              <a:rPr lang="ru-RU" dirty="0" err="1"/>
              <a:t>Perl</a:t>
            </a:r>
            <a:r>
              <a:rPr lang="ru-RU" dirty="0"/>
              <a:t>, PHP,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Ruby</a:t>
            </a:r>
            <a:r>
              <a:rPr lang="ru-RU" dirty="0"/>
              <a:t> и Node.js</a:t>
            </a:r>
          </a:p>
          <a:p>
            <a:r>
              <a:rPr lang="ru-RU" dirty="0" err="1"/>
              <a:t>Tarantool</a:t>
            </a:r>
            <a:r>
              <a:rPr lang="ru-RU" dirty="0"/>
              <a:t> стал частью самого портала </a:t>
            </a:r>
            <a:r>
              <a:rPr lang="ru-RU" dirty="0" err="1"/>
              <a:t>Mail.Ru</a:t>
            </a:r>
            <a:r>
              <a:rPr lang="ru-RU" dirty="0"/>
              <a:t> и сейчас используется для динамического контента: сеансов пользователей, мгновенных сообщениями и прочего, а также используется в качестве слоя кэширования для традиционных реляционных баз данных, таких как </a:t>
            </a:r>
            <a:r>
              <a:rPr lang="ru-RU" dirty="0" err="1"/>
              <a:t>MySQL</a:t>
            </a:r>
            <a:r>
              <a:rPr lang="ru-RU" dirty="0"/>
              <a:t> или </a:t>
            </a:r>
            <a:r>
              <a:rPr lang="ru-RU" dirty="0" err="1"/>
              <a:t>PostgreSQL</a:t>
            </a:r>
            <a:r>
              <a:rPr lang="ru-RU" dirty="0"/>
              <a:t>.</a:t>
            </a:r>
          </a:p>
          <a:p>
            <a:r>
              <a:rPr lang="ru-RU" dirty="0"/>
              <a:t>В 2014 году </a:t>
            </a:r>
            <a:r>
              <a:rPr lang="ru-RU" dirty="0" err="1"/>
              <a:t>Tarantool</a:t>
            </a:r>
            <a:r>
              <a:rPr lang="ru-RU" dirty="0"/>
              <a:t> также был принят социальными сетями </a:t>
            </a:r>
            <a:r>
              <a:rPr lang="ru-RU" dirty="0" err="1"/>
              <a:t>Badoo</a:t>
            </a:r>
            <a:r>
              <a:rPr lang="ru-RU" dirty="0"/>
              <a:t> и Одноклассники.</a:t>
            </a:r>
          </a:p>
          <a:p>
            <a:r>
              <a:rPr lang="ru-RU" dirty="0"/>
              <a:t>В июне 2014 года исследователи из Политехнического института </a:t>
            </a:r>
            <a:r>
              <a:rPr lang="ru-RU" dirty="0" err="1"/>
              <a:t>Коимбры</a:t>
            </a:r>
            <a:r>
              <a:rPr lang="ru-RU" dirty="0"/>
              <a:t> и Университета </a:t>
            </a:r>
            <a:r>
              <a:rPr lang="ru-RU" dirty="0" err="1"/>
              <a:t>Коимбры</a:t>
            </a:r>
            <a:r>
              <a:rPr lang="ru-RU" dirty="0"/>
              <a:t> (Португалия) провели первый официальный независимый тест производительности систем </a:t>
            </a:r>
            <a:r>
              <a:rPr lang="ru-RU" dirty="0" err="1"/>
              <a:t>NoSQL</a:t>
            </a:r>
            <a:r>
              <a:rPr lang="ru-RU" dirty="0"/>
              <a:t>, которые включали в том числе и </a:t>
            </a:r>
            <a:r>
              <a:rPr lang="ru-RU" dirty="0" err="1"/>
              <a:t>Tarantool</a:t>
            </a:r>
            <a:r>
              <a:rPr lang="ru-RU" dirty="0"/>
              <a:t>. Испытания использовали стандартный YCSB тест, а конкуренцию </a:t>
            </a:r>
            <a:r>
              <a:rPr lang="ru-RU" dirty="0" err="1"/>
              <a:t>Tarantool</a:t>
            </a:r>
            <a:r>
              <a:rPr lang="ru-RU" dirty="0"/>
              <a:t> составляли другие системы </a:t>
            </a:r>
            <a:r>
              <a:rPr lang="ru-RU" dirty="0" err="1"/>
              <a:t>NoSQL</a:t>
            </a:r>
            <a:r>
              <a:rPr lang="ru-RU" dirty="0"/>
              <a:t>: </a:t>
            </a:r>
            <a:r>
              <a:rPr lang="ru-RU" dirty="0" err="1"/>
              <a:t>Cassandra</a:t>
            </a:r>
            <a:r>
              <a:rPr lang="ru-RU" dirty="0"/>
              <a:t>, </a:t>
            </a:r>
            <a:r>
              <a:rPr lang="ru-RU" dirty="0" err="1"/>
              <a:t>HBase</a:t>
            </a:r>
            <a:r>
              <a:rPr lang="ru-RU" dirty="0"/>
              <a:t>, 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NoSQL</a:t>
            </a:r>
            <a:r>
              <a:rPr lang="ru-RU" dirty="0"/>
              <a:t>, </a:t>
            </a:r>
            <a:r>
              <a:rPr lang="ru-RU" dirty="0" err="1"/>
              <a:t>Redis</a:t>
            </a:r>
            <a:r>
              <a:rPr lang="ru-RU" dirty="0"/>
              <a:t>, </a:t>
            </a:r>
            <a:r>
              <a:rPr lang="ru-RU" dirty="0" err="1"/>
              <a:t>Voldemort</a:t>
            </a:r>
            <a:r>
              <a:rPr lang="ru-RU" dirty="0"/>
              <a:t>, </a:t>
            </a:r>
            <a:r>
              <a:rPr lang="ru-RU" dirty="0" err="1"/>
              <a:t>Scalaris</a:t>
            </a:r>
            <a:r>
              <a:rPr lang="ru-RU" dirty="0"/>
              <a:t>, </a:t>
            </a:r>
            <a:r>
              <a:rPr lang="ru-RU" dirty="0" err="1"/>
              <a:t>Elasticsearch</a:t>
            </a:r>
            <a:r>
              <a:rPr lang="ru-RU" dirty="0"/>
              <a:t>, </a:t>
            </a:r>
            <a:r>
              <a:rPr lang="ru-RU" dirty="0" err="1"/>
              <a:t>MongoDB</a:t>
            </a:r>
            <a:r>
              <a:rPr lang="ru-RU" dirty="0"/>
              <a:t> и </a:t>
            </a:r>
            <a:r>
              <a:rPr lang="ru-RU" dirty="0" err="1"/>
              <a:t>OrientDB</a:t>
            </a:r>
            <a:r>
              <a:rPr lang="ru-RU" dirty="0"/>
              <a:t>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6899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или же </a:t>
            </a:r>
            <a:r>
              <a:rPr lang="en-US" dirty="0"/>
              <a:t>Not Only SQL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Термин, обозначающий ряд подходов, направленных на реализацию хранилищ баз данных, имеющих существенные отличия от моделей, используемых в традиционных реляционных СУБД с доступом к данным средствами языка SQL. Применяется к базам данных, в которых делается попытка решить проблемы масштабируемости (англ. </a:t>
            </a:r>
            <a:r>
              <a:rPr lang="ru-RU" dirty="0" err="1"/>
              <a:t>scalability</a:t>
            </a:r>
            <a:r>
              <a:rPr lang="ru-RU" dirty="0"/>
              <a:t>) и доступности (англ. </a:t>
            </a:r>
            <a:r>
              <a:rPr lang="ru-RU" dirty="0" err="1"/>
              <a:t>availability</a:t>
            </a:r>
            <a:r>
              <a:rPr lang="ru-RU" dirty="0"/>
              <a:t>) за счёт атомарности (англ. </a:t>
            </a:r>
            <a:r>
              <a:rPr lang="ru-RU" dirty="0" err="1"/>
              <a:t>atomicity</a:t>
            </a:r>
            <a:r>
              <a:rPr lang="ru-RU" dirty="0"/>
              <a:t>) и согласованности данных (англ. </a:t>
            </a:r>
            <a:r>
              <a:rPr lang="ru-RU" dirty="0" err="1"/>
              <a:t>consistency</a:t>
            </a:r>
            <a:r>
              <a:rPr lang="ru-RU" dirty="0"/>
              <a:t>). Под термином </a:t>
            </a:r>
            <a:r>
              <a:rPr lang="ru-RU" dirty="0" err="1"/>
              <a:t>NoSQL</a:t>
            </a:r>
            <a:r>
              <a:rPr lang="ru-RU" dirty="0"/>
              <a:t> скрывается большое количество продуктов с абсолютно разными дизайнами и, иногда, при обсуждении разговор может идти о разных системах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4204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48281"/>
            <a:ext cx="10058400" cy="847674"/>
          </a:xfrm>
        </p:spPr>
        <p:txBody>
          <a:bodyPr/>
          <a:lstStyle/>
          <a:p>
            <a:r>
              <a:rPr lang="be-BY" b="1" dirty="0"/>
              <a:t>Причины появления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95955"/>
            <a:ext cx="10058400" cy="487313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Первый тренд — увеличение объемов хранимых данных. Сегодня хранилища достигли таких невероятных размеров, что даже трудно себе представить. Только за 2009 и 2010 годы в базах было сохранено больше информации, чем за всю предыдущую историю человечества.</a:t>
            </a:r>
          </a:p>
          <a:p>
            <a:r>
              <a:rPr lang="ru-RU" dirty="0"/>
              <a:t>Второй тренд — взаимосвязанность данных. Информация перестала быть изолированной. Каждый кусочек знаний как-то связан с данными в других хранилищах информации. Страницы в интернете ссылаются на другие страницы. Тэги связывают помеченную информацию из разных источников. Онтологии устанавливают взаимосвязи между различными терминами, и </a:t>
            </a:r>
            <a:r>
              <a:rPr lang="ru-RU" dirty="0" err="1"/>
              <a:t>тд</a:t>
            </a:r>
            <a:endParaRPr lang="ru-RU" dirty="0"/>
          </a:p>
          <a:p>
            <a:r>
              <a:rPr lang="ru-RU" dirty="0"/>
              <a:t>Третий тренд — использование слабоструктурированной информации. Возьмем простой пример: описание товара в магазине. Если раньше было достаточно 5-6 полей, чтобы описать мужскую сорочку (размер, цвет, материал, фотография товара, …), то теперь количество параметров может доходить до нескольких десятков. Причем, для разных сорочек будет использован разный набор параметров. В таких условиях становится крайне сложно заранее определить структуру таблицы, в которой хранится описание товара.</a:t>
            </a:r>
          </a:p>
          <a:p>
            <a:r>
              <a:rPr lang="ru-RU" dirty="0"/>
              <a:t>Четвертый тренд — архитектура. В 80-х годах прошлого века типичная архитектура использовала один большой компьютер (</a:t>
            </a:r>
            <a:r>
              <a:rPr lang="ru-RU" dirty="0" err="1"/>
              <a:t>mainframe</a:t>
            </a:r>
            <a:r>
              <a:rPr lang="ru-RU" dirty="0"/>
              <a:t>) и одну базу данных. В 90-х, распространение получила </a:t>
            </a:r>
            <a:r>
              <a:rPr lang="ru-RU" dirty="0" err="1"/>
              <a:t>клинт</a:t>
            </a:r>
            <a:r>
              <a:rPr lang="ru-RU" dirty="0"/>
              <a:t>-серверная архитектура. В новом веке активно используются </a:t>
            </a:r>
            <a:r>
              <a:rPr lang="ru-RU" dirty="0" err="1"/>
              <a:t>web</a:t>
            </a:r>
            <a:r>
              <a:rPr lang="ru-RU" dirty="0"/>
              <a:t>-сервисы, каждый со своим </a:t>
            </a:r>
            <a:r>
              <a:rPr lang="ru-RU" dirty="0" err="1"/>
              <a:t>backend</a:t>
            </a:r>
            <a:r>
              <a:rPr lang="ru-RU" dirty="0"/>
              <a:t>-ом (грубо говоря, со своей базой данных) и другие распределенные решения.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197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5925"/>
            <a:ext cx="10058400" cy="810603"/>
          </a:xfrm>
        </p:spPr>
        <p:txBody>
          <a:bodyPr/>
          <a:lstStyle/>
          <a:p>
            <a:r>
              <a:rPr lang="be-BY" b="1" dirty="0"/>
              <a:t>Особенности хранилища </a:t>
            </a:r>
            <a:r>
              <a:rPr lang="en-US" dirty="0" err="1"/>
              <a:t>Tarantool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46528"/>
            <a:ext cx="10058400" cy="5219494"/>
          </a:xfrm>
        </p:spPr>
        <p:txBody>
          <a:bodyPr>
            <a:normAutofit/>
          </a:bodyPr>
          <a:lstStyle/>
          <a:p>
            <a:r>
              <a:rPr lang="ru-RU" dirty="0"/>
              <a:t>Базовым элементом хранения является кортеж. Кортеж имеет любую размерность, это просто произвольно длинный список полей, ассоциированный с уникальным ключом. Каждый кортеж принадлежит какому-то пространству (</a:t>
            </a:r>
            <a:r>
              <a:rPr lang="ru-RU" dirty="0" err="1"/>
              <a:t>space</a:t>
            </a:r>
            <a:r>
              <a:rPr lang="ru-RU" dirty="0"/>
              <a:t>). По полям кортежа можно определять индексы. Если проводить аналогии с реляционными СУБД, то "пространство" соответствует таблице, а "поля" соответствуют столбцам.</a:t>
            </a:r>
          </a:p>
          <a:p>
            <a:r>
              <a:rPr lang="ru-RU" dirty="0"/>
              <a:t>1. Несколько движков хранения данных:</a:t>
            </a:r>
          </a:p>
          <a:p>
            <a:pPr lvl="1"/>
            <a:r>
              <a:rPr lang="ru-RU" dirty="0" err="1"/>
              <a:t>Memtx</a:t>
            </a:r>
            <a:r>
              <a:rPr lang="ru-RU" dirty="0"/>
              <a:t> — движок хранения данных полностью в памяти, с поддержкой нескольких видов индексов:</a:t>
            </a:r>
          </a:p>
          <a:p>
            <a:pPr lvl="2"/>
            <a:r>
              <a:rPr lang="ru-RU" dirty="0"/>
              <a:t>TREE (B+*-Дерево) — для быстрого поиска значений и возможности интегрирования.</a:t>
            </a:r>
          </a:p>
          <a:p>
            <a:pPr lvl="2"/>
            <a:r>
              <a:rPr lang="ru-RU" dirty="0"/>
              <a:t>HASH (Хеш-таблица) — для еще более быстрого поиска значений.</a:t>
            </a:r>
          </a:p>
          <a:p>
            <a:pPr lvl="2"/>
            <a:r>
              <a:rPr lang="ru-RU" dirty="0"/>
              <a:t>BITSET (Битовая маска) — возможность поиска по битовым маскам.</a:t>
            </a:r>
          </a:p>
          <a:p>
            <a:pPr lvl="2"/>
            <a:r>
              <a:rPr lang="ru-RU" dirty="0"/>
              <a:t>RTREE (многомерное R*-Дерево) — для быстрого поиска </a:t>
            </a:r>
            <a:r>
              <a:rPr lang="ru-RU" dirty="0" err="1"/>
              <a:t>близжайших</a:t>
            </a:r>
            <a:r>
              <a:rPr lang="ru-RU" dirty="0"/>
              <a:t> соседей (KNN) и точек в заданных многомерных параллелепипедах с заданными функциями расстояния между двумя точками.</a:t>
            </a:r>
          </a:p>
          <a:p>
            <a:pPr lvl="1"/>
            <a:r>
              <a:rPr lang="ru-RU" dirty="0" err="1"/>
              <a:t>Sophia</a:t>
            </a:r>
            <a:r>
              <a:rPr lang="ru-RU" dirty="0"/>
              <a:t> — двухуровневый движок хранения информации на диске, который был разработан в ответ на "недостатки" в LSM-деревьях, B-Деревьях и других. Он прекрасно подходит для нагрузки типа "много записи данных среднего размера и немного чтений", но расчёт идёт также на то, что чтение не будет занимать много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8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Возможность поддерживать "</a:t>
            </a:r>
            <a:r>
              <a:rPr lang="ru-RU" dirty="0" err="1"/>
              <a:t>персистентность</a:t>
            </a:r>
            <a:r>
              <a:rPr lang="ru-RU" dirty="0"/>
              <a:t>" с помощью </a:t>
            </a:r>
            <a:r>
              <a:rPr lang="ru-RU" dirty="0" err="1"/>
              <a:t>xlog</a:t>
            </a:r>
            <a:r>
              <a:rPr lang="ru-RU" dirty="0"/>
              <a:t> (также известный как </a:t>
            </a:r>
            <a:r>
              <a:rPr lang="ru-RU" dirty="0" err="1"/>
              <a:t>Transaction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), </a:t>
            </a:r>
            <a:r>
              <a:rPr lang="ru-RU" dirty="0" err="1"/>
              <a:t>snap</a:t>
            </a:r>
            <a:r>
              <a:rPr lang="ru-RU" dirty="0"/>
              <a:t> (который, в свою очередь, является полным снимком БД) и </a:t>
            </a:r>
            <a:r>
              <a:rPr lang="ru-RU" dirty="0" err="1"/>
              <a:t>eventual-consistency</a:t>
            </a:r>
            <a:r>
              <a:rPr lang="ru-RU" dirty="0"/>
              <a:t> (</a:t>
            </a:r>
            <a:r>
              <a:rPr lang="ru-RU" dirty="0" err="1"/>
              <a:t>консистетность</a:t>
            </a:r>
            <a:r>
              <a:rPr lang="ru-RU" dirty="0"/>
              <a:t> в конечном счёте) </a:t>
            </a:r>
            <a:r>
              <a:rPr lang="ru-RU" dirty="0" err="1"/>
              <a:t>master-master</a:t>
            </a:r>
            <a:r>
              <a:rPr lang="ru-RU" dirty="0"/>
              <a:t> репликации.</a:t>
            </a:r>
            <a:endParaRPr lang="en-US" dirty="0"/>
          </a:p>
          <a:p>
            <a:r>
              <a:rPr lang="ru-RU" dirty="0"/>
              <a:t>3. Поддержка вторичных ключей и составных ключей.</a:t>
            </a:r>
          </a:p>
          <a:p>
            <a:r>
              <a:rPr lang="ru-RU" dirty="0"/>
              <a:t>4. Аутентификация и </a:t>
            </a:r>
            <a:r>
              <a:rPr lang="ru-RU" dirty="0" err="1"/>
              <a:t>привелегии</a:t>
            </a:r>
            <a:r>
              <a:rPr lang="ru-RU" dirty="0"/>
              <a:t> для пользователей и ролей.</a:t>
            </a:r>
          </a:p>
          <a:p>
            <a:r>
              <a:rPr lang="ru-RU" dirty="0"/>
              <a:t>5. </a:t>
            </a:r>
            <a:r>
              <a:rPr lang="ru-RU" dirty="0" err="1"/>
              <a:t>MessagePack</a:t>
            </a:r>
            <a:r>
              <a:rPr lang="ru-RU" dirty="0"/>
              <a:t> в качестве протокола для связи клиента с сервером и хранения информации внутри самой базы. </a:t>
            </a:r>
            <a:r>
              <a:rPr lang="ru-RU" dirty="0" err="1"/>
              <a:t>MessagePack</a:t>
            </a:r>
            <a:r>
              <a:rPr lang="ru-RU" dirty="0"/>
              <a:t> обеспечивает упаковку некоторых данных, что позволяет снизить траффик, передаваемый по сети, и размер занимаемой памяти в самом хранилище.</a:t>
            </a:r>
          </a:p>
          <a:p>
            <a:r>
              <a:rPr lang="ru-RU" dirty="0"/>
              <a:t>6. Поддержка транзакций и </a:t>
            </a:r>
            <a:r>
              <a:rPr lang="ru-RU" dirty="0" err="1"/>
              <a:t>мультиверсионности</a:t>
            </a:r>
            <a:r>
              <a:rPr lang="ru-RU" dirty="0"/>
              <a:t> индексов.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0095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Характеристика сервера приложений</a:t>
            </a:r>
            <a:endParaRPr lang="ru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ru-RU" dirty="0" err="1"/>
              <a:t>Lua</a:t>
            </a:r>
            <a:r>
              <a:rPr lang="ru-RU" dirty="0"/>
              <a:t> прекрасно подходит для написания бизнес-логики вашего приложения и прост в освоении, а благодаря трассирующей JIT компиляции можно добиться существенной производительности. Также есть возможность писать модули приложения на языке C/C++.</a:t>
            </a:r>
          </a:p>
          <a:p>
            <a:r>
              <a:rPr lang="ru-RU" dirty="0"/>
              <a:t>Из встроенных библиотек есть возможность работы с YAML, JSON и CSV; имеется возможность для работы с неблокирующим дисковым/сетевым вводом-выводом, работой с UUID, алгоритмами </a:t>
            </a:r>
            <a:r>
              <a:rPr lang="ru-RU" dirty="0" err="1"/>
              <a:t>хешированиями</a:t>
            </a:r>
            <a:r>
              <a:rPr lang="ru-RU" dirty="0"/>
              <a:t>, упаковкой-распаковкой данных с заданной схемой и другое.</a:t>
            </a:r>
          </a:p>
          <a:p>
            <a:r>
              <a:rPr lang="ru-RU" dirty="0"/>
              <a:t>Имеется возможность связывать </a:t>
            </a:r>
            <a:r>
              <a:rPr lang="ru-RU" dirty="0" err="1"/>
              <a:t>Tarantool'ы</a:t>
            </a:r>
            <a:r>
              <a:rPr lang="ru-RU" dirty="0"/>
              <a:t> в кластера с помощью модуля '</a:t>
            </a:r>
            <a:r>
              <a:rPr lang="ru-RU" dirty="0" err="1"/>
              <a:t>net.box</a:t>
            </a:r>
            <a:r>
              <a:rPr lang="ru-RU" dirty="0"/>
              <a:t>'. В качестве примера можно использовать модуль '</a:t>
            </a:r>
            <a:r>
              <a:rPr lang="ru-RU" dirty="0" err="1"/>
              <a:t>sharding</a:t>
            </a:r>
            <a:r>
              <a:rPr lang="ru-RU" dirty="0"/>
              <a:t>', который реализует </a:t>
            </a:r>
            <a:r>
              <a:rPr lang="ru-RU" dirty="0" err="1"/>
              <a:t>шардинг</a:t>
            </a:r>
            <a:r>
              <a:rPr lang="ru-RU" dirty="0"/>
              <a:t> на стороне сервера и '</a:t>
            </a:r>
            <a:r>
              <a:rPr lang="ru-RU" dirty="0" err="1"/>
              <a:t>connection-pool</a:t>
            </a:r>
            <a:r>
              <a:rPr lang="ru-RU" dirty="0"/>
              <a:t>'.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1830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e-BY" dirty="0"/>
              <a:t>Асинхронный тест</a:t>
            </a:r>
            <a:br>
              <a:rPr lang="en-US" b="1" dirty="0"/>
            </a:br>
            <a:r>
              <a:rPr lang="ru-RU" b="1" dirty="0"/>
              <a:t>до 10 клиентских потоков с шагом 1</a:t>
            </a:r>
            <a:endParaRPr lang="ru-BY" dirty="0"/>
          </a:p>
        </p:txBody>
      </p:sp>
      <p:pic>
        <p:nvPicPr>
          <p:cNvPr id="1026" name="Picture 2" descr="https://habrastorage.org/files/67a/dc9/cee/67adc9cee1024f6c9af07d081b57e7a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" y="1737359"/>
            <a:ext cx="5746077" cy="35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abrastorage.org/files/2d9/59c/c6a/2d959cc6a52244719bd38fbdd3379d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04" y="1737360"/>
            <a:ext cx="5746080" cy="35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4245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1460</TotalTime>
  <Words>1022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Ретро</vt:lpstr>
      <vt:lpstr>Tarantool</vt:lpstr>
      <vt:lpstr>Что же такое Tarantool</vt:lpstr>
      <vt:lpstr>История</vt:lpstr>
      <vt:lpstr>NoSQL или же Not Only SQL</vt:lpstr>
      <vt:lpstr>Причины появления</vt:lpstr>
      <vt:lpstr>Особенности хранилища Tarantool</vt:lpstr>
      <vt:lpstr>Презентация PowerPoint</vt:lpstr>
      <vt:lpstr>Характеристика сервера приложений</vt:lpstr>
      <vt:lpstr>Асинхронный тест до 10 клиентских потоков с шагом 1</vt:lpstr>
      <vt:lpstr>1000 с шагом в 100 потоков</vt:lpstr>
      <vt:lpstr>8000 потоков с шагом 1000</vt:lpstr>
      <vt:lpstr>Синхронный тест</vt:lpstr>
      <vt:lpstr>Стоимость</vt:lpstr>
      <vt:lpstr>Пользователи</vt:lpstr>
      <vt:lpstr> Попробовать Tarantool  https://tarantool.org/try.html#</vt:lpstr>
      <vt:lpstr>Презентация PowerPoint</vt:lpstr>
      <vt:lpstr>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Tarantool</dc:title>
  <dc:creator>Никита Северинчик</dc:creator>
  <cp:lastModifiedBy>Никита Северинчик</cp:lastModifiedBy>
  <cp:revision>19</cp:revision>
  <dcterms:created xsi:type="dcterms:W3CDTF">2017-02-09T20:02:09Z</dcterms:created>
  <dcterms:modified xsi:type="dcterms:W3CDTF">2017-03-05T11:13:49Z</dcterms:modified>
</cp:coreProperties>
</file>