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8" r:id="rId5"/>
    <p:sldId id="262" r:id="rId6"/>
    <p:sldId id="263" r:id="rId7"/>
    <p:sldId id="264" r:id="rId8"/>
    <p:sldId id="260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hyperlink" Target="https://ru.wikipedia.org/wiki/Flash_Video" TargetMode="External"/><Relationship Id="rId18" Type="http://schemas.openxmlformats.org/officeDocument/2006/relationships/hyperlink" Target="https://ru.wikipedia.org/wiki/%D0%A1%D0%B8_(%D1%8F%D0%B7%D1%8B%D0%BA_%D0%BF%D1%80%D0%BE%D0%B3%D1%80%D0%B0%D0%BC%D0%BC%D0%B8%D1%80%D0%BE%D0%B2%D0%B0%D0%BD%D0%B8%D1%8F)" TargetMode="External"/><Relationship Id="rId26" Type="http://schemas.openxmlformats.org/officeDocument/2006/relationships/hyperlink" Target="https://ru.wikipedia.org/wiki/Portable_Document_Format" TargetMode="External"/><Relationship Id="rId21" Type="http://schemas.openxmlformats.org/officeDocument/2006/relationships/hyperlink" Target="https://ru.wikipedia.org/wiki/Java" TargetMode="External"/><Relationship Id="rId34" Type="http://schemas.openxmlformats.org/officeDocument/2006/relationships/hyperlink" Target="https://ru.wikipedia.org/wiki/OpenType" TargetMode="External"/><Relationship Id="rId7" Type="http://schemas.openxmlformats.org/officeDocument/2006/relationships/hyperlink" Target="https://ru.wikipedia.org/wiki/WebM" TargetMode="External"/><Relationship Id="rId12" Type="http://schemas.openxmlformats.org/officeDocument/2006/relationships/hyperlink" Target="https://ru.wikipedia.org/wiki/Windows_Media_Video" TargetMode="External"/><Relationship Id="rId17" Type="http://schemas.openxmlformats.org/officeDocument/2006/relationships/hyperlink" Target="https://ru.wikipedia.org/wiki/PHP" TargetMode="External"/><Relationship Id="rId25" Type="http://schemas.openxmlformats.org/officeDocument/2006/relationships/hyperlink" Target="https://ru.wikipedia.org/wiki/Microsoft_PowerPoint" TargetMode="External"/><Relationship Id="rId33" Type="http://schemas.openxmlformats.org/officeDocument/2006/relationships/hyperlink" Target="https://ru.wikipedia.org/wiki/TrueType" TargetMode="External"/><Relationship Id="rId2" Type="http://schemas.openxmlformats.org/officeDocument/2006/relationships/hyperlink" Target="https://ru.wikipedia.org/wiki/JPEG" TargetMode="External"/><Relationship Id="rId16" Type="http://schemas.openxmlformats.org/officeDocument/2006/relationships/hyperlink" Target="https://ru.wikipedia.org/wiki/HTML" TargetMode="External"/><Relationship Id="rId20" Type="http://schemas.openxmlformats.org/officeDocument/2006/relationships/hyperlink" Target="https://ru.wikipedia.org/wiki/JavaScript" TargetMode="External"/><Relationship Id="rId29" Type="http://schemas.openxmlformats.org/officeDocument/2006/relationships/hyperlink" Target="https://ru.wikipedia.org/wiki/Adobe_Photoshop#File_form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BMP" TargetMode="External"/><Relationship Id="rId11" Type="http://schemas.openxmlformats.org/officeDocument/2006/relationships/hyperlink" Target="https://ru.wikipedia.org/wiki/MPEG-2" TargetMode="External"/><Relationship Id="rId24" Type="http://schemas.openxmlformats.org/officeDocument/2006/relationships/hyperlink" Target="https://ru.wikipedia.org/wiki/XLS" TargetMode="External"/><Relationship Id="rId32" Type="http://schemas.openxmlformats.org/officeDocument/2006/relationships/hyperlink" Target="https://ru.wikipedia.org/wiki/PostScript" TargetMode="External"/><Relationship Id="rId37" Type="http://schemas.openxmlformats.org/officeDocument/2006/relationships/hyperlink" Target="https://ru.wikipedia.org/wiki/RAR" TargetMode="External"/><Relationship Id="rId5" Type="http://schemas.openxmlformats.org/officeDocument/2006/relationships/hyperlink" Target="https://ru.wikipedia.org/wiki/Tagged_Image_File_Format" TargetMode="External"/><Relationship Id="rId15" Type="http://schemas.openxmlformats.org/officeDocument/2006/relationships/hyperlink" Target="https://ru.wikipedia.org/wiki/Cascading_Style_Sheets" TargetMode="External"/><Relationship Id="rId23" Type="http://schemas.openxmlformats.org/officeDocument/2006/relationships/hyperlink" Target="https://ru.wikipedia.org/wiki/Office_Open_XML" TargetMode="External"/><Relationship Id="rId28" Type="http://schemas.openxmlformats.org/officeDocument/2006/relationships/hyperlink" Target="https://ru.wikipedia.org/wiki/Adobe_Illustrator_Artwork" TargetMode="External"/><Relationship Id="rId36" Type="http://schemas.openxmlformats.org/officeDocument/2006/relationships/hyperlink" Target="https://ru.wikipedia.org/wiki/ZIP" TargetMode="External"/><Relationship Id="rId10" Type="http://schemas.openxmlformats.org/officeDocument/2006/relationships/hyperlink" Target="https://ru.wikipedia.org/wiki/Audio_Video_Interleave" TargetMode="External"/><Relationship Id="rId19" Type="http://schemas.openxmlformats.org/officeDocument/2006/relationships/hyperlink" Target="https://ru.wikipedia.org/wiki/C++" TargetMode="External"/><Relationship Id="rId31" Type="http://schemas.openxmlformats.org/officeDocument/2006/relationships/hyperlink" Target="https://ru.wikipedia.org/wiki/Scalable_Vector_Graphics" TargetMode="External"/><Relationship Id="rId4" Type="http://schemas.openxmlformats.org/officeDocument/2006/relationships/hyperlink" Target="https://ru.wikipedia.org/wiki/Graphics_Interchange_Format" TargetMode="External"/><Relationship Id="rId9" Type="http://schemas.openxmlformats.org/officeDocument/2006/relationships/hyperlink" Target="https://ru.wikipedia.org/w/index.php?title=MOV&amp;action=edit&amp;redlink=1" TargetMode="External"/><Relationship Id="rId14" Type="http://schemas.openxmlformats.org/officeDocument/2006/relationships/hyperlink" Target="https://ru.wikipedia.org/wiki/%D0%A2%D0%B5%D0%BA%D1%81%D1%82%D0%BE%D0%B2%D1%8B%D0%B9_%D1%84%D0%B0%D0%B9%D0%BB" TargetMode="External"/><Relationship Id="rId22" Type="http://schemas.openxmlformats.org/officeDocument/2006/relationships/hyperlink" Target="https://ru.wikipedia.org/wiki/.doc" TargetMode="External"/><Relationship Id="rId27" Type="http://schemas.openxmlformats.org/officeDocument/2006/relationships/hyperlink" Target="https://ru.wikipedia.org/wiki/Apple_Pages" TargetMode="External"/><Relationship Id="rId30" Type="http://schemas.openxmlformats.org/officeDocument/2006/relationships/hyperlink" Target="https://ru.wikipedia.org/wiki/DXF" TargetMode="External"/><Relationship Id="rId35" Type="http://schemas.openxmlformats.org/officeDocument/2006/relationships/hyperlink" Target="https://ru.wikipedia.org/wiki/XML_Paper_Specification" TargetMode="External"/><Relationship Id="rId8" Type="http://schemas.openxmlformats.org/officeDocument/2006/relationships/hyperlink" Target="https://ru.wikipedia.org/wiki/MPEG-4" TargetMode="External"/><Relationship Id="rId3" Type="http://schemas.openxmlformats.org/officeDocument/2006/relationships/hyperlink" Target="https://ru.wikipedia.org/wiki/Portable_Network_Graphi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Google Drive</a:t>
            </a:r>
            <a:endParaRPr lang="ru-RU" sz="9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715" y="3215288"/>
            <a:ext cx="1549958" cy="13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3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Сколько памяти предоставляется в </a:t>
            </a:r>
            <a:r>
              <a:rPr lang="en-US" sz="2400" dirty="0" smtClean="0"/>
              <a:t>Google</a:t>
            </a:r>
            <a:r>
              <a:rPr lang="ru-RU" sz="2400" dirty="0" smtClean="0"/>
              <a:t> </a:t>
            </a:r>
            <a:r>
              <a:rPr lang="en-US" sz="2400" dirty="0" smtClean="0"/>
              <a:t>Drive </a:t>
            </a:r>
            <a:r>
              <a:rPr lang="ru-RU" sz="2400" dirty="0" smtClean="0"/>
              <a:t>бесплатно?</a:t>
            </a:r>
          </a:p>
          <a:p>
            <a:r>
              <a:rPr lang="ru-RU" sz="2400" dirty="0" smtClean="0"/>
              <a:t> Какие приложения входят в состав </a:t>
            </a:r>
            <a:r>
              <a:rPr lang="en-US" sz="2400" dirty="0"/>
              <a:t>Google</a:t>
            </a:r>
            <a:r>
              <a:rPr lang="ru-RU" sz="2400" dirty="0"/>
              <a:t> </a:t>
            </a:r>
            <a:r>
              <a:rPr lang="en-US" sz="2400" dirty="0"/>
              <a:t>Drive </a:t>
            </a:r>
            <a:r>
              <a:rPr lang="ru-RU" sz="2400" dirty="0" smtClean="0"/>
              <a:t>?</a:t>
            </a:r>
          </a:p>
          <a:p>
            <a:r>
              <a:rPr lang="ru-RU" sz="2400" dirty="0" smtClean="0"/>
              <a:t>В каком году появился </a:t>
            </a:r>
            <a:r>
              <a:rPr lang="en-US" sz="2400" dirty="0" smtClean="0"/>
              <a:t>Google Drive</a:t>
            </a:r>
            <a:r>
              <a:rPr lang="ru-RU" sz="2400" dirty="0" smtClean="0"/>
              <a:t>?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4059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b="1" dirty="0" err="1"/>
              <a:t>Google</a:t>
            </a:r>
            <a:r>
              <a:rPr lang="ru-RU" sz="4000" b="1" dirty="0"/>
              <a:t> </a:t>
            </a:r>
            <a:r>
              <a:rPr lang="en-US" sz="4000" b="1" dirty="0" smtClean="0"/>
              <a:t>Drive</a:t>
            </a:r>
            <a:r>
              <a:rPr lang="ru-RU" sz="4000" dirty="0" smtClean="0"/>
              <a:t> —</a:t>
            </a:r>
            <a:r>
              <a:rPr lang="en-US" sz="4000" dirty="0"/>
              <a:t> </a:t>
            </a:r>
            <a:r>
              <a:rPr lang="ru-RU" sz="4000" dirty="0" smtClean="0"/>
              <a:t>это файловый хостинг, созданный </a:t>
            </a:r>
            <a:r>
              <a:rPr lang="ru-RU" sz="4000" dirty="0"/>
              <a:t>и поддерживаемый </a:t>
            </a:r>
            <a:r>
              <a:rPr lang="ru-RU" sz="4000" dirty="0" smtClean="0"/>
              <a:t>компанией</a:t>
            </a:r>
            <a:r>
              <a:rPr lang="en-US" sz="4000" dirty="0" smtClean="0"/>
              <a:t> Google.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91951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ru-RU" sz="3200" dirty="0" smtClean="0"/>
          </a:p>
          <a:p>
            <a:pPr algn="ctr"/>
            <a:r>
              <a:rPr lang="ru-RU" sz="4000" dirty="0" smtClean="0"/>
              <a:t>24</a:t>
            </a:r>
            <a:r>
              <a:rPr lang="ru-RU" sz="3200" dirty="0" smtClean="0"/>
              <a:t> </a:t>
            </a:r>
            <a:r>
              <a:rPr lang="ru-RU" sz="3200" dirty="0"/>
              <a:t>апреля </a:t>
            </a:r>
            <a:r>
              <a:rPr lang="ru-RU" sz="4000" dirty="0"/>
              <a:t>2012</a:t>
            </a:r>
            <a:r>
              <a:rPr lang="ru-RU" sz="3200" dirty="0"/>
              <a:t> года сервис был представлен </a:t>
            </a:r>
            <a:r>
              <a:rPr lang="ru-RU" sz="3200" dirty="0" smtClean="0"/>
              <a:t>пользователям.</a:t>
            </a:r>
            <a:endParaRPr lang="ru-RU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48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В состав</a:t>
            </a:r>
            <a:r>
              <a:rPr lang="en-US" sz="2800" dirty="0"/>
              <a:t> Google</a:t>
            </a:r>
            <a:r>
              <a:rPr lang="ru-RU" sz="2800" dirty="0"/>
              <a:t> </a:t>
            </a:r>
            <a:r>
              <a:rPr lang="en-US" sz="2800" dirty="0" smtClean="0"/>
              <a:t>Drive</a:t>
            </a:r>
            <a:r>
              <a:rPr lang="ru-RU" sz="2800" dirty="0" smtClean="0"/>
              <a:t> </a:t>
            </a:r>
            <a:r>
              <a:rPr lang="ru-RU" sz="2800" dirty="0"/>
              <a:t>входят</a:t>
            </a:r>
            <a:r>
              <a:rPr lang="en-US" sz="2800" dirty="0"/>
              <a:t> Google </a:t>
            </a:r>
            <a:r>
              <a:rPr lang="ru-RU" sz="2800" dirty="0"/>
              <a:t>Документы, Таблицы и Презентации — набор офисных приложений для совместной работы над текстовыми документами, электронными таблицами, презентациями, чертежами, веб-формами и другими файлами. Общедоступные документы на Диске индексируются поисковыми системами.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1013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С октября 2012 года эти названия официально используются для текстового </a:t>
            </a:r>
            <a:r>
              <a:rPr lang="ru-RU" sz="2400" dirty="0" smtClean="0"/>
              <a:t>процессора, </a:t>
            </a:r>
            <a:r>
              <a:rPr lang="ru-RU" sz="2400" dirty="0"/>
              <a:t>редактора электронных таблиц и приложения для работы с презентациями. Все три сервиса доступны в виде веб-приложений, приложений </a:t>
            </a:r>
            <a:r>
              <a:rPr lang="ru-RU" sz="2400" dirty="0" err="1"/>
              <a:t>Chrome</a:t>
            </a:r>
            <a:r>
              <a:rPr lang="ru-RU" sz="2400" dirty="0"/>
              <a:t> с поддержкой офлайн-режима, а также мобильных приложений для </a:t>
            </a:r>
            <a:r>
              <a:rPr lang="ru-RU" sz="2400" dirty="0" err="1"/>
              <a:t>Android</a:t>
            </a:r>
            <a:r>
              <a:rPr lang="ru-RU" sz="2400" dirty="0"/>
              <a:t> и </a:t>
            </a:r>
            <a:r>
              <a:rPr lang="ru-RU" sz="2400" dirty="0" err="1"/>
              <a:t>iOS</a:t>
            </a:r>
            <a:r>
              <a:rPr lang="ru-RU" sz="2400" dirty="0"/>
              <a:t> и поддерживают форматы </a:t>
            </a:r>
            <a:r>
              <a:rPr lang="ru-RU" sz="2400" dirty="0" err="1" smtClean="0"/>
              <a:t>Microsoft</a:t>
            </a:r>
            <a:r>
              <a:rPr lang="ru-RU" sz="2400" dirty="0" smtClean="0"/>
              <a:t> </a:t>
            </a:r>
            <a:r>
              <a:rPr lang="ru-RU" sz="2400" dirty="0" err="1"/>
              <a:t>Office</a:t>
            </a:r>
            <a:r>
              <a:rPr lang="ru-RU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658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До появления </a:t>
            </a:r>
            <a:r>
              <a:rPr lang="ru-RU" sz="2800" dirty="0" err="1"/>
              <a:t>Google</a:t>
            </a:r>
            <a:r>
              <a:rPr lang="ru-RU" sz="2800" dirty="0"/>
              <a:t> </a:t>
            </a:r>
            <a:r>
              <a:rPr lang="en-US" sz="2800" dirty="0" smtClean="0"/>
              <a:t>Drive</a:t>
            </a:r>
            <a:r>
              <a:rPr lang="ru-RU" sz="2800" dirty="0" smtClean="0"/>
              <a:t> </a:t>
            </a:r>
            <a:r>
              <a:rPr lang="ru-RU" sz="2800" dirty="0"/>
              <a:t>в апреле 2012 года </a:t>
            </a:r>
            <a:r>
              <a:rPr lang="ru-RU" sz="2800" dirty="0" err="1"/>
              <a:t>Google</a:t>
            </a:r>
            <a:r>
              <a:rPr lang="ru-RU" sz="2800" dirty="0"/>
              <a:t> Документы также служили онлайн-хранилищем. Теперь все файлы, созданные в </a:t>
            </a:r>
            <a:r>
              <a:rPr lang="ru-RU" sz="2800" dirty="0" err="1"/>
              <a:t>Google</a:t>
            </a:r>
            <a:r>
              <a:rPr lang="ru-RU" sz="2800" dirty="0"/>
              <a:t> Документах, сохраняются на </a:t>
            </a:r>
            <a:r>
              <a:rPr lang="ru-RU" sz="2800" dirty="0" err="1"/>
              <a:t>Google</a:t>
            </a:r>
            <a:r>
              <a:rPr lang="ru-RU" sz="2800" dirty="0"/>
              <a:t> </a:t>
            </a:r>
            <a:r>
              <a:rPr lang="en-US" sz="2800" dirty="0" smtClean="0"/>
              <a:t>Drive</a:t>
            </a:r>
            <a:r>
              <a:rPr lang="ru-RU" sz="2800" smtClean="0"/>
              <a:t>, </a:t>
            </a:r>
            <a:r>
              <a:rPr lang="ru-RU" sz="2800" dirty="0"/>
              <a:t>а URL docs.google.com перенаправляется на </a:t>
            </a:r>
            <a:r>
              <a:rPr lang="ru-RU" sz="2800" dirty="0" err="1"/>
              <a:t>Google</a:t>
            </a:r>
            <a:r>
              <a:rPr lang="ru-RU" sz="2800" dirty="0"/>
              <a:t> </a:t>
            </a:r>
            <a:r>
              <a:rPr lang="ru-RU" sz="2800" dirty="0" smtClean="0"/>
              <a:t>Диск.</a:t>
            </a:r>
          </a:p>
        </p:txBody>
      </p:sp>
    </p:spTree>
    <p:extLst>
      <p:ext uri="{BB962C8B-B14F-4D97-AF65-F5344CB8AC3E}">
        <p14:creationId xmlns:p14="http://schemas.microsoft.com/office/powerpoint/2010/main" val="98285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 </a:t>
            </a:r>
            <a:r>
              <a:rPr lang="ru-RU" sz="3600" dirty="0"/>
              <a:t>апреле 2014 года появились отдельные мобильные приложения для всех трех продуктов</a:t>
            </a:r>
          </a:p>
        </p:txBody>
      </p:sp>
    </p:spTree>
    <p:extLst>
      <p:ext uri="{BB962C8B-B14F-4D97-AF65-F5344CB8AC3E}">
        <p14:creationId xmlns:p14="http://schemas.microsoft.com/office/powerpoint/2010/main" val="54410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Пространство для хранения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13 </a:t>
            </a:r>
            <a:r>
              <a:rPr lang="ru-RU" sz="2400" dirty="0"/>
              <a:t>мая 2013 года </a:t>
            </a:r>
            <a:r>
              <a:rPr lang="ru-RU" sz="2400" dirty="0" err="1"/>
              <a:t>Google</a:t>
            </a:r>
            <a:r>
              <a:rPr lang="ru-RU" sz="2400" dirty="0"/>
              <a:t> объявила об объединении лимитов на дисковое пространство </a:t>
            </a:r>
            <a:r>
              <a:rPr lang="ru-RU" sz="2400" dirty="0" err="1"/>
              <a:t>Gmail</a:t>
            </a:r>
            <a:r>
              <a:rPr lang="ru-RU" sz="2400" dirty="0"/>
              <a:t>, </a:t>
            </a:r>
            <a:r>
              <a:rPr lang="ru-RU" sz="2400" dirty="0" err="1"/>
              <a:t>Google</a:t>
            </a:r>
            <a:r>
              <a:rPr lang="ru-RU" sz="2400" dirty="0"/>
              <a:t> Диск и </a:t>
            </a:r>
            <a:r>
              <a:rPr lang="ru-RU" sz="2400" dirty="0" err="1"/>
              <a:t>Google</a:t>
            </a:r>
            <a:r>
              <a:rPr lang="ru-RU" sz="2400" dirty="0"/>
              <a:t>+ </a:t>
            </a:r>
            <a:r>
              <a:rPr lang="ru-RU" sz="2400" dirty="0" err="1"/>
              <a:t>Photos</a:t>
            </a:r>
            <a:r>
              <a:rPr lang="ru-RU" sz="2400" dirty="0"/>
              <a:t>. Вместо 10 ГБ на </a:t>
            </a:r>
            <a:r>
              <a:rPr lang="ru-RU" sz="2400" dirty="0" err="1"/>
              <a:t>Gmail</a:t>
            </a:r>
            <a:r>
              <a:rPr lang="ru-RU" sz="2400" dirty="0"/>
              <a:t> и 5 ГБ на </a:t>
            </a:r>
            <a:r>
              <a:rPr lang="ru-RU" sz="2400" dirty="0" err="1"/>
              <a:t>Google</a:t>
            </a:r>
            <a:r>
              <a:rPr lang="ru-RU" sz="2400" dirty="0"/>
              <a:t> Диск и </a:t>
            </a:r>
            <a:r>
              <a:rPr lang="ru-RU" sz="2400" dirty="0" err="1"/>
              <a:t>Google</a:t>
            </a:r>
            <a:r>
              <a:rPr lang="ru-RU" sz="2400" dirty="0"/>
              <a:t>+ </a:t>
            </a:r>
            <a:r>
              <a:rPr lang="ru-RU" sz="2400" dirty="0" err="1"/>
              <a:t>Photos</a:t>
            </a:r>
            <a:r>
              <a:rPr lang="ru-RU" sz="2400" dirty="0"/>
              <a:t> теперь пользователь получает 15 ГБ для бесплатного хранения данных на все сразу, в том числе и на </a:t>
            </a:r>
            <a:r>
              <a:rPr lang="ru-RU" sz="2400" dirty="0" err="1"/>
              <a:t>Google</a:t>
            </a:r>
            <a:r>
              <a:rPr lang="ru-RU" sz="2400" dirty="0"/>
              <a:t> </a:t>
            </a:r>
            <a:r>
              <a:rPr lang="ru-RU" sz="2400" dirty="0" smtClean="0"/>
              <a:t>Диск. </a:t>
            </a:r>
          </a:p>
          <a:p>
            <a:r>
              <a:rPr lang="ru-RU" sz="2400" dirty="0" smtClean="0"/>
              <a:t>Если </a:t>
            </a:r>
            <a:r>
              <a:rPr lang="ru-RU" sz="2400" dirty="0"/>
              <a:t>выделенного объёма недостаточно, можно приобрести дополнительно от 100 ГБ до 30 ТБ.</a:t>
            </a:r>
          </a:p>
          <a:p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69991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9303" y="296092"/>
            <a:ext cx="9892938" cy="64356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100" dirty="0"/>
              <a:t>Google </a:t>
            </a:r>
            <a:r>
              <a:rPr lang="ru-RU" sz="2100" dirty="0"/>
              <a:t>Диск </a:t>
            </a:r>
            <a:r>
              <a:rPr lang="en-US" sz="2100" dirty="0"/>
              <a:t>viewer </a:t>
            </a:r>
            <a:r>
              <a:rPr lang="ru-RU" sz="2100" dirty="0"/>
              <a:t>позволяет просматривать файлы следующих форматов</a:t>
            </a:r>
            <a:r>
              <a:rPr lang="ru-RU" sz="2100" dirty="0" smtClean="0"/>
              <a:t>:</a:t>
            </a:r>
            <a:endParaRPr lang="ru-RU" sz="2100" dirty="0"/>
          </a:p>
          <a:p>
            <a:r>
              <a:rPr lang="ru-RU" sz="2100" dirty="0"/>
              <a:t>Графические файлы (</a:t>
            </a:r>
            <a:r>
              <a:rPr lang="ru-RU" sz="2100" dirty="0">
                <a:hlinkClick r:id="rId2" tooltip="JPEG"/>
              </a:rPr>
              <a:t>.</a:t>
            </a:r>
            <a:r>
              <a:rPr lang="en-US" sz="2100" dirty="0">
                <a:hlinkClick r:id="rId2" tooltip="JPEG"/>
              </a:rPr>
              <a:t>JPEG</a:t>
            </a:r>
            <a:r>
              <a:rPr lang="en-US" sz="2100" dirty="0"/>
              <a:t>, </a:t>
            </a:r>
            <a:r>
              <a:rPr lang="en-US" sz="2100" dirty="0">
                <a:hlinkClick r:id="rId3" tooltip="Portable Network Graphics"/>
              </a:rPr>
              <a:t>.PNG</a:t>
            </a:r>
            <a:r>
              <a:rPr lang="en-US" sz="2100" dirty="0"/>
              <a:t>, </a:t>
            </a:r>
            <a:r>
              <a:rPr lang="en-US" sz="2100" dirty="0">
                <a:hlinkClick r:id="rId4" tooltip="Graphics Interchange Format"/>
              </a:rPr>
              <a:t>.GIF</a:t>
            </a:r>
            <a:r>
              <a:rPr lang="en-US" sz="2100" dirty="0"/>
              <a:t>, </a:t>
            </a:r>
            <a:r>
              <a:rPr lang="en-US" sz="2100" dirty="0">
                <a:hlinkClick r:id="rId5" tooltip="Tagged Image File Format"/>
              </a:rPr>
              <a:t>.</a:t>
            </a:r>
            <a:r>
              <a:rPr lang="en-US" sz="2100" dirty="0" smtClean="0">
                <a:hlinkClick r:id="rId5" tooltip="Tagged Image File Format"/>
              </a:rPr>
              <a:t>TIFF</a:t>
            </a:r>
            <a:r>
              <a:rPr lang="en-US" sz="2100" dirty="0" smtClean="0"/>
              <a:t>, </a:t>
            </a:r>
            <a:r>
              <a:rPr lang="en-US" sz="2100" dirty="0">
                <a:hlinkClick r:id="rId6" tooltip="BMP"/>
              </a:rPr>
              <a:t>.BMP</a:t>
            </a:r>
            <a:r>
              <a:rPr lang="en-US" sz="2100" dirty="0"/>
              <a:t>)</a:t>
            </a:r>
          </a:p>
          <a:p>
            <a:r>
              <a:rPr lang="ru-RU" sz="2100" dirty="0"/>
              <a:t>Видео файлы (</a:t>
            </a:r>
            <a:r>
              <a:rPr lang="en-US" sz="2100" dirty="0" err="1">
                <a:hlinkClick r:id="rId7" tooltip="WebM"/>
              </a:rPr>
              <a:t>WebM</a:t>
            </a:r>
            <a:r>
              <a:rPr lang="en-US" sz="2100" dirty="0"/>
              <a:t>, </a:t>
            </a:r>
            <a:r>
              <a:rPr lang="en-US" sz="2100" dirty="0">
                <a:hlinkClick r:id="rId8" tooltip="MPEG-4"/>
              </a:rPr>
              <a:t>.MPEG4</a:t>
            </a:r>
            <a:r>
              <a:rPr lang="en-US" sz="2100" dirty="0"/>
              <a:t>, </a:t>
            </a:r>
            <a:r>
              <a:rPr lang="en-US" sz="2100" dirty="0">
                <a:hlinkClick r:id="rId9" tooltip="MOV (страница отсутствует)"/>
              </a:rPr>
              <a:t>.MOV</a:t>
            </a:r>
            <a:r>
              <a:rPr lang="en-US" sz="2100" dirty="0"/>
              <a:t>, </a:t>
            </a:r>
            <a:r>
              <a:rPr lang="en-US" sz="2100" dirty="0">
                <a:hlinkClick r:id="rId10" tooltip="Audio Video Interleave"/>
              </a:rPr>
              <a:t>.AVI</a:t>
            </a:r>
            <a:r>
              <a:rPr lang="en-US" sz="2100" dirty="0"/>
              <a:t>, </a:t>
            </a:r>
            <a:r>
              <a:rPr lang="en-US" sz="2100" dirty="0">
                <a:hlinkClick r:id="rId11" tooltip="MPEG-2"/>
              </a:rPr>
              <a:t>.MPEGPS</a:t>
            </a:r>
            <a:r>
              <a:rPr lang="en-US" sz="2100" dirty="0"/>
              <a:t>, </a:t>
            </a:r>
            <a:r>
              <a:rPr lang="en-US" sz="2100" dirty="0">
                <a:hlinkClick r:id="rId12" tooltip="Windows Media Video"/>
              </a:rPr>
              <a:t>.WMV</a:t>
            </a:r>
            <a:r>
              <a:rPr lang="en-US" sz="2100" dirty="0"/>
              <a:t>, </a:t>
            </a:r>
            <a:r>
              <a:rPr lang="en-US" sz="2100" dirty="0">
                <a:hlinkClick r:id="rId13" tooltip="Flash Video"/>
              </a:rPr>
              <a:t>.FLV</a:t>
            </a:r>
            <a:r>
              <a:rPr lang="en-US" sz="2100" dirty="0"/>
              <a:t>)</a:t>
            </a:r>
          </a:p>
          <a:p>
            <a:r>
              <a:rPr lang="ru-RU" sz="2100" dirty="0"/>
              <a:t>Текстовые файлы (</a:t>
            </a:r>
            <a:r>
              <a:rPr lang="ru-RU" sz="2100" dirty="0">
                <a:hlinkClick r:id="rId14" tooltip="Текстовый файл"/>
              </a:rPr>
              <a:t>.</a:t>
            </a:r>
            <a:r>
              <a:rPr lang="en-US" sz="2100" dirty="0">
                <a:hlinkClick r:id="rId14" tooltip="Текстовый файл"/>
              </a:rPr>
              <a:t>TXT</a:t>
            </a:r>
            <a:r>
              <a:rPr lang="en-US" sz="2100" dirty="0"/>
              <a:t>)</a:t>
            </a:r>
          </a:p>
          <a:p>
            <a:r>
              <a:rPr lang="ru-RU" sz="2100" dirty="0"/>
              <a:t>Файлы разметки/кода (</a:t>
            </a:r>
            <a:r>
              <a:rPr lang="ru-RU" sz="2100" dirty="0">
                <a:hlinkClick r:id="rId15" tooltip="Cascading Style Sheets"/>
              </a:rPr>
              <a:t>.</a:t>
            </a:r>
            <a:r>
              <a:rPr lang="en-US" sz="2100" dirty="0">
                <a:hlinkClick r:id="rId15" tooltip="Cascading Style Sheets"/>
              </a:rPr>
              <a:t>CSS</a:t>
            </a:r>
            <a:r>
              <a:rPr lang="en-US" sz="2100" dirty="0"/>
              <a:t>, </a:t>
            </a:r>
            <a:r>
              <a:rPr lang="en-US" sz="2100" dirty="0">
                <a:hlinkClick r:id="rId16" tooltip="HTML"/>
              </a:rPr>
              <a:t>.HTML</a:t>
            </a:r>
            <a:r>
              <a:rPr lang="en-US" sz="2100" dirty="0"/>
              <a:t>, </a:t>
            </a:r>
            <a:r>
              <a:rPr lang="en-US" sz="2100" dirty="0">
                <a:hlinkClick r:id="rId17" tooltip="PHP"/>
              </a:rPr>
              <a:t>.PHP</a:t>
            </a:r>
            <a:r>
              <a:rPr lang="en-US" sz="2100" dirty="0"/>
              <a:t>, </a:t>
            </a:r>
            <a:r>
              <a:rPr lang="en-US" sz="2100" dirty="0">
                <a:hlinkClick r:id="rId18" tooltip="Си (язык программирования)"/>
              </a:rPr>
              <a:t>.C</a:t>
            </a:r>
            <a:r>
              <a:rPr lang="en-US" sz="2100" dirty="0"/>
              <a:t>, </a:t>
            </a:r>
            <a:r>
              <a:rPr lang="en-US" sz="2100" dirty="0">
                <a:hlinkClick r:id="rId19" tooltip="C++"/>
              </a:rPr>
              <a:t>.CPP</a:t>
            </a:r>
            <a:r>
              <a:rPr lang="en-US" sz="2100" dirty="0"/>
              <a:t>, </a:t>
            </a:r>
            <a:r>
              <a:rPr lang="en-US" sz="2100" dirty="0">
                <a:hlinkClick r:id="rId19" tooltip="C++"/>
              </a:rPr>
              <a:t>.H</a:t>
            </a:r>
            <a:r>
              <a:rPr lang="en-US" sz="2100" dirty="0"/>
              <a:t>, </a:t>
            </a:r>
            <a:r>
              <a:rPr lang="en-US" sz="2100" dirty="0">
                <a:hlinkClick r:id="rId19" tooltip="C++"/>
              </a:rPr>
              <a:t>.HPP</a:t>
            </a:r>
            <a:r>
              <a:rPr lang="en-US" sz="2100" dirty="0"/>
              <a:t>, </a:t>
            </a:r>
            <a:r>
              <a:rPr lang="en-US" sz="2100" dirty="0">
                <a:hlinkClick r:id="rId20" tooltip="JavaScript"/>
              </a:rPr>
              <a:t>.JS</a:t>
            </a:r>
            <a:r>
              <a:rPr lang="en-US" sz="2100" dirty="0"/>
              <a:t>, </a:t>
            </a:r>
            <a:r>
              <a:rPr lang="en-US" sz="2100" dirty="0">
                <a:hlinkClick r:id="rId21" tooltip="Java"/>
              </a:rPr>
              <a:t>.JAVA</a:t>
            </a:r>
            <a:r>
              <a:rPr lang="en-US" sz="2100" dirty="0"/>
              <a:t> )</a:t>
            </a:r>
          </a:p>
          <a:p>
            <a:r>
              <a:rPr lang="en-US" sz="2100" dirty="0"/>
              <a:t>Microsoft Word (</a:t>
            </a:r>
            <a:r>
              <a:rPr lang="en-US" sz="2100" dirty="0">
                <a:hlinkClick r:id="rId22" tooltip=".doc"/>
              </a:rPr>
              <a:t>.DOC</a:t>
            </a:r>
            <a:r>
              <a:rPr lang="en-US" sz="2100" dirty="0"/>
              <a:t> </a:t>
            </a:r>
            <a:r>
              <a:rPr lang="ru-RU" sz="2100" dirty="0"/>
              <a:t>и </a:t>
            </a:r>
            <a:r>
              <a:rPr lang="ru-RU" sz="2100" dirty="0">
                <a:hlinkClick r:id="rId23" tooltip="Office Open XML"/>
              </a:rPr>
              <a:t>.</a:t>
            </a:r>
            <a:r>
              <a:rPr lang="en-US" sz="2100" dirty="0">
                <a:hlinkClick r:id="rId23" tooltip="Office Open XML"/>
              </a:rPr>
              <a:t>DOCX</a:t>
            </a:r>
            <a:r>
              <a:rPr lang="en-US" sz="2100" dirty="0"/>
              <a:t>)</a:t>
            </a:r>
          </a:p>
          <a:p>
            <a:r>
              <a:rPr lang="en-US" sz="2100" dirty="0"/>
              <a:t>Microsoft Excel (</a:t>
            </a:r>
            <a:r>
              <a:rPr lang="en-US" sz="2100" dirty="0">
                <a:hlinkClick r:id="rId24" tooltip="XLS"/>
              </a:rPr>
              <a:t>.XLS </a:t>
            </a:r>
            <a:r>
              <a:rPr lang="ru-RU" sz="2100" dirty="0">
                <a:hlinkClick r:id="rId24" tooltip="XLS"/>
              </a:rPr>
              <a:t>и .</a:t>
            </a:r>
            <a:r>
              <a:rPr lang="en-US" sz="2100" dirty="0">
                <a:hlinkClick r:id="rId24" tooltip="XLS"/>
              </a:rPr>
              <a:t>XLSX</a:t>
            </a:r>
            <a:r>
              <a:rPr lang="en-US" sz="2100" dirty="0"/>
              <a:t>)</a:t>
            </a:r>
          </a:p>
          <a:p>
            <a:r>
              <a:rPr lang="en-US" sz="2100" dirty="0"/>
              <a:t>Microsoft PowerPoint (</a:t>
            </a:r>
            <a:r>
              <a:rPr lang="en-US" sz="2100" dirty="0">
                <a:hlinkClick r:id="rId25" tooltip="Microsoft PowerPoint"/>
              </a:rPr>
              <a:t>.PPT </a:t>
            </a:r>
            <a:r>
              <a:rPr lang="ru-RU" sz="2100" dirty="0">
                <a:hlinkClick r:id="rId25" tooltip="Microsoft PowerPoint"/>
              </a:rPr>
              <a:t>и .</a:t>
            </a:r>
            <a:r>
              <a:rPr lang="en-US" sz="2100" dirty="0">
                <a:hlinkClick r:id="rId25" tooltip="Microsoft PowerPoint"/>
              </a:rPr>
              <a:t>PPTX</a:t>
            </a:r>
            <a:r>
              <a:rPr lang="en-US" sz="2100" dirty="0"/>
              <a:t>)</a:t>
            </a:r>
          </a:p>
          <a:p>
            <a:r>
              <a:rPr lang="en-US" sz="2100" dirty="0"/>
              <a:t>Adobe Portable Document Format (</a:t>
            </a:r>
            <a:r>
              <a:rPr lang="en-US" sz="2100" dirty="0">
                <a:hlinkClick r:id="rId26" tooltip="Portable Document Format"/>
              </a:rPr>
              <a:t>.PDF</a:t>
            </a:r>
            <a:r>
              <a:rPr lang="en-US" sz="2100" dirty="0"/>
              <a:t>)</a:t>
            </a:r>
          </a:p>
          <a:p>
            <a:r>
              <a:rPr lang="en-US" sz="2100" dirty="0"/>
              <a:t>Apple Pages (</a:t>
            </a:r>
            <a:r>
              <a:rPr lang="en-US" sz="2100" dirty="0">
                <a:hlinkClick r:id="rId27" tooltip="Apple Pages"/>
              </a:rPr>
              <a:t>.PAGES</a:t>
            </a:r>
            <a:r>
              <a:rPr lang="en-US" sz="2100" dirty="0"/>
              <a:t>)</a:t>
            </a:r>
          </a:p>
          <a:p>
            <a:r>
              <a:rPr lang="en-US" sz="2100" dirty="0"/>
              <a:t>Adobe Illustrator (</a:t>
            </a:r>
            <a:r>
              <a:rPr lang="en-US" sz="2100" dirty="0">
                <a:hlinkClick r:id="rId28" tooltip="Adobe Illustrator Artwork"/>
              </a:rPr>
              <a:t>.AI</a:t>
            </a:r>
            <a:r>
              <a:rPr lang="en-US" sz="2100" dirty="0"/>
              <a:t>)</a:t>
            </a:r>
          </a:p>
          <a:p>
            <a:r>
              <a:rPr lang="en-US" sz="2100" dirty="0"/>
              <a:t>Adobe Photoshop (</a:t>
            </a:r>
            <a:r>
              <a:rPr lang="en-US" sz="2100" dirty="0">
                <a:hlinkClick r:id="rId29" tooltip="Adobe Photoshop"/>
              </a:rPr>
              <a:t>.PSD</a:t>
            </a:r>
            <a:r>
              <a:rPr lang="en-US" sz="2100" dirty="0"/>
              <a:t>)</a:t>
            </a:r>
          </a:p>
          <a:p>
            <a:r>
              <a:rPr lang="en-US" sz="2100" dirty="0"/>
              <a:t>Autodesk </a:t>
            </a:r>
            <a:r>
              <a:rPr lang="en-US" sz="2100" dirty="0" err="1"/>
              <a:t>AutoCad</a:t>
            </a:r>
            <a:r>
              <a:rPr lang="en-US" sz="2100" dirty="0"/>
              <a:t> (</a:t>
            </a:r>
            <a:r>
              <a:rPr lang="en-US" sz="2100" dirty="0">
                <a:hlinkClick r:id="rId30" tooltip="DXF"/>
              </a:rPr>
              <a:t>.DXF</a:t>
            </a:r>
            <a:r>
              <a:rPr lang="en-US" sz="2100" dirty="0"/>
              <a:t>)</a:t>
            </a:r>
          </a:p>
          <a:p>
            <a:r>
              <a:rPr lang="en-US" sz="2100" dirty="0"/>
              <a:t>Scalable Vector Graphics (</a:t>
            </a:r>
            <a:r>
              <a:rPr lang="en-US" sz="2100" dirty="0">
                <a:hlinkClick r:id="rId31" tooltip="Scalable Vector Graphics"/>
              </a:rPr>
              <a:t>.SVG</a:t>
            </a:r>
            <a:r>
              <a:rPr lang="en-US" sz="2100" dirty="0"/>
              <a:t>)</a:t>
            </a:r>
          </a:p>
          <a:p>
            <a:r>
              <a:rPr lang="en-US" sz="2100" dirty="0"/>
              <a:t>PostScript (</a:t>
            </a:r>
            <a:r>
              <a:rPr lang="en-US" sz="2100" dirty="0">
                <a:hlinkClick r:id="rId32" tooltip="PostScript"/>
              </a:rPr>
              <a:t>.EPS, .PS</a:t>
            </a:r>
            <a:r>
              <a:rPr lang="en-US" sz="2100" dirty="0"/>
              <a:t>)</a:t>
            </a:r>
          </a:p>
          <a:p>
            <a:r>
              <a:rPr lang="ru-RU" sz="2100" dirty="0"/>
              <a:t>Шрифты (</a:t>
            </a:r>
            <a:r>
              <a:rPr lang="ru-RU" sz="2100" dirty="0">
                <a:hlinkClick r:id="rId33" tooltip="TrueType"/>
              </a:rPr>
              <a:t>.</a:t>
            </a:r>
            <a:r>
              <a:rPr lang="en-US" sz="2100" dirty="0">
                <a:hlinkClick r:id="rId33" tooltip="TrueType"/>
              </a:rPr>
              <a:t>TTF</a:t>
            </a:r>
            <a:r>
              <a:rPr lang="en-US" sz="2100" dirty="0"/>
              <a:t>, </a:t>
            </a:r>
            <a:r>
              <a:rPr lang="en-US" sz="2100" dirty="0">
                <a:hlinkClick r:id="rId34" tooltip="OpenType"/>
              </a:rPr>
              <a:t>.OTF</a:t>
            </a:r>
            <a:r>
              <a:rPr lang="en-US" sz="2100" dirty="0"/>
              <a:t>)</a:t>
            </a:r>
          </a:p>
          <a:p>
            <a:r>
              <a:rPr lang="en-US" sz="2100" dirty="0"/>
              <a:t>XPS (</a:t>
            </a:r>
            <a:r>
              <a:rPr lang="en-US" sz="2100" dirty="0">
                <a:hlinkClick r:id="rId35" tooltip="XML Paper Specification"/>
              </a:rPr>
              <a:t>.XPS</a:t>
            </a:r>
            <a:r>
              <a:rPr lang="en-US" sz="2100" dirty="0"/>
              <a:t>)</a:t>
            </a:r>
          </a:p>
          <a:p>
            <a:r>
              <a:rPr lang="ru-RU" sz="2100" dirty="0"/>
              <a:t>Архивы (</a:t>
            </a:r>
            <a:r>
              <a:rPr lang="ru-RU" sz="2100" dirty="0">
                <a:hlinkClick r:id="rId36" tooltip="ZIP"/>
              </a:rPr>
              <a:t>.</a:t>
            </a:r>
            <a:r>
              <a:rPr lang="en-US" sz="2100" dirty="0">
                <a:hlinkClick r:id="rId36" tooltip="ZIP"/>
              </a:rPr>
              <a:t>ZIP</a:t>
            </a:r>
            <a:r>
              <a:rPr lang="en-US" sz="2100" dirty="0"/>
              <a:t> </a:t>
            </a:r>
            <a:r>
              <a:rPr lang="ru-RU" sz="2100" dirty="0"/>
              <a:t>и </a:t>
            </a:r>
            <a:r>
              <a:rPr lang="ru-RU" sz="2100" dirty="0">
                <a:hlinkClick r:id="rId37" tooltip="RAR"/>
              </a:rPr>
              <a:t>.</a:t>
            </a:r>
            <a:r>
              <a:rPr lang="en-US" sz="2100" dirty="0">
                <a:hlinkClick r:id="rId37" tooltip="RAR"/>
              </a:rPr>
              <a:t>RAR</a:t>
            </a:r>
            <a:r>
              <a:rPr lang="en-US" sz="2100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723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</TotalTime>
  <Words>430</Words>
  <Application>Microsoft Office PowerPoint</Application>
  <PresentationFormat>Широкоэкранный</PresentationFormat>
  <Paragraphs>33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Ион</vt:lpstr>
      <vt:lpstr>Google Drive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Пространство для хранения </vt:lpstr>
      <vt:lpstr>Презентация PowerPoint</vt:lpstr>
      <vt:lpstr>Вопросы: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Drive</dc:title>
  <dc:creator>Сапотько Роман</dc:creator>
  <cp:lastModifiedBy>Сапотько Роман</cp:lastModifiedBy>
  <cp:revision>22</cp:revision>
  <dcterms:created xsi:type="dcterms:W3CDTF">2017-02-07T09:14:20Z</dcterms:created>
  <dcterms:modified xsi:type="dcterms:W3CDTF">2017-03-14T16:17:05Z</dcterms:modified>
</cp:coreProperties>
</file>