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8" r:id="rId8"/>
    <p:sldId id="269" r:id="rId9"/>
    <p:sldId id="262" r:id="rId10"/>
    <p:sldId id="270" r:id="rId11"/>
    <p:sldId id="263" r:id="rId12"/>
    <p:sldId id="264" r:id="rId13"/>
    <p:sldId id="265" r:id="rId14"/>
    <p:sldId id="266" r:id="rId15"/>
    <p:sldId id="271" r:id="rId16"/>
    <p:sldId id="272"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247877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47131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0400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157230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50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1359206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3536464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211281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232476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55EBD-3EE9-40F8-BE3D-68DA1BC50417}" type="datetimeFigureOut">
              <a:rPr lang="ru-RU" smtClean="0"/>
              <a:t>03.03.2017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330623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255EBD-3EE9-40F8-BE3D-68DA1BC50417}" type="datetimeFigureOut">
              <a:rPr lang="ru-RU" smtClean="0"/>
              <a:t>03.03.2017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364234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255EBD-3EE9-40F8-BE3D-68DA1BC50417}" type="datetimeFigureOut">
              <a:rPr lang="ru-RU" smtClean="0"/>
              <a:t>03.03.2017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109153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255EBD-3EE9-40F8-BE3D-68DA1BC50417}" type="datetimeFigureOut">
              <a:rPr lang="ru-RU" smtClean="0"/>
              <a:t>03.03.2017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164284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55EBD-3EE9-40F8-BE3D-68DA1BC50417}" type="datetimeFigureOut">
              <a:rPr lang="ru-RU" smtClean="0"/>
              <a:t>03.03.2017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209917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55EBD-3EE9-40F8-BE3D-68DA1BC50417}" type="datetimeFigureOut">
              <a:rPr lang="ru-RU" smtClean="0"/>
              <a:t>03.03.2017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62975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55EBD-3EE9-40F8-BE3D-68DA1BC50417}" type="datetimeFigureOut">
              <a:rPr lang="ru-RU" smtClean="0"/>
              <a:t>03.03.2017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6F691E2-2485-460F-AB49-658734192484}" type="slidenum">
              <a:rPr lang="ru-RU" smtClean="0"/>
              <a:t>‹#›</a:t>
            </a:fld>
            <a:endParaRPr lang="ru-RU"/>
          </a:p>
        </p:txBody>
      </p:sp>
    </p:spTree>
    <p:extLst>
      <p:ext uri="{BB962C8B-B14F-4D97-AF65-F5344CB8AC3E}">
        <p14:creationId xmlns:p14="http://schemas.microsoft.com/office/powerpoint/2010/main" val="197896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255EBD-3EE9-40F8-BE3D-68DA1BC50417}" type="datetimeFigureOut">
              <a:rPr lang="ru-RU" smtClean="0"/>
              <a:t>03.03.2017</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F691E2-2485-460F-AB49-658734192484}" type="slidenum">
              <a:rPr lang="ru-RU" smtClean="0"/>
              <a:t>‹#›</a:t>
            </a:fld>
            <a:endParaRPr lang="ru-RU"/>
          </a:p>
        </p:txBody>
      </p:sp>
    </p:spTree>
    <p:extLst>
      <p:ext uri="{BB962C8B-B14F-4D97-AF65-F5344CB8AC3E}">
        <p14:creationId xmlns:p14="http://schemas.microsoft.com/office/powerpoint/2010/main" val="306434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z="6000" dirty="0">
                <a:solidFill>
                  <a:schemeClr val="tx1"/>
                </a:solidFill>
              </a:rPr>
              <a:t>Микросервисы</a:t>
            </a:r>
            <a:r>
              <a:rPr lang="ru-RU" dirty="0"/>
              <a:t/>
            </a:r>
            <a:br>
              <a:rPr lang="ru-RU" dirty="0"/>
            </a:br>
            <a:endParaRPr lang="ru-RU" dirty="0"/>
          </a:p>
        </p:txBody>
      </p:sp>
      <p:sp>
        <p:nvSpPr>
          <p:cNvPr id="3" name="Subtitle 2"/>
          <p:cNvSpPr>
            <a:spLocks noGrp="1"/>
          </p:cNvSpPr>
          <p:nvPr>
            <p:ph type="subTitle" idx="1"/>
          </p:nvPr>
        </p:nvSpPr>
        <p:spPr/>
        <p:txBody>
          <a:bodyPr/>
          <a:lstStyle/>
          <a:p>
            <a:r>
              <a:rPr lang="ru-RU" dirty="0" smtClean="0">
                <a:solidFill>
                  <a:schemeClr val="tx1"/>
                </a:solidFill>
              </a:rPr>
              <a:t>Подготовил студент 4 курса 1 группы</a:t>
            </a:r>
          </a:p>
          <a:p>
            <a:r>
              <a:rPr lang="ru-RU" dirty="0" smtClean="0">
                <a:solidFill>
                  <a:schemeClr val="tx1"/>
                </a:solidFill>
              </a:rPr>
              <a:t>Царь В.П.</a:t>
            </a:r>
            <a:endParaRPr lang="ru-RU" dirty="0">
              <a:solidFill>
                <a:schemeClr val="tx1"/>
              </a:solidFill>
            </a:endParaRPr>
          </a:p>
        </p:txBody>
      </p:sp>
    </p:spTree>
    <p:extLst>
      <p:ext uri="{BB962C8B-B14F-4D97-AF65-F5344CB8AC3E}">
        <p14:creationId xmlns:p14="http://schemas.microsoft.com/office/powerpoint/2010/main" val="223440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tx1"/>
                </a:solidFill>
              </a:rPr>
              <a:t>Продукты, а не проекты</a:t>
            </a:r>
            <a:r>
              <a:rPr lang="ru-RU" dirty="0"/>
              <a:t/>
            </a:r>
            <a:br>
              <a:rPr lang="ru-RU" dirty="0"/>
            </a:br>
            <a:endParaRPr lang="ru-RU" dirty="0"/>
          </a:p>
        </p:txBody>
      </p:sp>
      <p:sp>
        <p:nvSpPr>
          <p:cNvPr id="3" name="Content Placeholder 2"/>
          <p:cNvSpPr>
            <a:spLocks noGrp="1"/>
          </p:cNvSpPr>
          <p:nvPr>
            <p:ph idx="1"/>
          </p:nvPr>
        </p:nvSpPr>
        <p:spPr/>
        <p:txBody>
          <a:bodyPr/>
          <a:lstStyle/>
          <a:p>
            <a:pPr algn="just"/>
            <a:r>
              <a:rPr lang="ru-RU" dirty="0">
                <a:solidFill>
                  <a:schemeClr val="tx1"/>
                </a:solidFill>
              </a:rPr>
              <a:t>Раньше был такой подход: команда создаёт какую-то функциональность, а затем передаёт её на сопровождение другой </a:t>
            </a:r>
            <a:r>
              <a:rPr lang="ru-RU" dirty="0" smtClean="0">
                <a:solidFill>
                  <a:schemeClr val="tx1"/>
                </a:solidFill>
              </a:rPr>
              <a:t>команде.</a:t>
            </a:r>
          </a:p>
          <a:p>
            <a:pPr algn="just"/>
            <a:r>
              <a:rPr lang="ru-RU" dirty="0" smtClean="0">
                <a:solidFill>
                  <a:schemeClr val="tx1"/>
                </a:solidFill>
              </a:rPr>
              <a:t>В </a:t>
            </a:r>
            <a:r>
              <a:rPr lang="ru-RU" dirty="0">
                <a:solidFill>
                  <a:schemeClr val="tx1"/>
                </a:solidFill>
              </a:rPr>
              <a:t>случае с микросервисами команда должна отвечать за свой продукт в течение всего его жизненного цикла, включая разработку, сопровождение и вывод из эксплуатации. Это формирует «продуктовое мышление», что означает сильную связь между техническим продуктом и его бизнес-возможностями. То есть создаётся прямая взаимосвязь: как приложение помогает своим пользователям расширить их бизнес-возможности.</a:t>
            </a:r>
            <a:r>
              <a:rPr lang="ru-RU" dirty="0" smtClean="0"/>
              <a:t/>
            </a:r>
            <a:br>
              <a:rPr lang="ru-RU" dirty="0" smtClean="0"/>
            </a:br>
            <a:endParaRPr lang="ru-RU" dirty="0"/>
          </a:p>
        </p:txBody>
      </p:sp>
    </p:spTree>
    <p:extLst>
      <p:ext uri="{BB962C8B-B14F-4D97-AF65-F5344CB8AC3E}">
        <p14:creationId xmlns:p14="http://schemas.microsoft.com/office/powerpoint/2010/main" val="178221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tx1"/>
                </a:solidFill>
              </a:rPr>
              <a:t>Умные приемники и глупые каналы передачи данных </a:t>
            </a:r>
            <a:r>
              <a:rPr lang="ru-RU" dirty="0"/>
              <a:t/>
            </a:r>
            <a:br>
              <a:rPr lang="ru-RU" dirty="0"/>
            </a:br>
            <a:endParaRPr lang="ru-RU" dirty="0"/>
          </a:p>
        </p:txBody>
      </p:sp>
      <p:sp>
        <p:nvSpPr>
          <p:cNvPr id="3" name="Content Placeholder 2"/>
          <p:cNvSpPr>
            <a:spLocks noGrp="1"/>
          </p:cNvSpPr>
          <p:nvPr>
            <p:ph idx="1"/>
          </p:nvPr>
        </p:nvSpPr>
        <p:spPr/>
        <p:txBody>
          <a:bodyPr/>
          <a:lstStyle/>
          <a:p>
            <a:r>
              <a:rPr lang="ru-RU" dirty="0">
                <a:solidFill>
                  <a:schemeClr val="tx1"/>
                </a:solidFill>
              </a:rPr>
              <a:t>Приложения, построенные с использованием микросервисной архитектуры, стремятся быть настолько незавимыми (decoupled) и сфокусировнными (cohesive), насколько возможно: они содержат собственную доменную логику и выступают больше в качестве фильтров в классическом Unix-овом смысле — получают запросы, применяют логику и отправляют ответ. Вместо сложных протоколов, таких как WS-* или BPEL, они используют простые REST-овые </a:t>
            </a:r>
            <a:r>
              <a:rPr lang="ru-RU" dirty="0" smtClean="0">
                <a:solidFill>
                  <a:schemeClr val="tx1"/>
                </a:solidFill>
              </a:rPr>
              <a:t>протоколы.</a:t>
            </a:r>
          </a:p>
          <a:p>
            <a:r>
              <a:rPr lang="ru-RU" dirty="0" smtClean="0">
                <a:solidFill>
                  <a:schemeClr val="tx1"/>
                </a:solidFill>
              </a:rPr>
              <a:t>Использует </a:t>
            </a:r>
            <a:r>
              <a:rPr lang="ru-RU" dirty="0">
                <a:solidFill>
                  <a:schemeClr val="tx1"/>
                </a:solidFill>
              </a:rPr>
              <a:t>простые способы взаимодействия вроде HTTP.</a:t>
            </a:r>
          </a:p>
        </p:txBody>
      </p:sp>
    </p:spTree>
    <p:extLst>
      <p:ext uri="{BB962C8B-B14F-4D97-AF65-F5344CB8AC3E}">
        <p14:creationId xmlns:p14="http://schemas.microsoft.com/office/powerpoint/2010/main" val="259233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tx1"/>
                </a:solidFill>
              </a:rPr>
              <a:t>Децентрализованное управление данными</a:t>
            </a:r>
            <a:br>
              <a:rPr lang="ru-RU" dirty="0">
                <a:solidFill>
                  <a:schemeClr val="tx1"/>
                </a:solidFill>
              </a:rPr>
            </a:br>
            <a:r>
              <a:rPr lang="ru-RU" dirty="0">
                <a:solidFill>
                  <a:schemeClr val="tx1"/>
                </a:solidFill>
              </a:rPr>
              <a:t/>
            </a:r>
            <a:br>
              <a:rPr lang="ru-RU" dirty="0">
                <a:solidFill>
                  <a:schemeClr val="tx1"/>
                </a:solidFill>
              </a:rPr>
            </a:br>
            <a:r>
              <a:rPr lang="ru-RU" sz="2000" dirty="0">
                <a:solidFill>
                  <a:schemeClr val="tx1"/>
                </a:solidFill>
              </a:rPr>
              <a:t>Микросервисы предпочитают давать возможность каждому сервису управлять собственной базой данных: как создавать отдельные инстансы общей для компании СУБД, так и использовать нестандартные виды баз данных. Этот подход называется Polyglot Persistence.</a:t>
            </a:r>
            <a:endParaRPr lang="ru-RU" sz="2000" dirty="0">
              <a:solidFill>
                <a:schemeClr val="tx1"/>
              </a:solidFill>
            </a:endParaRPr>
          </a:p>
        </p:txBody>
      </p:sp>
      <p:pic>
        <p:nvPicPr>
          <p:cNvPr id="1026" name="Picture 2" descr="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2460" y="2755498"/>
            <a:ext cx="662641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tx1"/>
                </a:solidFill>
              </a:rPr>
              <a:t>Децентрализованное управление данными</a:t>
            </a:r>
            <a:br>
              <a:rPr lang="ru-RU" dirty="0">
                <a:solidFill>
                  <a:schemeClr val="tx1"/>
                </a:solidFill>
              </a:rPr>
            </a:br>
            <a:endParaRPr lang="ru-RU" dirty="0">
              <a:solidFill>
                <a:schemeClr val="tx1"/>
              </a:solidFill>
            </a:endParaRPr>
          </a:p>
        </p:txBody>
      </p:sp>
      <p:sp>
        <p:nvSpPr>
          <p:cNvPr id="3" name="Content Placeholder 2"/>
          <p:cNvSpPr>
            <a:spLocks noGrp="1"/>
          </p:cNvSpPr>
          <p:nvPr>
            <p:ph idx="1"/>
          </p:nvPr>
        </p:nvSpPr>
        <p:spPr>
          <a:xfrm>
            <a:off x="677334" y="1762699"/>
            <a:ext cx="8596668" cy="4278664"/>
          </a:xfrm>
        </p:spPr>
        <p:txBody>
          <a:bodyPr>
            <a:normAutofit fontScale="92500" lnSpcReduction="20000"/>
          </a:bodyPr>
          <a:lstStyle/>
          <a:p>
            <a:r>
              <a:rPr lang="ru-RU" sz="1900" dirty="0">
                <a:solidFill>
                  <a:schemeClr val="tx1"/>
                </a:solidFill>
              </a:rPr>
              <a:t>Децентрализация ответственности за данные среди микросервисов оказывает влияние на то, как эти данные изменяются. Обычный подход к </a:t>
            </a:r>
            <a:r>
              <a:rPr lang="ru-RU" sz="1900" dirty="0" smtClean="0">
                <a:solidFill>
                  <a:schemeClr val="tx1"/>
                </a:solidFill>
              </a:rPr>
              <a:t>изменению </a:t>
            </a:r>
            <a:r>
              <a:rPr lang="ru-RU" sz="1900" dirty="0">
                <a:solidFill>
                  <a:schemeClr val="tx1"/>
                </a:solidFill>
              </a:rPr>
              <a:t>данных заключается в использовании </a:t>
            </a:r>
            <a:r>
              <a:rPr lang="ru-RU" sz="1900" dirty="0" smtClean="0">
                <a:solidFill>
                  <a:schemeClr val="tx1"/>
                </a:solidFill>
              </a:rPr>
              <a:t>транзакций.</a:t>
            </a:r>
          </a:p>
          <a:p>
            <a:r>
              <a:rPr lang="ru-RU" sz="1900" dirty="0">
                <a:solidFill>
                  <a:schemeClr val="tx1"/>
                </a:solidFill>
              </a:rPr>
              <a:t>Подобное использование транзакций гарантирует консистентность, но приводит к существенной временн</a:t>
            </a:r>
            <a:r>
              <a:rPr lang="ru-RU" sz="1900" b="1" i="1" dirty="0">
                <a:solidFill>
                  <a:schemeClr val="tx1"/>
                </a:solidFill>
              </a:rPr>
              <a:t>о</a:t>
            </a:r>
            <a:r>
              <a:rPr lang="ru-RU" sz="1900" dirty="0">
                <a:solidFill>
                  <a:schemeClr val="tx1"/>
                </a:solidFill>
              </a:rPr>
              <a:t>й зависимости (temporal coupling), которая, в свою очередь, приводит к проблемамм при работе с множеством сервисов</a:t>
            </a:r>
            <a:r>
              <a:rPr lang="ru-RU" sz="1900" dirty="0" smtClean="0">
                <a:solidFill>
                  <a:schemeClr val="tx1"/>
                </a:solidFill>
              </a:rPr>
              <a:t>.</a:t>
            </a:r>
            <a:r>
              <a:rPr lang="ru-RU" sz="1900" dirty="0">
                <a:solidFill>
                  <a:schemeClr val="tx1"/>
                </a:solidFill>
              </a:rPr>
              <a:t> Распределенные транзакции невероятно сложны в реализации и, как следствие, микросервисная архитектура придает особое значению координации между сервисами без использования транзакций с явным обозначением того, что консистентность может быть только итоговой (eventual consistency) и возникающие проблемы решаются операциями компенсации</a:t>
            </a:r>
            <a:r>
              <a:rPr lang="ru-RU" sz="1900" dirty="0" smtClean="0">
                <a:solidFill>
                  <a:schemeClr val="tx1"/>
                </a:solidFill>
              </a:rPr>
              <a:t>.</a:t>
            </a:r>
          </a:p>
          <a:p>
            <a:r>
              <a:rPr lang="ru-RU" sz="1900" dirty="0">
                <a:solidFill>
                  <a:schemeClr val="tx1"/>
                </a:solidFill>
              </a:rPr>
              <a:t>Часто компании стремятся как можно быстрее реагировать на действия пользователя и имеют процессы, позвояющие отменить действия пользователей в случае ошибки. Компромисс стоит того до тех пор, пока стоимость исправления ошибки меньше стоимости потерь бизнеса при использовании сценариев, гарантирующих консистентность.</a:t>
            </a:r>
            <a:endParaRPr lang="ru-RU" sz="1900" dirty="0" smtClean="0">
              <a:solidFill>
                <a:schemeClr val="tx1"/>
              </a:solidFill>
            </a:endParaRPr>
          </a:p>
          <a:p>
            <a:endParaRPr lang="ru-RU" dirty="0"/>
          </a:p>
        </p:txBody>
      </p:sp>
    </p:spTree>
    <p:extLst>
      <p:ext uri="{BB962C8B-B14F-4D97-AF65-F5344CB8AC3E}">
        <p14:creationId xmlns:p14="http://schemas.microsoft.com/office/powerpoint/2010/main" val="107572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tx1"/>
                </a:solidFill>
              </a:rPr>
              <a:t>Проектирование под отказ</a:t>
            </a:r>
            <a:r>
              <a:rPr lang="ru-RU" dirty="0"/>
              <a:t/>
            </a:r>
            <a:br>
              <a:rPr lang="ru-RU" dirty="0"/>
            </a:br>
            <a:r>
              <a:rPr lang="ru-RU" dirty="0"/>
              <a:t/>
            </a:r>
            <a:br>
              <a:rPr lang="ru-RU" dirty="0"/>
            </a:br>
            <a:endParaRPr lang="ru-RU" dirty="0"/>
          </a:p>
        </p:txBody>
      </p:sp>
      <p:sp>
        <p:nvSpPr>
          <p:cNvPr id="3" name="Content Placeholder 2"/>
          <p:cNvSpPr>
            <a:spLocks noGrp="1"/>
          </p:cNvSpPr>
          <p:nvPr>
            <p:ph idx="1"/>
          </p:nvPr>
        </p:nvSpPr>
        <p:spPr/>
        <p:txBody>
          <a:bodyPr/>
          <a:lstStyle/>
          <a:p>
            <a:r>
              <a:rPr lang="ru-RU" dirty="0">
                <a:solidFill>
                  <a:schemeClr val="tx1"/>
                </a:solidFill>
              </a:rPr>
              <a:t>Следствием использования сервисов как компонентов является необходимость проектирования приложений так, чтобы они могли работать при отказе отдельных сервисов. Любое обращение к сервису может не сработать из-за его недоступности. Клиент должен реагировать на это настолько терпимо, насколько возможно.</a:t>
            </a:r>
            <a:endParaRPr lang="ru-RU" dirty="0">
              <a:solidFill>
                <a:schemeClr val="tx1"/>
              </a:solidFill>
            </a:endParaRPr>
          </a:p>
        </p:txBody>
      </p:sp>
    </p:spTree>
    <p:extLst>
      <p:ext uri="{BB962C8B-B14F-4D97-AF65-F5344CB8AC3E}">
        <p14:creationId xmlns:p14="http://schemas.microsoft.com/office/powerpoint/2010/main" val="93361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tx1"/>
                </a:solidFill>
              </a:rPr>
              <a:t>Фронтенд/бэкенд</a:t>
            </a:r>
            <a:r>
              <a:rPr lang="ru-RU" dirty="0"/>
              <a:t/>
            </a:r>
            <a:br>
              <a:rPr lang="ru-RU" dirty="0"/>
            </a:br>
            <a:endParaRPr lang="ru-RU" dirty="0"/>
          </a:p>
        </p:txBody>
      </p:sp>
      <p:sp>
        <p:nvSpPr>
          <p:cNvPr id="3" name="Content Placeholder 2"/>
          <p:cNvSpPr>
            <a:spLocks noGrp="1"/>
          </p:cNvSpPr>
          <p:nvPr>
            <p:ph idx="1"/>
          </p:nvPr>
        </p:nvSpPr>
        <p:spPr>
          <a:xfrm>
            <a:off x="677334" y="1487277"/>
            <a:ext cx="8596668" cy="4891489"/>
          </a:xfrm>
        </p:spPr>
        <p:txBody>
          <a:bodyPr>
            <a:normAutofit fontScale="77500" lnSpcReduction="20000"/>
          </a:bodyPr>
          <a:lstStyle/>
          <a:p>
            <a:r>
              <a:rPr lang="ru-RU" sz="2100" dirty="0">
                <a:solidFill>
                  <a:schemeClr val="tx1"/>
                </a:solidFill>
              </a:rPr>
              <a:t>Есть два подхода к структурированию фронтенда и бэкенда при микросервисной архитектуре:</a:t>
            </a:r>
            <a:br>
              <a:rPr lang="ru-RU" sz="2100" dirty="0">
                <a:solidFill>
                  <a:schemeClr val="tx1"/>
                </a:solidFill>
              </a:rPr>
            </a:br>
            <a:r>
              <a:rPr lang="ru-RU" sz="2100" dirty="0">
                <a:solidFill>
                  <a:schemeClr val="tx1"/>
                </a:solidFill>
              </a:rPr>
              <a:t/>
            </a:r>
            <a:br>
              <a:rPr lang="ru-RU" sz="2100" dirty="0">
                <a:solidFill>
                  <a:schemeClr val="tx1"/>
                </a:solidFill>
              </a:rPr>
            </a:br>
            <a:r>
              <a:rPr lang="ru-RU" sz="2100" dirty="0" smtClean="0">
                <a:solidFill>
                  <a:schemeClr val="tx1"/>
                </a:solidFill>
              </a:rPr>
              <a:t>Раскидать </a:t>
            </a:r>
            <a:r>
              <a:rPr lang="ru-RU" sz="2100" dirty="0">
                <a:solidFill>
                  <a:schemeClr val="tx1"/>
                </a:solidFill>
              </a:rPr>
              <a:t>все части пользовательского интерфейса по микросервисам и сохранять взаимосвязи между соответствующими микросервисами. Это позволяет наладить внутрипроцессное взаимодействие между фронтендом и бэкендом. Но тогда будет очень сложно, если вообще возможно, поддерживать связность UI. В случае перекрёстных изменений границ в UI нам придётся одновременно обновлять несколько микросервисов, создавая взаимосвязи и нарушая изолированность и независимость микросервисов, обеспечиваемые самой </a:t>
            </a:r>
            <a:r>
              <a:rPr lang="ru-RU" sz="2100" dirty="0" smtClean="0">
                <a:solidFill>
                  <a:schemeClr val="tx1"/>
                </a:solidFill>
              </a:rPr>
              <a:t>архитектурой</a:t>
            </a:r>
          </a:p>
          <a:p>
            <a:r>
              <a:rPr lang="ru-RU" sz="2100" dirty="0" smtClean="0">
                <a:solidFill>
                  <a:schemeClr val="tx1"/>
                </a:solidFill>
              </a:rPr>
              <a:t>Раскидать </a:t>
            </a:r>
            <a:r>
              <a:rPr lang="ru-RU" sz="2100" dirty="0">
                <a:solidFill>
                  <a:schemeClr val="tx1"/>
                </a:solidFill>
              </a:rPr>
              <a:t>кодовые базы фронтенда и бэкенда, оставив UI приложения одним целым, чтобы они потом взаимодействовали по HTTP. Микросервисы будут отделены друг от друга, что дополнительно разделит фронтенд и бэкенд. Зато UI можно поддерживать целиком, легко сохраняя его связность. </a:t>
            </a:r>
            <a:r>
              <a:rPr lang="ru-RU" sz="2100" dirty="0" smtClean="0">
                <a:solidFill>
                  <a:schemeClr val="tx1"/>
                </a:solidFill>
              </a:rPr>
              <a:t>В </a:t>
            </a:r>
            <a:r>
              <a:rPr lang="ru-RU" sz="2100" dirty="0">
                <a:solidFill>
                  <a:schemeClr val="tx1"/>
                </a:solidFill>
              </a:rPr>
              <a:t>таком случае у нас есть два варианта взаимодействия между фронтендом и бэкендом:</a:t>
            </a:r>
            <a:br>
              <a:rPr lang="ru-RU" sz="2100" dirty="0">
                <a:solidFill>
                  <a:schemeClr val="tx1"/>
                </a:solidFill>
              </a:rPr>
            </a:br>
            <a:endParaRPr lang="ru-RU" sz="2100" dirty="0">
              <a:solidFill>
                <a:schemeClr val="tx1"/>
              </a:solidFill>
            </a:endParaRPr>
          </a:p>
          <a:p>
            <a:pPr>
              <a:buFont typeface="+mj-lt"/>
              <a:buAutoNum type="arabicPeriod"/>
            </a:pPr>
            <a:r>
              <a:rPr lang="ru-RU" sz="2100" dirty="0">
                <a:solidFill>
                  <a:schemeClr val="tx1"/>
                </a:solidFill>
              </a:rPr>
              <a:t>Много маленьких асинхронных HTTP-запросов вместо одного большого, что исключит возможность </a:t>
            </a:r>
            <a:r>
              <a:rPr lang="ru-RU" sz="2100" dirty="0" smtClean="0">
                <a:solidFill>
                  <a:schemeClr val="tx1"/>
                </a:solidFill>
              </a:rPr>
              <a:t>блокировки.</a:t>
            </a:r>
            <a:endParaRPr lang="ru-RU" sz="2100" dirty="0">
              <a:solidFill>
                <a:schemeClr val="tx1"/>
              </a:solidFill>
            </a:endParaRPr>
          </a:p>
          <a:p>
            <a:pPr>
              <a:buFont typeface="+mj-lt"/>
              <a:buAutoNum type="arabicPeriod"/>
            </a:pPr>
            <a:r>
              <a:rPr lang="ru-RU" sz="2100" dirty="0">
                <a:solidFill>
                  <a:schemeClr val="tx1"/>
                </a:solidFill>
              </a:rPr>
              <a:t>Один большой запрос к специализированным сервисам (шлюзу/агрегатору/кешу), которые собирают данные со всей микросервисной экосистемы. Это уменьшает сложность UI.</a:t>
            </a:r>
          </a:p>
          <a:p>
            <a:endParaRPr lang="ru-RU" dirty="0"/>
          </a:p>
        </p:txBody>
      </p:sp>
    </p:spTree>
    <p:extLst>
      <p:ext uri="{BB962C8B-B14F-4D97-AF65-F5344CB8AC3E}">
        <p14:creationId xmlns:p14="http://schemas.microsoft.com/office/powerpoint/2010/main" val="17203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02741" y="1687315"/>
            <a:ext cx="8596668" cy="1826581"/>
          </a:xfrm>
        </p:spPr>
        <p:txBody>
          <a:bodyPr/>
          <a:lstStyle/>
          <a:p>
            <a:r>
              <a:rPr lang="ru-RU" dirty="0" smtClean="0"/>
              <a:t>Спасибо за внимание</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250010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tx1"/>
                </a:solidFill>
              </a:rPr>
              <a:t>Микросервисная архитектура</a:t>
            </a:r>
            <a:endParaRPr lang="ru-RU" dirty="0">
              <a:solidFill>
                <a:schemeClr val="tx1"/>
              </a:solidFill>
            </a:endParaRPr>
          </a:p>
        </p:txBody>
      </p:sp>
      <p:sp>
        <p:nvSpPr>
          <p:cNvPr id="3" name="Content Placeholder 2"/>
          <p:cNvSpPr>
            <a:spLocks noGrp="1"/>
          </p:cNvSpPr>
          <p:nvPr>
            <p:ph idx="1"/>
          </p:nvPr>
        </p:nvSpPr>
        <p:spPr/>
        <p:txBody>
          <a:bodyPr>
            <a:normAutofit/>
          </a:bodyPr>
          <a:lstStyle/>
          <a:p>
            <a:r>
              <a:rPr lang="ru-RU" sz="2000" dirty="0">
                <a:solidFill>
                  <a:schemeClr val="tx1"/>
                </a:solidFill>
              </a:rPr>
              <a:t>Микросервисная архитектура — это подход к созданию приложения, подразумевающий отказ от единой, монолитной структуры. То есть вместо того чтобы исполнять все ограниченные контексты приложения на сервере с помощью внутрипроцессных взаимодействий, мы используем несколько небольших приложений, каждое из которых соответствует какому-то ограниченному контексту. Причём эти приложения работают на разных серверах и взаимодействуют друг с другом по сети, например посредством HTTP</a:t>
            </a:r>
            <a:r>
              <a:rPr lang="ru-RU" sz="2000" dirty="0" smtClean="0">
                <a:solidFill>
                  <a:schemeClr val="tx1"/>
                </a:solidFill>
              </a:rPr>
              <a:t>.</a:t>
            </a:r>
          </a:p>
          <a:p>
            <a:r>
              <a:rPr lang="ru-RU" sz="2000" dirty="0">
                <a:solidFill>
                  <a:schemeClr val="tx1"/>
                </a:solidFill>
              </a:rPr>
              <a:t>Ограниченный контекст — это понятие явных границ вокруг какого-то бизнес-контекста.</a:t>
            </a:r>
            <a:endParaRPr lang="ru-RU" sz="2000" dirty="0">
              <a:solidFill>
                <a:schemeClr val="tx1"/>
              </a:solidFill>
            </a:endParaRPr>
          </a:p>
        </p:txBody>
      </p:sp>
    </p:spTree>
    <p:extLst>
      <p:ext uri="{BB962C8B-B14F-4D97-AF65-F5344CB8AC3E}">
        <p14:creationId xmlns:p14="http://schemas.microsoft.com/office/powerpoint/2010/main" val="193024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tx1"/>
                </a:solidFill>
              </a:rPr>
              <a:t>Монолитные приложения</a:t>
            </a:r>
            <a:endParaRPr lang="ru-RU" dirty="0"/>
          </a:p>
        </p:txBody>
      </p:sp>
      <p:sp>
        <p:nvSpPr>
          <p:cNvPr id="3" name="Content Placeholder 2"/>
          <p:cNvSpPr>
            <a:spLocks noGrp="1"/>
          </p:cNvSpPr>
          <p:nvPr>
            <p:ph idx="1"/>
          </p:nvPr>
        </p:nvSpPr>
        <p:spPr/>
        <p:txBody>
          <a:bodyPr>
            <a:normAutofit fontScale="85000" lnSpcReduction="20000"/>
          </a:bodyPr>
          <a:lstStyle/>
          <a:p>
            <a:r>
              <a:rPr lang="ru-RU" sz="2000" dirty="0" smtClean="0">
                <a:solidFill>
                  <a:schemeClr val="tx1"/>
                </a:solidFill>
              </a:rPr>
              <a:t>Вся </a:t>
            </a:r>
            <a:r>
              <a:rPr lang="ru-RU" sz="2000" dirty="0">
                <a:solidFill>
                  <a:schemeClr val="tx1"/>
                </a:solidFill>
              </a:rPr>
              <a:t>логика по обработке запросов выполняется в единственном процессе, при этом вы можете использовать возможности вашего языка программирования для разделения приложения на классы, функции и namespace-ы</a:t>
            </a:r>
            <a:r>
              <a:rPr lang="ru-RU" sz="2000" dirty="0" smtClean="0">
                <a:solidFill>
                  <a:schemeClr val="tx1"/>
                </a:solidFill>
              </a:rPr>
              <a:t>.</a:t>
            </a:r>
          </a:p>
          <a:p>
            <a:r>
              <a:rPr lang="ru-RU" sz="2000" dirty="0" smtClean="0">
                <a:solidFill>
                  <a:schemeClr val="tx1"/>
                </a:solidFill>
              </a:rPr>
              <a:t>Можно </a:t>
            </a:r>
            <a:r>
              <a:rPr lang="ru-RU" sz="2000" dirty="0">
                <a:solidFill>
                  <a:schemeClr val="tx1"/>
                </a:solidFill>
              </a:rPr>
              <a:t>запускать и тестировать приложение на машине разработчика и использовать стандартный процесс развертывания для проверки изменений перед выкладыванием их в продакшн</a:t>
            </a:r>
            <a:r>
              <a:rPr lang="ru-RU" sz="2000" dirty="0" smtClean="0">
                <a:solidFill>
                  <a:schemeClr val="tx1"/>
                </a:solidFill>
              </a:rPr>
              <a:t>.</a:t>
            </a:r>
          </a:p>
          <a:p>
            <a:r>
              <a:rPr lang="ru-RU" sz="2100" dirty="0" smtClean="0">
                <a:solidFill>
                  <a:schemeClr val="tx1"/>
                </a:solidFill>
              </a:rPr>
              <a:t>Все </a:t>
            </a:r>
            <a:r>
              <a:rPr lang="ru-RU" sz="2100" dirty="0">
                <a:solidFill>
                  <a:schemeClr val="tx1"/>
                </a:solidFill>
              </a:rPr>
              <a:t>больше людей </a:t>
            </a:r>
            <a:r>
              <a:rPr lang="ru-RU" sz="2100" dirty="0" smtClean="0">
                <a:solidFill>
                  <a:schemeClr val="tx1"/>
                </a:solidFill>
              </a:rPr>
              <a:t>разочаровываются в </a:t>
            </a:r>
            <a:r>
              <a:rPr lang="ru-RU" sz="2100" dirty="0" smtClean="0">
                <a:solidFill>
                  <a:schemeClr val="tx1"/>
                </a:solidFill>
              </a:rPr>
              <a:t>монолитных приложениях , </a:t>
            </a:r>
            <a:r>
              <a:rPr lang="ru-RU" sz="2100" dirty="0">
                <a:solidFill>
                  <a:schemeClr val="tx1"/>
                </a:solidFill>
              </a:rPr>
              <a:t>особенно в свете того, что все больше приложений развертываются в облаке. Любые изменения, даже самые небольшие, требуют пересборки и развертывания всего монолита. </a:t>
            </a:r>
            <a:endParaRPr lang="ru-RU" sz="2100" dirty="0" smtClean="0">
              <a:solidFill>
                <a:schemeClr val="tx1"/>
              </a:solidFill>
            </a:endParaRPr>
          </a:p>
          <a:p>
            <a:r>
              <a:rPr lang="ru-RU" sz="2100" dirty="0" smtClean="0">
                <a:solidFill>
                  <a:schemeClr val="tx1"/>
                </a:solidFill>
              </a:rPr>
              <a:t>С </a:t>
            </a:r>
            <a:r>
              <a:rPr lang="ru-RU" sz="2100" dirty="0">
                <a:solidFill>
                  <a:schemeClr val="tx1"/>
                </a:solidFill>
              </a:rPr>
              <a:t>течением времени, становится труднее сохранять хорошую модульную структуру, изменения логики одного модуля имеют тенденцию влиять на код других модулей. Масштабировать приходится все приложение целиком, даже если это требуется только для одного модуля этого приложения.</a:t>
            </a:r>
          </a:p>
        </p:txBody>
      </p:sp>
    </p:spTree>
    <p:extLst>
      <p:ext uri="{BB962C8B-B14F-4D97-AF65-F5344CB8AC3E}">
        <p14:creationId xmlns:p14="http://schemas.microsoft.com/office/powerpoint/2010/main" val="89079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4000" dirty="0" smtClean="0">
                <a:solidFill>
                  <a:schemeClr val="tx1"/>
                </a:solidFill>
              </a:rPr>
              <a:t>Микросервисы</a:t>
            </a:r>
            <a:endParaRPr lang="ru-RU" sz="4000" dirty="0">
              <a:solidFill>
                <a:schemeClr val="tx1"/>
              </a:solidFill>
            </a:endParaRPr>
          </a:p>
        </p:txBody>
      </p:sp>
      <p:pic>
        <p:nvPicPr>
          <p:cNvPr id="1030" name="Picture 6" descr="https://hsto.org/getpro/habr/post_images/b63/0bc/1ca/b630bc1ca0432219f198a7d11b08a12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8605" y="1433475"/>
            <a:ext cx="8114126" cy="496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90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160729" cy="1320800"/>
          </a:xfrm>
        </p:spPr>
        <p:txBody>
          <a:bodyPr>
            <a:normAutofit/>
          </a:bodyPr>
          <a:lstStyle/>
          <a:p>
            <a:r>
              <a:rPr lang="ru-RU" sz="4000" dirty="0" smtClean="0">
                <a:solidFill>
                  <a:schemeClr val="tx1"/>
                </a:solidFill>
              </a:rPr>
              <a:t>Архитектурный стиль микросервисов</a:t>
            </a:r>
            <a:endParaRPr lang="ru-RU" sz="4000" dirty="0">
              <a:solidFill>
                <a:schemeClr val="tx1"/>
              </a:solidFill>
            </a:endParaRPr>
          </a:p>
        </p:txBody>
      </p:sp>
      <p:sp>
        <p:nvSpPr>
          <p:cNvPr id="3" name="Content Placeholder 2"/>
          <p:cNvSpPr>
            <a:spLocks noGrp="1"/>
          </p:cNvSpPr>
          <p:nvPr>
            <p:ph idx="1"/>
          </p:nvPr>
        </p:nvSpPr>
        <p:spPr/>
        <p:txBody>
          <a:bodyPr>
            <a:normAutofit/>
          </a:bodyPr>
          <a:lstStyle/>
          <a:p>
            <a:r>
              <a:rPr lang="ru-RU" sz="2000" dirty="0" smtClean="0">
                <a:solidFill>
                  <a:schemeClr val="tx1"/>
                </a:solidFill>
              </a:rPr>
              <a:t>Построение </a:t>
            </a:r>
            <a:r>
              <a:rPr lang="ru-RU" sz="2000" dirty="0">
                <a:solidFill>
                  <a:schemeClr val="tx1"/>
                </a:solidFill>
              </a:rPr>
              <a:t>приложений в виде набора сервисов. В дополнение к возможности независимого развертывания и масштабирования каждый сервис также получает четкую физическую границу, которая позволяет разным сервисам быть написанными на разных языках программирования. Они также могут разрабатываться разными командами.</a:t>
            </a:r>
          </a:p>
        </p:txBody>
      </p:sp>
    </p:spTree>
    <p:extLst>
      <p:ext uri="{BB962C8B-B14F-4D97-AF65-F5344CB8AC3E}">
        <p14:creationId xmlns:p14="http://schemas.microsoft.com/office/powerpoint/2010/main" val="181221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tx1"/>
                </a:solidFill>
              </a:rPr>
              <a:t>Насколько большими должны быть микросервисы?</a:t>
            </a:r>
            <a:r>
              <a:rPr lang="ru-RU" dirty="0"/>
              <a:t/>
            </a:r>
            <a:br>
              <a:rPr lang="ru-RU" dirty="0"/>
            </a:br>
            <a:endParaRPr lang="ru-RU" dirty="0"/>
          </a:p>
        </p:txBody>
      </p:sp>
      <p:sp>
        <p:nvSpPr>
          <p:cNvPr id="3" name="Content Placeholder 2"/>
          <p:cNvSpPr>
            <a:spLocks noGrp="1"/>
          </p:cNvSpPr>
          <p:nvPr>
            <p:ph idx="1"/>
          </p:nvPr>
        </p:nvSpPr>
        <p:spPr/>
        <p:txBody>
          <a:bodyPr/>
          <a:lstStyle/>
          <a:p>
            <a:r>
              <a:rPr lang="ru-RU" dirty="0">
                <a:solidFill>
                  <a:schemeClr val="tx1"/>
                </a:solidFill>
              </a:rPr>
              <a:t>С</a:t>
            </a:r>
            <a:r>
              <a:rPr lang="ru-RU" dirty="0" smtClean="0">
                <a:solidFill>
                  <a:schemeClr val="tx1"/>
                </a:solidFill>
              </a:rPr>
              <a:t>ервис </a:t>
            </a:r>
            <a:r>
              <a:rPr lang="ru-RU" dirty="0">
                <a:solidFill>
                  <a:schemeClr val="tx1"/>
                </a:solidFill>
              </a:rPr>
              <a:t>должен быть «настолько большим, чтобы умещаться в руке», то есть чтобы один человек мог полностью разобраться в его устройстве и работе</a:t>
            </a:r>
            <a:r>
              <a:rPr lang="ru-RU" dirty="0" smtClean="0">
                <a:solidFill>
                  <a:schemeClr val="tx1"/>
                </a:solidFill>
              </a:rPr>
              <a:t>.</a:t>
            </a:r>
          </a:p>
          <a:p>
            <a:r>
              <a:rPr lang="ru-RU" b="1" dirty="0">
                <a:solidFill>
                  <a:schemeClr val="tx1"/>
                </a:solidFill>
              </a:rPr>
              <a:t>С</a:t>
            </a:r>
            <a:r>
              <a:rPr lang="ru-RU" b="1" dirty="0" smtClean="0">
                <a:solidFill>
                  <a:schemeClr val="tx1"/>
                </a:solidFill>
              </a:rPr>
              <a:t>оотношение </a:t>
            </a:r>
            <a:r>
              <a:rPr lang="ru-RU" b="1" dirty="0">
                <a:solidFill>
                  <a:schemeClr val="tx1"/>
                </a:solidFill>
              </a:rPr>
              <a:t>количества сотрудников и сервисов</a:t>
            </a:r>
            <a:r>
              <a:rPr lang="ru-RU" dirty="0">
                <a:solidFill>
                  <a:schemeClr val="tx1"/>
                </a:solidFill>
              </a:rPr>
              <a:t> колебалось от 60 к 20 до 4 к 200. К примеру, в Amazon используется подход с «командами на две пиццы» (two pizzas team): в команде микросервиса должно быть столько людей, чтобы их можно было накормить двумя пиццами</a:t>
            </a:r>
            <a:r>
              <a:rPr lang="ru-RU" dirty="0" smtClean="0">
                <a:solidFill>
                  <a:schemeClr val="tx1"/>
                </a:solidFill>
              </a:rPr>
              <a:t>.</a:t>
            </a:r>
            <a:endParaRPr lang="ru-RU" dirty="0">
              <a:solidFill>
                <a:schemeClr val="tx1"/>
              </a:solidFill>
            </a:endParaRPr>
          </a:p>
          <a:p>
            <a:r>
              <a:rPr lang="ru-RU" dirty="0" smtClean="0">
                <a:solidFill>
                  <a:schemeClr val="tx1"/>
                </a:solidFill>
              </a:rPr>
              <a:t>В самом </a:t>
            </a:r>
            <a:r>
              <a:rPr lang="ru-RU" dirty="0">
                <a:solidFill>
                  <a:schemeClr val="tx1"/>
                </a:solidFill>
              </a:rPr>
              <a:t>начале жизненного цикла микросервиса, так и позднее ограниченный контекст может оказаться слишком велик для понимания одним человеком. Нужно выявлять такие ситуации и дробить подобные сервисы на более мелкие.</a:t>
            </a:r>
            <a:endParaRPr lang="ru-RU" dirty="0">
              <a:solidFill>
                <a:schemeClr val="tx1"/>
              </a:solidFill>
            </a:endParaRPr>
          </a:p>
        </p:txBody>
      </p:sp>
    </p:spTree>
    <p:extLst>
      <p:ext uri="{BB962C8B-B14F-4D97-AF65-F5344CB8AC3E}">
        <p14:creationId xmlns:p14="http://schemas.microsoft.com/office/powerpoint/2010/main" val="197869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tx1"/>
                </a:solidFill>
              </a:rPr>
              <a:t>Компонентное представление через сервисы</a:t>
            </a:r>
            <a:r>
              <a:rPr lang="ru-RU" dirty="0"/>
              <a:t/>
            </a:r>
            <a:br>
              <a:rPr lang="ru-RU" dirty="0"/>
            </a:br>
            <a:endParaRPr lang="ru-RU" dirty="0"/>
          </a:p>
        </p:txBody>
      </p:sp>
      <p:sp>
        <p:nvSpPr>
          <p:cNvPr id="3" name="Content Placeholder 2"/>
          <p:cNvSpPr>
            <a:spLocks noGrp="1"/>
          </p:cNvSpPr>
          <p:nvPr>
            <p:ph idx="1"/>
          </p:nvPr>
        </p:nvSpPr>
        <p:spPr>
          <a:xfrm>
            <a:off x="677334" y="1930400"/>
            <a:ext cx="8596668" cy="4439796"/>
          </a:xfrm>
        </p:spPr>
        <p:txBody>
          <a:bodyPr>
            <a:normAutofit lnSpcReduction="10000"/>
          </a:bodyPr>
          <a:lstStyle/>
          <a:p>
            <a:r>
              <a:rPr lang="ru-RU" dirty="0">
                <a:solidFill>
                  <a:schemeClr val="tx1"/>
                </a:solidFill>
              </a:rPr>
              <a:t>Компонент — это элемент системы, который можно независимо заменить, </a:t>
            </a:r>
            <a:r>
              <a:rPr lang="ru-RU" dirty="0" smtClean="0">
                <a:solidFill>
                  <a:schemeClr val="tx1"/>
                </a:solidFill>
              </a:rPr>
              <a:t>усовершенствовать </a:t>
            </a:r>
            <a:r>
              <a:rPr lang="ru-RU" dirty="0">
                <a:solidFill>
                  <a:schemeClr val="tx1"/>
                </a:solidFill>
              </a:rPr>
              <a:t>и </a:t>
            </a:r>
            <a:r>
              <a:rPr lang="ru-RU" dirty="0" smtClean="0">
                <a:solidFill>
                  <a:schemeClr val="tx1"/>
                </a:solidFill>
              </a:rPr>
              <a:t>масштабировать.</a:t>
            </a:r>
          </a:p>
          <a:p>
            <a:r>
              <a:rPr lang="ru-RU" dirty="0">
                <a:solidFill>
                  <a:schemeClr val="tx1"/>
                </a:solidFill>
              </a:rPr>
              <a:t>При разработке ПО мы используем два типа компонентов: </a:t>
            </a:r>
          </a:p>
          <a:p>
            <a:pPr marL="0" indent="0">
              <a:buNone/>
            </a:pPr>
            <a:r>
              <a:rPr lang="ru-RU" dirty="0" smtClean="0">
                <a:solidFill>
                  <a:schemeClr val="tx1"/>
                </a:solidFill>
              </a:rPr>
              <a:t>	А. </a:t>
            </a:r>
            <a:r>
              <a:rPr lang="ru-RU" dirty="0">
                <a:solidFill>
                  <a:schemeClr val="tx1"/>
                </a:solidFill>
              </a:rPr>
              <a:t>Библиотеки: куски кода, применяемые в приложениях, которые могут дополняться или заменяться другими библиотеками, желательно без воздействия на остальную часть приложения. Взаимодействие происходит через языковые конструкты. Однако если интересующая нас библиотека написана на другом языке, мы не можем использовать этот компонент.</a:t>
            </a:r>
          </a:p>
          <a:p>
            <a:pPr marL="0" indent="0">
              <a:buNone/>
            </a:pPr>
            <a:r>
              <a:rPr lang="ru-RU" dirty="0" smtClean="0">
                <a:solidFill>
                  <a:schemeClr val="tx1"/>
                </a:solidFill>
              </a:rPr>
              <a:t>	Б</a:t>
            </a:r>
            <a:r>
              <a:rPr lang="ru-RU" dirty="0">
                <a:solidFill>
                  <a:schemeClr val="tx1"/>
                </a:solidFill>
              </a:rPr>
              <a:t>. Сервисы: части приложений, по факту представляющие собой маленькие приложения, выполняющиеся в собственных процессах. Взаимодействие выполняется за счёт межпроцессной связи, вызовов веб-сервисов, очереди сообщений и </a:t>
            </a:r>
            <a:r>
              <a:rPr lang="ru-RU" dirty="0" smtClean="0">
                <a:solidFill>
                  <a:schemeClr val="tx1"/>
                </a:solidFill>
              </a:rPr>
              <a:t>т.д.</a:t>
            </a:r>
          </a:p>
          <a:p>
            <a:r>
              <a:rPr lang="ru-RU" dirty="0" smtClean="0">
                <a:solidFill>
                  <a:schemeClr val="tx1"/>
                </a:solidFill>
              </a:rPr>
              <a:t>Независимая </a:t>
            </a:r>
            <a:r>
              <a:rPr lang="ru-RU" dirty="0">
                <a:solidFill>
                  <a:schemeClr val="tx1"/>
                </a:solidFill>
              </a:rPr>
              <a:t>масштабируемость — каждый сервис может быть масштабирован независимо от остального приложения.</a:t>
            </a:r>
          </a:p>
        </p:txBody>
      </p:sp>
    </p:spTree>
    <p:extLst>
      <p:ext uri="{BB962C8B-B14F-4D97-AF65-F5344CB8AC3E}">
        <p14:creationId xmlns:p14="http://schemas.microsoft.com/office/powerpoint/2010/main" val="320986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tx1"/>
                </a:solidFill>
              </a:rPr>
              <a:t>Гетерогенность</a:t>
            </a:r>
            <a:r>
              <a:rPr lang="ru-RU" dirty="0"/>
              <a:t/>
            </a:r>
            <a:br>
              <a:rPr lang="ru-RU" dirty="0"/>
            </a:br>
            <a:endParaRPr lang="ru-RU" dirty="0"/>
          </a:p>
        </p:txBody>
      </p:sp>
      <p:sp>
        <p:nvSpPr>
          <p:cNvPr id="3" name="Content Placeholder 2"/>
          <p:cNvSpPr>
            <a:spLocks noGrp="1"/>
          </p:cNvSpPr>
          <p:nvPr>
            <p:ph idx="1"/>
          </p:nvPr>
        </p:nvSpPr>
        <p:spPr/>
        <p:txBody>
          <a:bodyPr/>
          <a:lstStyle/>
          <a:p>
            <a:r>
              <a:rPr lang="ru-RU" dirty="0">
                <a:solidFill>
                  <a:schemeClr val="tx1"/>
                </a:solidFill>
              </a:rPr>
              <a:t>Гетерогенность — это возможность построить систему с использованием разных языков программирования. У подхода есть ряд </a:t>
            </a:r>
            <a:r>
              <a:rPr lang="ru-RU" dirty="0" smtClean="0">
                <a:solidFill>
                  <a:schemeClr val="tx1"/>
                </a:solidFill>
              </a:rPr>
              <a:t>преимуществ:</a:t>
            </a:r>
          </a:p>
          <a:p>
            <a:pPr>
              <a:buFont typeface="Arial" panose="020B0604020202020204" pitchFamily="34" charset="0"/>
              <a:buChar char="•"/>
            </a:pPr>
            <a:r>
              <a:rPr lang="ru-RU" dirty="0" smtClean="0">
                <a:solidFill>
                  <a:schemeClr val="tx1"/>
                </a:solidFill>
              </a:rPr>
              <a:t>Предотвращает </a:t>
            </a:r>
            <a:r>
              <a:rPr lang="ru-RU" dirty="0">
                <a:solidFill>
                  <a:schemeClr val="tx1"/>
                </a:solidFill>
              </a:rPr>
              <a:t>возникновение тесных связей благодаря использованию разных языков.</a:t>
            </a:r>
          </a:p>
          <a:p>
            <a:pPr>
              <a:buFont typeface="Arial" panose="020B0604020202020204" pitchFamily="34" charset="0"/>
              <a:buChar char="•"/>
            </a:pPr>
            <a:r>
              <a:rPr lang="ru-RU" dirty="0">
                <a:solidFill>
                  <a:schemeClr val="tx1"/>
                </a:solidFill>
              </a:rPr>
              <a:t>Разработчики могут экспериментировать с технологиями, что повышает их собственную ценность и позволяет не уходить в другие компании, чтобы попробовать новинки. </a:t>
            </a:r>
            <a:br>
              <a:rPr lang="ru-RU" dirty="0">
                <a:solidFill>
                  <a:schemeClr val="tx1"/>
                </a:solidFill>
              </a:rPr>
            </a:br>
            <a:r>
              <a:rPr lang="ru-RU" dirty="0">
                <a:solidFill>
                  <a:schemeClr val="tx1"/>
                </a:solidFill>
              </a:rPr>
              <a:t>Правило. При экспериментах с новыми технологиями:</a:t>
            </a:r>
            <a:br>
              <a:rPr lang="ru-RU" dirty="0">
                <a:solidFill>
                  <a:schemeClr val="tx1"/>
                </a:solidFill>
              </a:rPr>
            </a:br>
            <a:r>
              <a:rPr lang="ru-RU" dirty="0">
                <a:solidFill>
                  <a:schemeClr val="tx1"/>
                </a:solidFill>
              </a:rPr>
              <a:t>— нужно использовать маленькие элементы кода (code unit), модули/микросервисы, чтобы снизить риск;</a:t>
            </a:r>
            <a:br>
              <a:rPr lang="ru-RU" dirty="0">
                <a:solidFill>
                  <a:schemeClr val="tx1"/>
                </a:solidFill>
              </a:rPr>
            </a:br>
            <a:r>
              <a:rPr lang="ru-RU" dirty="0">
                <a:solidFill>
                  <a:schemeClr val="tx1"/>
                </a:solidFill>
              </a:rPr>
              <a:t>— элементы кода должны быть одноразовыми (disposable).</a:t>
            </a:r>
          </a:p>
          <a:p>
            <a:endParaRPr lang="ru-RU" dirty="0"/>
          </a:p>
        </p:txBody>
      </p:sp>
    </p:spTree>
    <p:extLst>
      <p:ext uri="{BB962C8B-B14F-4D97-AF65-F5344CB8AC3E}">
        <p14:creationId xmlns:p14="http://schemas.microsoft.com/office/powerpoint/2010/main" val="189739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https://hsto.org/getpro/habr/post_images/5cc/cb4/f76/5cccb4f76190401ca0b5f2df785189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318" y="3607055"/>
            <a:ext cx="7124700" cy="32802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ru-RU" dirty="0" smtClean="0">
                <a:solidFill>
                  <a:schemeClr val="tx1"/>
                </a:solidFill>
              </a:rPr>
              <a:t>Организация </a:t>
            </a:r>
            <a:r>
              <a:rPr lang="ru-RU" dirty="0">
                <a:solidFill>
                  <a:schemeClr val="tx1"/>
                </a:solidFill>
              </a:rPr>
              <a:t>вокруг потребностей бизнеса</a:t>
            </a:r>
            <a:r>
              <a:rPr lang="ru-RU" dirty="0"/>
              <a:t/>
            </a:r>
            <a:br>
              <a:rPr lang="ru-RU" dirty="0"/>
            </a:br>
            <a:endParaRPr lang="ru-RU" dirty="0"/>
          </a:p>
        </p:txBody>
      </p:sp>
      <p:sp>
        <p:nvSpPr>
          <p:cNvPr id="3" name="Content Placeholder 2"/>
          <p:cNvSpPr>
            <a:spLocks noGrp="1"/>
          </p:cNvSpPr>
          <p:nvPr>
            <p:ph idx="1"/>
          </p:nvPr>
        </p:nvSpPr>
        <p:spPr>
          <a:xfrm>
            <a:off x="677334" y="1808050"/>
            <a:ext cx="8596668" cy="3880773"/>
          </a:xfrm>
        </p:spPr>
        <p:txBody>
          <a:bodyPr/>
          <a:lstStyle/>
          <a:p>
            <a:pPr algn="just"/>
            <a:r>
              <a:rPr lang="ru-RU" dirty="0">
                <a:solidFill>
                  <a:schemeClr val="tx1"/>
                </a:solidFill>
              </a:rPr>
              <a:t>Микросервисный подход к разбиению подразумевает </a:t>
            </a:r>
            <a:r>
              <a:rPr lang="ru-RU" dirty="0" smtClean="0">
                <a:solidFill>
                  <a:schemeClr val="tx1"/>
                </a:solidFill>
              </a:rPr>
              <a:t>разбиение </a:t>
            </a:r>
            <a:r>
              <a:rPr lang="ru-RU" dirty="0">
                <a:solidFill>
                  <a:schemeClr val="tx1"/>
                </a:solidFill>
              </a:rPr>
              <a:t>на сервисы в соответствии с </a:t>
            </a:r>
            <a:r>
              <a:rPr lang="ru-RU" b="1" dirty="0">
                <a:solidFill>
                  <a:schemeClr val="tx1"/>
                </a:solidFill>
              </a:rPr>
              <a:t>потребностями бизнеса</a:t>
            </a:r>
            <a:r>
              <a:rPr lang="ru-RU" dirty="0">
                <a:solidFill>
                  <a:schemeClr val="tx1"/>
                </a:solidFill>
              </a:rPr>
              <a:t>. Такие сервисы включают в себя полный набор технологий, необходимых для этой бизнес-потребности, в том числе пользовательский интерфейс, хранилице данных и любые внешние взаимодействия. Это приводит к формированию кросс-функциональных команд, имеющих полный набор необходимых навыков: user-experience, базы данных и project management.</a:t>
            </a:r>
          </a:p>
        </p:txBody>
      </p:sp>
    </p:spTree>
    <p:extLst>
      <p:ext uri="{BB962C8B-B14F-4D97-AF65-F5344CB8AC3E}">
        <p14:creationId xmlns:p14="http://schemas.microsoft.com/office/powerpoint/2010/main" val="42288736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1204</TotalTime>
  <Words>698</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Микросервисы </vt:lpstr>
      <vt:lpstr>Микросервисная архитектура</vt:lpstr>
      <vt:lpstr>Монолитные приложения</vt:lpstr>
      <vt:lpstr>Микросервисы</vt:lpstr>
      <vt:lpstr>Архитектурный стиль микросервисов</vt:lpstr>
      <vt:lpstr>Насколько большими должны быть микросервисы? </vt:lpstr>
      <vt:lpstr>Компонентное представление через сервисы </vt:lpstr>
      <vt:lpstr>Гетерогенность </vt:lpstr>
      <vt:lpstr>Организация вокруг потребностей бизнеса </vt:lpstr>
      <vt:lpstr>Продукты, а не проекты </vt:lpstr>
      <vt:lpstr>Умные приемники и глупые каналы передачи данных  </vt:lpstr>
      <vt:lpstr>Децентрализованное управление данными  Микросервисы предпочитают давать возможность каждому сервису управлять собственной базой данных: как создавать отдельные инстансы общей для компании СУБД, так и использовать нестандартные виды баз данных. Этот подход называется Polyglot Persistence.</vt:lpstr>
      <vt:lpstr>Децентрализованное управление данными </vt:lpstr>
      <vt:lpstr>Проектирование под отказ  </vt:lpstr>
      <vt:lpstr>Фронтенд/бэкенд </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Микросервисы </dc:title>
  <dc:creator>Tsar</dc:creator>
  <cp:lastModifiedBy>Tsar</cp:lastModifiedBy>
  <cp:revision>31</cp:revision>
  <dcterms:created xsi:type="dcterms:W3CDTF">2017-02-10T03:00:43Z</dcterms:created>
  <dcterms:modified xsi:type="dcterms:W3CDTF">2017-03-04T10:19:41Z</dcterms:modified>
</cp:coreProperties>
</file>