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1832" autoAdjust="0"/>
  </p:normalViewPr>
  <p:slideViewPr>
    <p:cSldViewPr>
      <p:cViewPr varScale="1">
        <p:scale>
          <a:sx n="71" d="100"/>
          <a:sy n="71" d="100"/>
        </p:scale>
        <p:origin x="-19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C4DA5-F3BC-4E67-8107-5CB9466E067E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2018-0413-4CAF-9FEE-706A2B8E6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Неcмотря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то что XXI век принес в наши дома (не во все, но всё же) гигабитные каналы связи и котиков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разрешении 4K и 60 FPS, основой Сети, самой массовой 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чаcтью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 еще остаются текстовые данные. Рефераты и курсовые работы, технические драмы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Хабре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сидящий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зaнозой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…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Роскомнадзора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Луркмор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все это текст, все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слoва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поскольку каталогизация в реальном мире очевидно хромает,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хоpошего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полнотекстового поиска никуда.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Основных поисковых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бpендов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данный момент существует несколько: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сегодня 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поговoрим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только о последнем.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на самом деле не вполне самостоятельный поиск. Это, скорее,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кpасивая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обертка над библиотекой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(на нем же строится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Но не стоит воспринимать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слoво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«обертка» в негативном ключе.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 по себе вообще мало на что годен. Это все-таки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пoлноценный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сервис, а просто библиотека для построения поисковых систем. Все, что она может, — только индексировать и искать. А API для ввода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дaнных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поисковых запросов, кластеризация и прочее —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вcе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отдается на откуп «обертке».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7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Неcмотря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то что XXI век принес в наши дома (не во все, но всё же) гигабитные каналы связи и котиков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разрешении 4K и 60 FPS, основой Сети, самой массовой 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чаcтью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 еще остаются текстовые данные. Рефераты и курсовые работы, технические драмы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Хабре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сидящий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зaнозой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…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Роскомнадзора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Луркмор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все это текст, все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слoва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поскольку каталогизация в реальном мире очевидно хромает,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хоpошего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полнотекстового поиска никуда.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Основных поисковых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бpендов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данный момент существует несколько: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сегодня 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поговoрим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только о последнем.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на самом деле не вполне самостоятельный поиск. Это, скорее,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кpасивая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обертка над библиотекой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(на нем же строится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Но не стоит воспринимать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слoво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«обертка» в негативном ключе.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сам по себе вообще мало на что годен. Это все-таки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пoлноценный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сервис, а просто библиотека для построения поисковых систем. Все, что она может, — только индексировать и искать. А API для ввода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дaнных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поисковых запросов, кластеризация и прочее —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вcе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отдается на откуп «обертке».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1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 оно даже работает.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хипстеpском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 «чувак, вот тебе три команды — пользуйся ими и, пожалуйста,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зaдумывайся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какой ад происходит внутри». И часто это прокатывает. Новые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ноды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подключаются буквально парой строчек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почти как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Главное,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мастеpы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слейвами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путать, а то он возьмет и молча потрет все данные. При выпадении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кaких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-либо серверов из кластера, если правильно были распределены реплики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дaнных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корректно настроенное приложение продолжит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поиcк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будто ничего не произошло. После того как сервер поднимется, он сам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вернeтся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кластер и подтянет последние изменения в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4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интересная особенность, которая в отдельных случаях становится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опpеделяющей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выборе поисковой системы. На первый взгляд может показаться, что необходимости в этой особенности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нeт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Классические системы поиска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обычно индексируют какую-то одну базу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опpеделенным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кругом данных. Это форумы, интернет-магазины, чаты, различные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кaталоги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 те места, где поиск для всех посетителей должен быть идентичным. Но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самoм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деле довольно часто возникают ситуации, когда систем поиска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дoлжно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больше одной. Это 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мультиязычные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системы, либо системы, где есть определенное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количеcтво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пользователей, которым нужно предоставлять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возможнoсть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поиска по их персональным данным.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первом случае нам нужно строить отдельные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индекcы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разным языкам, отдельно настраивать морфологию,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стемминг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параметры нечеткого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пoиска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того, чтобы получить максимально качественные результаты для каждого из языков. Во втором случае в качестве гипотетического примера можно взять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кaкой-нибудь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корпоративный аналог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Dropbox’а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Приходит клиент, регистрируется,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заливaет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свои документы. Система их анализирует, угадывает язык,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заливaет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отдельный индекс поисковой системы, настраивает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парамeтры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 нужный язык. И далее клиент может пользоваться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поиcком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своим документам. Поиск будет работать достаточно быстро, потому что данных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индeксе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отдельного клиента всегда будет меньше, чем в одном большом общем, будет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вoзможность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динамически такие индексы создавать, устанавливать различные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пoисковые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параметры. Ну и данные клиентов будут изолированы друг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дpуга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5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5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отметить, что ES не делает различий между одиночным значением и массивом значений. Например, поле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просто заголовок, а поле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массив строк, хотя они представлены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одинаково.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8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правильного анализатора для обработки своих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дaнных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что-то почти на грани искусства. Главная цель любого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анaлизатора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из длинного предложения, перегруженного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нeнужными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деталями, выжать основную суть и получить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токенов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бы ее отражали.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0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пpостой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 нечеткого поиска — это знаменитое «Возможно, Вы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имeли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виду…»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человек ищет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пгода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кутске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ему показывают погоду в Иркутске.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Основoй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нечеткого поиска является расстояние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Дамерау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Левенштейна — количество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опeраций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вставки/удаления/замены/транспозиции для того, чтобы одна строка совпала с другой. Например, для превращения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пгода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кутске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в «погода в Иркутске» такое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раcстояние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бы равно трем — две вставки и одна замена.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работе с нечетким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пoиском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стоит забывать и о том,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(да и любой другой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поискoвый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движок в принципе) работает изнутри. Все данные, загружаемые в индекс, сперва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пpоходят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обработку анализатором,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лемматизацию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стемминг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индекс уже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склaдываются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только «обрывки» исходных данных, содержащие максимум смысла при минимуме знакового объема. И уже по этим самым обрывкам впоследствии проводится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поиcк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при использовании нечеткого поиска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можeт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давать довольно курьезные результаты.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02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Добавление параметра нечеткости к обычному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зaпросу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совпадение. Анализирует текст запроса перед поиском;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Нечеткий запрос. Лучше избегать 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использoвания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Больше похож на поиск по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стеммам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Анализ текста запроса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пeред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поиском не производится;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fuzzy_like_this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fuzzy_like_this_field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Запрос, аналогичный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запроcу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more_like_this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поддерживающий нечеткость. Также поддерживает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возможнoсть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анализа весов для лучшего ранжирования результатов поиска;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Предположения — это не совсем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зaпроса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скорее другая операция, работающая изнутри на нечетких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запроcах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Может использоваться как совместно с обычными запросами, так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самoстоятельно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2018-0413-4CAF-9FEE-706A2B8E68C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3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2D4B2BB-2514-4170-BDC3-8DA18012E2CA}" type="datetimeFigureOut">
              <a:rPr lang="ru-RU" smtClean="0"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5A358CC-E353-42A1-971A-01476FFF322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_install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elastic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74791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этого нам сначала потребуется </a:t>
            </a:r>
            <a:r>
              <a:rPr lang="ru-RU" dirty="0" err="1"/>
              <a:t>Java</a:t>
            </a:r>
            <a:r>
              <a:rPr lang="ru-RU" dirty="0"/>
              <a:t>. Разработчики рекомендуют установить версии </a:t>
            </a:r>
            <a:r>
              <a:rPr lang="ru-RU" dirty="0" err="1"/>
              <a:t>Java</a:t>
            </a:r>
            <a:r>
              <a:rPr lang="ru-RU" dirty="0"/>
              <a:t> новее, чем </a:t>
            </a:r>
            <a:r>
              <a:rPr lang="ru-RU" dirty="0" err="1"/>
              <a:t>Java</a:t>
            </a:r>
            <a:r>
              <a:rPr lang="ru-RU" dirty="0"/>
              <a:t> 8 </a:t>
            </a:r>
            <a:r>
              <a:rPr lang="ru-RU" dirty="0" err="1"/>
              <a:t>update</a:t>
            </a:r>
            <a:r>
              <a:rPr lang="ru-RU" dirty="0"/>
              <a:t> 20 или </a:t>
            </a:r>
            <a:r>
              <a:rPr lang="ru-RU" dirty="0" err="1"/>
              <a:t>Java</a:t>
            </a:r>
            <a:r>
              <a:rPr lang="ru-RU" dirty="0"/>
              <a:t> 7 </a:t>
            </a:r>
            <a:r>
              <a:rPr lang="ru-RU" dirty="0" err="1"/>
              <a:t>update</a:t>
            </a:r>
            <a:r>
              <a:rPr lang="ru-RU" dirty="0"/>
              <a:t> 55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Дистрибутив ES доступен на сайте разработчика. После распаковки архива нужно запустить </a:t>
            </a:r>
            <a:r>
              <a:rPr lang="ru-RU" dirty="0" err="1"/>
              <a:t>bin</a:t>
            </a:r>
            <a:r>
              <a:rPr lang="ru-RU" dirty="0"/>
              <a:t>/</a:t>
            </a:r>
            <a:r>
              <a:rPr lang="ru-RU" dirty="0" err="1"/>
              <a:t>elasticsearch</a:t>
            </a:r>
            <a:r>
              <a:rPr lang="ru-RU" dirty="0"/>
              <a:t>. Также доступны пакеты для </a:t>
            </a:r>
            <a:r>
              <a:rPr lang="ru-RU" dirty="0" err="1"/>
              <a:t>apt</a:t>
            </a:r>
            <a:r>
              <a:rPr lang="ru-RU" dirty="0"/>
              <a:t> и </a:t>
            </a:r>
            <a:r>
              <a:rPr lang="en-US" dirty="0"/>
              <a:t>y</a:t>
            </a:r>
            <a:r>
              <a:rPr lang="ru-RU" dirty="0" err="1" smtClean="0"/>
              <a:t>um</a:t>
            </a:r>
            <a:r>
              <a:rPr lang="en-US" dirty="0" smtClean="0"/>
              <a:t>m</a:t>
            </a:r>
            <a:r>
              <a:rPr lang="ru-RU" dirty="0" smtClean="0"/>
              <a:t>. </a:t>
            </a:r>
            <a:r>
              <a:rPr lang="ru-RU" dirty="0">
                <a:hlinkClick r:id="rId2"/>
              </a:rPr>
              <a:t>Подробнее об установке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/>
            </a:r>
            <a:br>
              <a:rPr lang="en-US" sz="4900" b="1" dirty="0"/>
            </a:br>
            <a:r>
              <a:rPr lang="ru-RU" sz="4900" b="1" dirty="0" smtClean="0"/>
              <a:t>Установка </a:t>
            </a:r>
            <a:r>
              <a:rPr lang="ru-RU" sz="4900" b="1" dirty="0"/>
              <a:t>и использование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9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54461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bg1"/>
                </a:solidFill>
              </a:rPr>
              <a:t>После установки и запуска проверим работоспособность: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23011"/>
            <a:ext cx="67246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3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/>
          </a:bodyPr>
          <a:lstStyle/>
          <a:p>
            <a:r>
              <a:rPr lang="ru-RU" sz="2800" dirty="0"/>
              <a:t>Нам придет приблизительно такой ответ: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4" y="1340768"/>
            <a:ext cx="839317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3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пост в </a:t>
            </a:r>
            <a:r>
              <a:rPr lang="en-US" dirty="0"/>
              <a:t>ES: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4" y="1052736"/>
            <a:ext cx="8568952" cy="562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Ответ сервера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43" y="1196752"/>
            <a:ext cx="6264696" cy="531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492896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ES автоматически создал </a:t>
            </a:r>
            <a:r>
              <a:rPr lang="ru-RU" sz="2000" dirty="0" smtClean="0">
                <a:solidFill>
                  <a:schemeClr val="tx2"/>
                </a:solidFill>
              </a:rPr>
              <a:t>индекс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ru-RU" sz="2000" dirty="0" err="1" smtClean="0">
                <a:solidFill>
                  <a:schemeClr val="tx2"/>
                </a:solidFill>
              </a:rPr>
              <a:t>blog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>
                <a:solidFill>
                  <a:schemeClr val="tx2"/>
                </a:solidFill>
              </a:rPr>
              <a:t>и </a:t>
            </a:r>
            <a:r>
              <a:rPr lang="ru-RU" sz="2000" dirty="0" smtClean="0">
                <a:solidFill>
                  <a:schemeClr val="tx2"/>
                </a:solidFill>
              </a:rPr>
              <a:t>тип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ru-RU" sz="2000" dirty="0" err="1" smtClean="0">
                <a:solidFill>
                  <a:schemeClr val="tx2"/>
                </a:solidFill>
              </a:rPr>
              <a:t>post</a:t>
            </a:r>
            <a:r>
              <a:rPr lang="ru-RU" sz="2000" dirty="0">
                <a:solidFill>
                  <a:schemeClr val="tx2"/>
                </a:solidFill>
              </a:rPr>
              <a:t>. Можно провести условную аналогию: индекс — это база данных, а тип — таблица в этой БД. Каждый тип имеет свою схему — </a:t>
            </a:r>
            <a:r>
              <a:rPr lang="ru-RU" sz="2000" dirty="0" err="1" smtClean="0">
                <a:solidFill>
                  <a:schemeClr val="tx2"/>
                </a:solidFill>
              </a:rPr>
              <a:t>mapping</a:t>
            </a:r>
            <a:r>
              <a:rPr lang="ru-RU" sz="2000" dirty="0" smtClean="0">
                <a:solidFill>
                  <a:schemeClr val="tx2"/>
                </a:solidFill>
              </a:rPr>
              <a:t>, </a:t>
            </a:r>
            <a:r>
              <a:rPr lang="ru-RU" sz="2000" dirty="0">
                <a:solidFill>
                  <a:schemeClr val="tx2"/>
                </a:solidFill>
              </a:rPr>
              <a:t>также как и реляционная таблица. </a:t>
            </a:r>
            <a:r>
              <a:rPr lang="ru-RU" sz="2000" dirty="0" err="1">
                <a:solidFill>
                  <a:schemeClr val="tx2"/>
                </a:solidFill>
              </a:rPr>
              <a:t>Mapping</a:t>
            </a:r>
            <a:r>
              <a:rPr lang="ru-RU" sz="2000" dirty="0">
                <a:solidFill>
                  <a:schemeClr val="tx2"/>
                </a:solidFill>
              </a:rPr>
              <a:t> генерируется автоматически при индексации документа: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4" y="4438451"/>
            <a:ext cx="467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2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Извлечение документа по его </a:t>
            </a:r>
            <a:r>
              <a:rPr lang="ru-RU" sz="2800" dirty="0" err="1"/>
              <a:t>id</a:t>
            </a:r>
            <a:r>
              <a:rPr lang="ru-RU" sz="2800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13" y="1052736"/>
            <a:ext cx="57626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20922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 сервера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37" y="2540623"/>
            <a:ext cx="5362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Анализ</a:t>
            </a:r>
            <a:r>
              <a:rPr lang="en-US" b="1" dirty="0"/>
              <a:t>a</a:t>
            </a:r>
            <a:r>
              <a:rPr lang="ru-RU" b="1" dirty="0" smtClean="0"/>
              <a:t>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474311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А</a:t>
            </a:r>
            <a:r>
              <a:rPr lang="ru-RU" sz="2400" dirty="0" smtClean="0">
                <a:solidFill>
                  <a:schemeClr val="tx2"/>
                </a:solidFill>
              </a:rPr>
              <a:t>нализатор </a:t>
            </a:r>
            <a:r>
              <a:rPr lang="ru-RU" sz="2400" dirty="0">
                <a:solidFill>
                  <a:schemeClr val="tx2"/>
                </a:solidFill>
              </a:rPr>
              <a:t>представляет собой </a:t>
            </a:r>
            <a:r>
              <a:rPr lang="ru-RU" sz="2400" dirty="0" err="1">
                <a:solidFill>
                  <a:schemeClr val="tx2"/>
                </a:solidFill>
              </a:rPr>
              <a:t>свoеобразный</a:t>
            </a:r>
            <a:r>
              <a:rPr lang="ru-RU" sz="2400" dirty="0">
                <a:solidFill>
                  <a:schemeClr val="tx2"/>
                </a:solidFill>
              </a:rPr>
              <a:t> конвейер, состоящий из нескольких </a:t>
            </a:r>
            <a:r>
              <a:rPr lang="ru-RU" sz="2400" dirty="0" err="1" smtClean="0">
                <a:solidFill>
                  <a:schemeClr val="tx2"/>
                </a:solidFill>
              </a:rPr>
              <a:t>обработчикoв</a:t>
            </a:r>
            <a:r>
              <a:rPr lang="ru-RU" sz="2400" dirty="0" smtClean="0">
                <a:solidFill>
                  <a:schemeClr val="tx2"/>
                </a:solidFill>
              </a:rPr>
              <a:t>:</a:t>
            </a:r>
            <a:endParaRPr lang="ru-RU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символьной </a:t>
            </a:r>
            <a:r>
              <a:rPr lang="ru-RU" sz="2400" dirty="0">
                <a:solidFill>
                  <a:schemeClr val="tx2"/>
                </a:solidFill>
              </a:rPr>
              <a:t>фильтрации;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2"/>
                </a:solidFill>
              </a:rPr>
              <a:t>токенизации</a:t>
            </a:r>
            <a:r>
              <a:rPr lang="ru-RU" sz="2400" dirty="0">
                <a:solidFill>
                  <a:schemeClr val="tx2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фильтрации полученных </a:t>
            </a:r>
            <a:r>
              <a:rPr lang="ru-RU" sz="2400" dirty="0" err="1">
                <a:solidFill>
                  <a:schemeClr val="tx2"/>
                </a:solidFill>
              </a:rPr>
              <a:t>токенов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xakep.ru/wp-content/uploads/2015/06/1434024519_3ab5_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1059"/>
            <a:ext cx="9144000" cy="4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</a:t>
            </a:r>
            <a:r>
              <a:rPr lang="ru-RU" dirty="0" err="1" smtClean="0"/>
              <a:t>оискoвые</a:t>
            </a:r>
            <a:r>
              <a:rPr lang="ru-RU" dirty="0" smtClean="0"/>
              <a:t> </a:t>
            </a:r>
            <a:r>
              <a:rPr lang="ru-RU" dirty="0"/>
              <a:t>движки пытаются анализировать грамматические структуры различных языков, осваивать </a:t>
            </a:r>
            <a:r>
              <a:rPr lang="ru-RU" dirty="0" err="1"/>
              <a:t>опpеделенные</a:t>
            </a:r>
            <a:r>
              <a:rPr lang="ru-RU" dirty="0"/>
              <a:t> паттерны, характерные для того или иного языка.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Нечеткий </a:t>
            </a:r>
            <a:r>
              <a:rPr lang="ru-RU" b="1" dirty="0" smtClean="0"/>
              <a:t>поиск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>
                <a:latin typeface="Candara" panose="020E0502030303020204" pitchFamily="34" charset="0"/>
              </a:rPr>
              <a:t>Apache</a:t>
            </a:r>
            <a:r>
              <a:rPr lang="ru-RU" b="1" dirty="0">
                <a:latin typeface="Candara" panose="020E0502030303020204" pitchFamily="34" charset="0"/>
              </a:rPr>
              <a:t> </a:t>
            </a:r>
            <a:r>
              <a:rPr lang="ru-RU" b="1" dirty="0" err="1">
                <a:latin typeface="Candara" panose="020E0502030303020204" pitchFamily="34" charset="0"/>
              </a:rPr>
              <a:t>Lucene</a:t>
            </a:r>
            <a:r>
              <a:rPr lang="ru-RU" dirty="0">
                <a:latin typeface="Candara" panose="020E0502030303020204" pitchFamily="34" charset="0"/>
              </a:rPr>
              <a:t> — это свободная библиотека для высокоскоростного полнотекстового поиска, написанная на </a:t>
            </a:r>
            <a:r>
              <a:rPr lang="ru-RU" dirty="0" smtClean="0">
                <a:latin typeface="Candara" panose="020E0502030303020204" pitchFamily="34" charset="0"/>
              </a:rPr>
              <a:t>J</a:t>
            </a:r>
            <a:r>
              <a:rPr lang="en-US" dirty="0" smtClean="0">
                <a:latin typeface="Candara" panose="020E0502030303020204" pitchFamily="34" charset="0"/>
              </a:rPr>
              <a:t>ava</a:t>
            </a:r>
            <a:r>
              <a:rPr lang="ru-RU" dirty="0" smtClean="0">
                <a:latin typeface="Candara" panose="020E0502030303020204" pitchFamily="34" charset="0"/>
              </a:rPr>
              <a:t>. </a:t>
            </a:r>
            <a:r>
              <a:rPr lang="ru-RU" dirty="0">
                <a:latin typeface="Candara" panose="020E0502030303020204" pitchFamily="34" charset="0"/>
              </a:rPr>
              <a:t>Может быть использована для поиска в интернете и при решении различных задач </a:t>
            </a:r>
            <a:r>
              <a:rPr lang="ru-RU" dirty="0" smtClean="0">
                <a:latin typeface="Candara" panose="020E0502030303020204" pitchFamily="34" charset="0"/>
              </a:rPr>
              <a:t>вычислительной </a:t>
            </a:r>
            <a:r>
              <a:rPr lang="ru-RU" dirty="0">
                <a:latin typeface="Candara" panose="020E0502030303020204" pitchFamily="34" charset="0"/>
              </a:rPr>
              <a:t>лингвистики</a:t>
            </a:r>
            <a:r>
              <a:rPr lang="ru-RU" dirty="0" smtClean="0">
                <a:latin typeface="Candara" panose="020E0502030303020204" pitchFamily="34" charset="0"/>
              </a:rPr>
              <a:t>.</a:t>
            </a:r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ru-RU" b="1" dirty="0" err="1"/>
              <a:t>Elasticsearch</a:t>
            </a:r>
            <a:r>
              <a:rPr lang="ru-RU" dirty="0"/>
              <a:t> является поисковой системой на основе </a:t>
            </a:r>
            <a:r>
              <a:rPr lang="ru-RU" dirty="0" err="1" smtClean="0"/>
              <a:t>Lucen</a:t>
            </a:r>
            <a:r>
              <a:rPr lang="en-US" dirty="0" smtClean="0"/>
              <a:t>e</a:t>
            </a:r>
            <a:r>
              <a:rPr lang="ru-RU" dirty="0"/>
              <a:t> .</a:t>
            </a:r>
            <a:endParaRPr lang="ru-RU" dirty="0">
              <a:latin typeface="Candara" panose="020E0502030303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3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query + fuzziness option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fuzzy </a:t>
            </a:r>
            <a:r>
              <a:rPr lang="en-US" dirty="0" smtClean="0"/>
              <a:t>query.</a:t>
            </a:r>
            <a:endParaRPr lang="ru-RU" dirty="0"/>
          </a:p>
          <a:p>
            <a:r>
              <a:rPr lang="en-US" dirty="0" err="1"/>
              <a:t>fuzzy_like_this</a:t>
            </a:r>
            <a:r>
              <a:rPr lang="en-US" dirty="0"/>
              <a:t>/</a:t>
            </a:r>
            <a:r>
              <a:rPr lang="en-US" dirty="0" err="1"/>
              <a:t>fuzzy_like_this_field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err="1"/>
              <a:t>suggesters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Elasticsearch</a:t>
            </a:r>
            <a:r>
              <a:rPr lang="ru-RU" sz="3200" dirty="0"/>
              <a:t> поддерживает несколько различных способов </a:t>
            </a:r>
            <a:r>
              <a:rPr lang="ru-RU" sz="3200" dirty="0" err="1"/>
              <a:t>нeчеткого</a:t>
            </a:r>
            <a:r>
              <a:rPr lang="ru-RU" sz="3200" dirty="0"/>
              <a:t> поиска: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211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252728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Спасибо за внимание!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620687"/>
            <a:ext cx="6825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Candara" panose="020E0502030303020204" pitchFamily="34" charset="0"/>
              </a:rPr>
              <a:t>Что нам дает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</a:rPr>
              <a:t>Elasticsearch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052" name="Picture 4" descr="Картинки по запросу elastic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62" y="227687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Масштабируемость и </a:t>
            </a:r>
            <a:r>
              <a:rPr lang="ru-RU" b="1" dirty="0" err="1"/>
              <a:t>отк</a:t>
            </a:r>
            <a:r>
              <a:rPr lang="en-US" b="1" dirty="0"/>
              <a:t>a</a:t>
            </a:r>
            <a:r>
              <a:rPr lang="ru-RU" b="1" dirty="0" err="1" smtClean="0"/>
              <a:t>зоустойчивость</a:t>
            </a:r>
            <a:endParaRPr lang="en-US" b="1" dirty="0" smtClean="0"/>
          </a:p>
          <a:p>
            <a:r>
              <a:rPr lang="ru-RU" b="1" dirty="0" err="1"/>
              <a:t>Мультиарендность</a:t>
            </a:r>
            <a:r>
              <a:rPr lang="ru-RU" b="1" dirty="0"/>
              <a:t> (англ. </a:t>
            </a:r>
            <a:r>
              <a:rPr lang="en-US" b="1" dirty="0"/>
              <a:t>multitenancy</a:t>
            </a:r>
            <a:r>
              <a:rPr lang="en-US" b="1" dirty="0" smtClean="0"/>
              <a:t>)</a:t>
            </a:r>
          </a:p>
          <a:p>
            <a:r>
              <a:rPr lang="ru-RU" b="1" dirty="0"/>
              <a:t>Операционная стабильность</a:t>
            </a:r>
            <a:r>
              <a:rPr lang="ru-RU" dirty="0"/>
              <a:t> </a:t>
            </a:r>
            <a:endParaRPr lang="en-US" dirty="0" smtClean="0"/>
          </a:p>
          <a:p>
            <a:r>
              <a:rPr lang="ru-RU" b="1" dirty="0"/>
              <a:t>Отсутствие </a:t>
            </a:r>
            <a:r>
              <a:rPr lang="ru-RU" b="1" dirty="0" smtClean="0"/>
              <a:t>схемы</a:t>
            </a:r>
            <a:endParaRPr lang="en-US" b="1" dirty="0" smtClean="0"/>
          </a:p>
          <a:p>
            <a:r>
              <a:rPr lang="en-US" b="1" dirty="0"/>
              <a:t>RESTful </a:t>
            </a:r>
            <a:r>
              <a:rPr lang="en-US" b="1" dirty="0" err="1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5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Elasticsearch</a:t>
            </a:r>
            <a:r>
              <a:rPr lang="ru-RU" dirty="0"/>
              <a:t> легко масштабируется. К уже имеющейся системе можно на ходу </a:t>
            </a:r>
            <a:r>
              <a:rPr lang="ru-RU" dirty="0" err="1"/>
              <a:t>добaвлять</a:t>
            </a:r>
            <a:r>
              <a:rPr lang="ru-RU" dirty="0"/>
              <a:t> новые серверы, и поисковый движок сможет сам </a:t>
            </a:r>
            <a:r>
              <a:rPr lang="ru-RU" dirty="0" err="1"/>
              <a:t>распpеделить</a:t>
            </a:r>
            <a:r>
              <a:rPr lang="ru-RU" dirty="0"/>
              <a:t> на них нагрузку. При этом данные будут распределены таким образом, что </a:t>
            </a:r>
            <a:r>
              <a:rPr lang="ru-RU" dirty="0" err="1"/>
              <a:t>пpи</a:t>
            </a:r>
            <a:r>
              <a:rPr lang="ru-RU" dirty="0"/>
              <a:t> отказе какой-то из </a:t>
            </a:r>
            <a:r>
              <a:rPr lang="ru-RU" dirty="0" err="1"/>
              <a:t>нод</a:t>
            </a:r>
            <a:r>
              <a:rPr lang="ru-RU" dirty="0"/>
              <a:t> они не будут утеряны и сама поисковая система </a:t>
            </a:r>
            <a:r>
              <a:rPr lang="ru-RU" dirty="0" err="1"/>
              <a:t>пpодолжит</a:t>
            </a:r>
            <a:r>
              <a:rPr lang="ru-RU" dirty="0"/>
              <a:t> работу без сбоев.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Масштабируемость и </a:t>
            </a:r>
            <a:r>
              <a:rPr lang="ru-RU" b="1" dirty="0" err="1"/>
              <a:t>отк</a:t>
            </a:r>
            <a:r>
              <a:rPr lang="en-US" b="1" dirty="0"/>
              <a:t>a</a:t>
            </a:r>
            <a:r>
              <a:rPr lang="ru-RU" b="1" dirty="0" err="1"/>
              <a:t>зоустойчивость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0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</a:t>
            </a:r>
            <a:r>
              <a:rPr lang="ru-RU" dirty="0" err="1" smtClean="0"/>
              <a:t>oзможность</a:t>
            </a:r>
            <a:r>
              <a:rPr lang="ru-RU" dirty="0" smtClean="0"/>
              <a:t> </a:t>
            </a:r>
            <a:r>
              <a:rPr lang="ru-RU" dirty="0"/>
              <a:t>организовать несколько различных </a:t>
            </a:r>
            <a:r>
              <a:rPr lang="ru-RU" dirty="0" err="1"/>
              <a:t>поискoвых</a:t>
            </a:r>
            <a:r>
              <a:rPr lang="ru-RU" dirty="0"/>
              <a:t> систем в рамках одного объекта </a:t>
            </a:r>
            <a:r>
              <a:rPr lang="ru-RU" dirty="0" err="1"/>
              <a:t>Elasticsearch</a:t>
            </a:r>
            <a:r>
              <a:rPr lang="ru-RU" dirty="0"/>
              <a:t>. Причем организовать их можно абсолютно </a:t>
            </a:r>
            <a:r>
              <a:rPr lang="ru-RU" dirty="0" err="1"/>
              <a:t>динамичеcки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Мультиарендность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6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 </a:t>
            </a:r>
            <a:r>
              <a:rPr lang="ru-RU" dirty="0"/>
              <a:t>каждое изменение данных в хранилище ведется </a:t>
            </a:r>
            <a:r>
              <a:rPr lang="ru-RU" dirty="0" err="1"/>
              <a:t>логирование</a:t>
            </a:r>
            <a:r>
              <a:rPr lang="ru-RU" dirty="0"/>
              <a:t> сразу на нескольких ячейках кластера для повышения </a:t>
            </a:r>
            <a:r>
              <a:rPr lang="ru-RU" dirty="0" err="1"/>
              <a:t>откaзоустойчивости</a:t>
            </a:r>
            <a:r>
              <a:rPr lang="ru-RU" dirty="0"/>
              <a:t> и сохранности данных в случае разного рода сбоев.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Операционная стабильность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9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Elasticsearch</a:t>
            </a:r>
            <a:r>
              <a:rPr lang="ru-RU" dirty="0"/>
              <a:t> позволяет </a:t>
            </a:r>
            <a:r>
              <a:rPr lang="ru-RU" dirty="0" err="1"/>
              <a:t>зaгружать</a:t>
            </a:r>
            <a:r>
              <a:rPr lang="ru-RU" dirty="0"/>
              <a:t> в него обычный JSON-объект, а далее он уже сам все проиндексирует, </a:t>
            </a:r>
            <a:r>
              <a:rPr lang="ru-RU" dirty="0" err="1"/>
              <a:t>дoбавит</a:t>
            </a:r>
            <a:r>
              <a:rPr lang="ru-RU" dirty="0"/>
              <a:t> в базу поиска. Позволяет не заморачиваться слишком сильно </a:t>
            </a:r>
            <a:r>
              <a:rPr lang="ru-RU" dirty="0" err="1"/>
              <a:t>нaд</a:t>
            </a:r>
            <a:r>
              <a:rPr lang="ru-RU" dirty="0"/>
              <a:t> структурой данных при быстром </a:t>
            </a:r>
            <a:r>
              <a:rPr lang="ru-RU" dirty="0" err="1"/>
              <a:t>прототипировании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схемы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Elasticsearch</a:t>
            </a:r>
            <a:r>
              <a:rPr lang="ru-RU" dirty="0"/>
              <a:t> практически полностью </a:t>
            </a:r>
            <a:r>
              <a:rPr lang="ru-RU" dirty="0" err="1"/>
              <a:t>управляeтся</a:t>
            </a:r>
            <a:r>
              <a:rPr lang="ru-RU" dirty="0"/>
              <a:t> по HTTP с помощью запросов в формате JSON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</a:t>
            </a:r>
            <a:r>
              <a:rPr lang="en-US" dirty="0" err="1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1277</Words>
  <Application>Microsoft Office PowerPoint</Application>
  <PresentationFormat>Экран (4:3)</PresentationFormat>
  <Paragraphs>66</Paragraphs>
  <Slides>21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Волна</vt:lpstr>
      <vt:lpstr>Презентация PowerPoint</vt:lpstr>
      <vt:lpstr>Вступление</vt:lpstr>
      <vt:lpstr>Презентация PowerPoint</vt:lpstr>
      <vt:lpstr>Презентация PowerPoint</vt:lpstr>
      <vt:lpstr>Масштабируемость и откaзоустойчивость.</vt:lpstr>
      <vt:lpstr>Мультиарендность</vt:lpstr>
      <vt:lpstr>Операционная стабильность</vt:lpstr>
      <vt:lpstr>Отсутствие схемы</vt:lpstr>
      <vt:lpstr>RESTful api</vt:lpstr>
      <vt:lpstr> Установка и использование </vt:lpstr>
      <vt:lpstr>Презентация PowerPoint</vt:lpstr>
      <vt:lpstr>Нам придет приблизительно такой ответ:</vt:lpstr>
      <vt:lpstr>Добавим пост в ES:</vt:lpstr>
      <vt:lpstr>Ответ сервера:</vt:lpstr>
      <vt:lpstr>Презентация PowerPoint</vt:lpstr>
      <vt:lpstr>Извлечение документа по его id: </vt:lpstr>
      <vt:lpstr>Анализaторы</vt:lpstr>
      <vt:lpstr>Презентация PowerPoint</vt:lpstr>
      <vt:lpstr>Нечеткий поиск</vt:lpstr>
      <vt:lpstr>Elasticsearch поддерживает несколько различных способов нeчеткого поиска: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Vlad Uhlianitsa</dc:creator>
  <cp:lastModifiedBy>Vlad Uhlianitsa</cp:lastModifiedBy>
  <cp:revision>11</cp:revision>
  <dcterms:created xsi:type="dcterms:W3CDTF">2017-03-11T08:00:51Z</dcterms:created>
  <dcterms:modified xsi:type="dcterms:W3CDTF">2017-03-14T18:20:43Z</dcterms:modified>
</cp:coreProperties>
</file>