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>
        <p:scale>
          <a:sx n="50" d="100"/>
          <a:sy n="50" d="100"/>
        </p:scale>
        <p:origin x="1709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71244B-ED37-4C58-9731-564E3A1D2522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78A169-7120-415C-8DBC-175375ED3AA2}">
      <dgm:prSet/>
      <dgm:spPr/>
      <dgm:t>
        <a:bodyPr/>
        <a:lstStyle/>
        <a:p>
          <a:r>
            <a:rPr lang="ru-RU"/>
            <a:t>обработка текста на естественном языке</a:t>
          </a:r>
          <a:endParaRPr lang="en-US"/>
        </a:p>
      </dgm:t>
    </dgm:pt>
    <dgm:pt modelId="{95007C00-A5D4-434F-AAA5-CBC14DE5DD4A}" type="parTrans" cxnId="{5C17A708-C523-49C1-9A53-C631E4E26923}">
      <dgm:prSet/>
      <dgm:spPr/>
      <dgm:t>
        <a:bodyPr/>
        <a:lstStyle/>
        <a:p>
          <a:endParaRPr lang="en-US"/>
        </a:p>
      </dgm:t>
    </dgm:pt>
    <dgm:pt modelId="{61E6D38C-8EC8-4CA1-AD6C-50A5311F217E}" type="sibTrans" cxnId="{5C17A708-C523-49C1-9A53-C631E4E26923}">
      <dgm:prSet/>
      <dgm:spPr/>
      <dgm:t>
        <a:bodyPr/>
        <a:lstStyle/>
        <a:p>
          <a:endParaRPr lang="en-US"/>
        </a:p>
      </dgm:t>
    </dgm:pt>
    <dgm:pt modelId="{7C326635-9FF0-4FC6-B7BA-C4448A4C3BD1}">
      <dgm:prSet/>
      <dgm:spPr/>
      <dgm:t>
        <a:bodyPr/>
        <a:lstStyle/>
        <a:p>
          <a:r>
            <a:rPr lang="ru-RU"/>
            <a:t>машинное обучение</a:t>
          </a:r>
          <a:endParaRPr lang="en-US"/>
        </a:p>
      </dgm:t>
    </dgm:pt>
    <dgm:pt modelId="{31C854BC-584D-4D2F-8E1F-197888DB7768}" type="parTrans" cxnId="{E879EDD6-EB05-4621-A1FC-A95B0A0F3A29}">
      <dgm:prSet/>
      <dgm:spPr/>
      <dgm:t>
        <a:bodyPr/>
        <a:lstStyle/>
        <a:p>
          <a:endParaRPr lang="en-US"/>
        </a:p>
      </dgm:t>
    </dgm:pt>
    <dgm:pt modelId="{8340908C-C2E6-4211-8E87-984A158F2E16}" type="sibTrans" cxnId="{E879EDD6-EB05-4621-A1FC-A95B0A0F3A29}">
      <dgm:prSet/>
      <dgm:spPr/>
      <dgm:t>
        <a:bodyPr/>
        <a:lstStyle/>
        <a:p>
          <a:endParaRPr lang="en-US"/>
        </a:p>
      </dgm:t>
    </dgm:pt>
    <dgm:pt modelId="{BEB91936-815C-4D2A-BBE5-EB9BA74AEED5}">
      <dgm:prSet/>
      <dgm:spPr/>
      <dgm:t>
        <a:bodyPr/>
        <a:lstStyle/>
        <a:p>
          <a:r>
            <a:rPr lang="ru-RU"/>
            <a:t>экспертные системы</a:t>
          </a:r>
          <a:endParaRPr lang="en-US"/>
        </a:p>
      </dgm:t>
    </dgm:pt>
    <dgm:pt modelId="{761AE6C6-48F9-4179-A971-894153002B5C}" type="parTrans" cxnId="{464867ED-A9F1-4E9E-B69C-DD6603F061BA}">
      <dgm:prSet/>
      <dgm:spPr/>
      <dgm:t>
        <a:bodyPr/>
        <a:lstStyle/>
        <a:p>
          <a:endParaRPr lang="en-US"/>
        </a:p>
      </dgm:t>
    </dgm:pt>
    <dgm:pt modelId="{F045A633-DBEA-4204-AA69-302501F21C68}" type="sibTrans" cxnId="{464867ED-A9F1-4E9E-B69C-DD6603F061BA}">
      <dgm:prSet/>
      <dgm:spPr/>
      <dgm:t>
        <a:bodyPr/>
        <a:lstStyle/>
        <a:p>
          <a:endParaRPr lang="en-US"/>
        </a:p>
      </dgm:t>
    </dgm:pt>
    <dgm:pt modelId="{0EA26745-CE50-4238-8271-813A15F6C522}">
      <dgm:prSet/>
      <dgm:spPr/>
      <dgm:t>
        <a:bodyPr/>
        <a:lstStyle/>
        <a:p>
          <a:r>
            <a:rPr lang="ru-RU" dirty="0"/>
            <a:t>виртуальные агенты</a:t>
          </a:r>
          <a:endParaRPr lang="en-US" dirty="0"/>
        </a:p>
      </dgm:t>
    </dgm:pt>
    <dgm:pt modelId="{F6E62648-3003-4D3E-ADBD-7DE65885526A}" type="parTrans" cxnId="{A4BC4EB1-97AB-417E-AC49-D66BA5C88F36}">
      <dgm:prSet/>
      <dgm:spPr/>
      <dgm:t>
        <a:bodyPr/>
        <a:lstStyle/>
        <a:p>
          <a:endParaRPr lang="en-US"/>
        </a:p>
      </dgm:t>
    </dgm:pt>
    <dgm:pt modelId="{5D6799E1-D2F9-4240-8E56-8E94BF217502}" type="sibTrans" cxnId="{A4BC4EB1-97AB-417E-AC49-D66BA5C88F36}">
      <dgm:prSet/>
      <dgm:spPr/>
      <dgm:t>
        <a:bodyPr/>
        <a:lstStyle/>
        <a:p>
          <a:endParaRPr lang="en-US"/>
        </a:p>
      </dgm:t>
    </dgm:pt>
    <dgm:pt modelId="{C00E22C0-B2EE-4476-AD34-37EF1849D139}">
      <dgm:prSet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системы рекомендаций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FDC7FC-4BD6-4FD2-94FC-93AF2F1B3538}" type="parTrans" cxnId="{6A880A63-B952-4022-A179-97E44C7DC54A}">
      <dgm:prSet/>
      <dgm:spPr/>
      <dgm:t>
        <a:bodyPr/>
        <a:lstStyle/>
        <a:p>
          <a:endParaRPr lang="en-US"/>
        </a:p>
      </dgm:t>
    </dgm:pt>
    <dgm:pt modelId="{D980747B-671F-4B55-A731-38EE188F5A0E}" type="sibTrans" cxnId="{6A880A63-B952-4022-A179-97E44C7DC54A}">
      <dgm:prSet/>
      <dgm:spPr/>
      <dgm:t>
        <a:bodyPr/>
        <a:lstStyle/>
        <a:p>
          <a:endParaRPr lang="en-US"/>
        </a:p>
      </dgm:t>
    </dgm:pt>
    <dgm:pt modelId="{1D4A4AF8-D089-462B-8699-19A1640C70AC}" type="pres">
      <dgm:prSet presAssocID="{A471244B-ED37-4C58-9731-564E3A1D2522}" presName="linear" presStyleCnt="0">
        <dgm:presLayoutVars>
          <dgm:animLvl val="lvl"/>
          <dgm:resizeHandles val="exact"/>
        </dgm:presLayoutVars>
      </dgm:prSet>
      <dgm:spPr/>
    </dgm:pt>
    <dgm:pt modelId="{7280B942-69FF-47F3-9BA9-99D02E7A585F}" type="pres">
      <dgm:prSet presAssocID="{AA78A169-7120-415C-8DBC-175375ED3AA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142CC0C-2B21-4510-8994-CBECA982D842}" type="pres">
      <dgm:prSet presAssocID="{61E6D38C-8EC8-4CA1-AD6C-50A5311F217E}" presName="spacer" presStyleCnt="0"/>
      <dgm:spPr/>
    </dgm:pt>
    <dgm:pt modelId="{FFE5BB85-1A4A-4AB3-B709-4C37084663C1}" type="pres">
      <dgm:prSet presAssocID="{7C326635-9FF0-4FC6-B7BA-C4448A4C3BD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5B62715-8F99-462C-8039-8B0B6EA67712}" type="pres">
      <dgm:prSet presAssocID="{8340908C-C2E6-4211-8E87-984A158F2E16}" presName="spacer" presStyleCnt="0"/>
      <dgm:spPr/>
    </dgm:pt>
    <dgm:pt modelId="{836CEB81-C438-42C3-B494-84D69952AED9}" type="pres">
      <dgm:prSet presAssocID="{BEB91936-815C-4D2A-BBE5-EB9BA74AEED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36D3D16-4959-4352-BB00-EB6D690CE582}" type="pres">
      <dgm:prSet presAssocID="{F045A633-DBEA-4204-AA69-302501F21C68}" presName="spacer" presStyleCnt="0"/>
      <dgm:spPr/>
    </dgm:pt>
    <dgm:pt modelId="{1D1EB453-D287-4322-B86F-5AFE796D2215}" type="pres">
      <dgm:prSet presAssocID="{0EA26745-CE50-4238-8271-813A15F6C52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A53B80F-0B47-4C81-9BFA-528F5840B692}" type="pres">
      <dgm:prSet presAssocID="{5D6799E1-D2F9-4240-8E56-8E94BF217502}" presName="spacer" presStyleCnt="0"/>
      <dgm:spPr/>
    </dgm:pt>
    <dgm:pt modelId="{736865E7-FD42-4554-B676-668AD5F91AC4}" type="pres">
      <dgm:prSet presAssocID="{C00E22C0-B2EE-4476-AD34-37EF1849D13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C17A708-C523-49C1-9A53-C631E4E26923}" srcId="{A471244B-ED37-4C58-9731-564E3A1D2522}" destId="{AA78A169-7120-415C-8DBC-175375ED3AA2}" srcOrd="0" destOrd="0" parTransId="{95007C00-A5D4-434F-AAA5-CBC14DE5DD4A}" sibTransId="{61E6D38C-8EC8-4CA1-AD6C-50A5311F217E}"/>
    <dgm:cxn modelId="{8B142D3A-2970-41DF-A202-21882C824E2A}" type="presOf" srcId="{BEB91936-815C-4D2A-BBE5-EB9BA74AEED5}" destId="{836CEB81-C438-42C3-B494-84D69952AED9}" srcOrd="0" destOrd="0" presId="urn:microsoft.com/office/officeart/2005/8/layout/vList2"/>
    <dgm:cxn modelId="{6A880A63-B952-4022-A179-97E44C7DC54A}" srcId="{A471244B-ED37-4C58-9731-564E3A1D2522}" destId="{C00E22C0-B2EE-4476-AD34-37EF1849D139}" srcOrd="4" destOrd="0" parTransId="{23FDC7FC-4BD6-4FD2-94FC-93AF2F1B3538}" sibTransId="{D980747B-671F-4B55-A731-38EE188F5A0E}"/>
    <dgm:cxn modelId="{AB5AEA48-97D3-4E19-85B4-71AA6747841E}" type="presOf" srcId="{AA78A169-7120-415C-8DBC-175375ED3AA2}" destId="{7280B942-69FF-47F3-9BA9-99D02E7A585F}" srcOrd="0" destOrd="0" presId="urn:microsoft.com/office/officeart/2005/8/layout/vList2"/>
    <dgm:cxn modelId="{6FCD696B-95ED-43F0-A57D-7596E1746B43}" type="presOf" srcId="{A471244B-ED37-4C58-9731-564E3A1D2522}" destId="{1D4A4AF8-D089-462B-8699-19A1640C70AC}" srcOrd="0" destOrd="0" presId="urn:microsoft.com/office/officeart/2005/8/layout/vList2"/>
    <dgm:cxn modelId="{EFAB0D7A-A8F5-448E-AED3-9F26C543B4C1}" type="presOf" srcId="{0EA26745-CE50-4238-8271-813A15F6C522}" destId="{1D1EB453-D287-4322-B86F-5AFE796D2215}" srcOrd="0" destOrd="0" presId="urn:microsoft.com/office/officeart/2005/8/layout/vList2"/>
    <dgm:cxn modelId="{66448682-4D0E-4649-B444-F872DDC5831F}" type="presOf" srcId="{C00E22C0-B2EE-4476-AD34-37EF1849D139}" destId="{736865E7-FD42-4554-B676-668AD5F91AC4}" srcOrd="0" destOrd="0" presId="urn:microsoft.com/office/officeart/2005/8/layout/vList2"/>
    <dgm:cxn modelId="{8BB8039B-4BA4-4FF2-8101-68A97F3C684A}" type="presOf" srcId="{7C326635-9FF0-4FC6-B7BA-C4448A4C3BD1}" destId="{FFE5BB85-1A4A-4AB3-B709-4C37084663C1}" srcOrd="0" destOrd="0" presId="urn:microsoft.com/office/officeart/2005/8/layout/vList2"/>
    <dgm:cxn modelId="{A4BC4EB1-97AB-417E-AC49-D66BA5C88F36}" srcId="{A471244B-ED37-4C58-9731-564E3A1D2522}" destId="{0EA26745-CE50-4238-8271-813A15F6C522}" srcOrd="3" destOrd="0" parTransId="{F6E62648-3003-4D3E-ADBD-7DE65885526A}" sibTransId="{5D6799E1-D2F9-4240-8E56-8E94BF217502}"/>
    <dgm:cxn modelId="{E879EDD6-EB05-4621-A1FC-A95B0A0F3A29}" srcId="{A471244B-ED37-4C58-9731-564E3A1D2522}" destId="{7C326635-9FF0-4FC6-B7BA-C4448A4C3BD1}" srcOrd="1" destOrd="0" parTransId="{31C854BC-584D-4D2F-8E1F-197888DB7768}" sibTransId="{8340908C-C2E6-4211-8E87-984A158F2E16}"/>
    <dgm:cxn modelId="{464867ED-A9F1-4E9E-B69C-DD6603F061BA}" srcId="{A471244B-ED37-4C58-9731-564E3A1D2522}" destId="{BEB91936-815C-4D2A-BBE5-EB9BA74AEED5}" srcOrd="2" destOrd="0" parTransId="{761AE6C6-48F9-4179-A971-894153002B5C}" sibTransId="{F045A633-DBEA-4204-AA69-302501F21C68}"/>
    <dgm:cxn modelId="{2CB93444-8E51-4EB2-B868-56F571F6BF56}" type="presParOf" srcId="{1D4A4AF8-D089-462B-8699-19A1640C70AC}" destId="{7280B942-69FF-47F3-9BA9-99D02E7A585F}" srcOrd="0" destOrd="0" presId="urn:microsoft.com/office/officeart/2005/8/layout/vList2"/>
    <dgm:cxn modelId="{AA29556B-F3E4-46CE-B251-A89B613A8A1B}" type="presParOf" srcId="{1D4A4AF8-D089-462B-8699-19A1640C70AC}" destId="{5142CC0C-2B21-4510-8994-CBECA982D842}" srcOrd="1" destOrd="0" presId="urn:microsoft.com/office/officeart/2005/8/layout/vList2"/>
    <dgm:cxn modelId="{E97F5692-2705-4E87-80D1-0F3307D23D22}" type="presParOf" srcId="{1D4A4AF8-D089-462B-8699-19A1640C70AC}" destId="{FFE5BB85-1A4A-4AB3-B709-4C37084663C1}" srcOrd="2" destOrd="0" presId="urn:microsoft.com/office/officeart/2005/8/layout/vList2"/>
    <dgm:cxn modelId="{03A2CC4F-38C5-4D7B-AD4B-5FB23A298B0B}" type="presParOf" srcId="{1D4A4AF8-D089-462B-8699-19A1640C70AC}" destId="{25B62715-8F99-462C-8039-8B0B6EA67712}" srcOrd="3" destOrd="0" presId="urn:microsoft.com/office/officeart/2005/8/layout/vList2"/>
    <dgm:cxn modelId="{8736321F-D636-45DE-938B-589A8CCB7331}" type="presParOf" srcId="{1D4A4AF8-D089-462B-8699-19A1640C70AC}" destId="{836CEB81-C438-42C3-B494-84D69952AED9}" srcOrd="4" destOrd="0" presId="urn:microsoft.com/office/officeart/2005/8/layout/vList2"/>
    <dgm:cxn modelId="{FB587531-F3DA-43EB-824D-50C8367D7C18}" type="presParOf" srcId="{1D4A4AF8-D089-462B-8699-19A1640C70AC}" destId="{236D3D16-4959-4352-BB00-EB6D690CE582}" srcOrd="5" destOrd="0" presId="urn:microsoft.com/office/officeart/2005/8/layout/vList2"/>
    <dgm:cxn modelId="{0A867BB4-AFDF-4BC5-92E8-B7F78C82C516}" type="presParOf" srcId="{1D4A4AF8-D089-462B-8699-19A1640C70AC}" destId="{1D1EB453-D287-4322-B86F-5AFE796D2215}" srcOrd="6" destOrd="0" presId="urn:microsoft.com/office/officeart/2005/8/layout/vList2"/>
    <dgm:cxn modelId="{6C07047B-5E4B-4785-9695-68FD4828539C}" type="presParOf" srcId="{1D4A4AF8-D089-462B-8699-19A1640C70AC}" destId="{8A53B80F-0B47-4C81-9BFA-528F5840B692}" srcOrd="7" destOrd="0" presId="urn:microsoft.com/office/officeart/2005/8/layout/vList2"/>
    <dgm:cxn modelId="{D253B838-C209-4040-B269-0F0C6B07C1A5}" type="presParOf" srcId="{1D4A4AF8-D089-462B-8699-19A1640C70AC}" destId="{736865E7-FD42-4554-B676-668AD5F91AC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80B942-69FF-47F3-9BA9-99D02E7A585F}">
      <dsp:nvSpPr>
        <dsp:cNvPr id="0" name=""/>
        <dsp:cNvSpPr/>
      </dsp:nvSpPr>
      <dsp:spPr>
        <a:xfrm>
          <a:off x="0" y="332771"/>
          <a:ext cx="6858000" cy="7125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/>
            <a:t>обработка текста на естественном языке</a:t>
          </a:r>
          <a:endParaRPr lang="en-US" sz="2900" kern="1200"/>
        </a:p>
      </dsp:txBody>
      <dsp:txXfrm>
        <a:off x="34783" y="367554"/>
        <a:ext cx="6788434" cy="642964"/>
      </dsp:txXfrm>
    </dsp:sp>
    <dsp:sp modelId="{FFE5BB85-1A4A-4AB3-B709-4C37084663C1}">
      <dsp:nvSpPr>
        <dsp:cNvPr id="0" name=""/>
        <dsp:cNvSpPr/>
      </dsp:nvSpPr>
      <dsp:spPr>
        <a:xfrm>
          <a:off x="0" y="1128821"/>
          <a:ext cx="6858000" cy="7125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/>
            <a:t>машинное обучение</a:t>
          </a:r>
          <a:endParaRPr lang="en-US" sz="2900" kern="1200"/>
        </a:p>
      </dsp:txBody>
      <dsp:txXfrm>
        <a:off x="34783" y="1163604"/>
        <a:ext cx="6788434" cy="642964"/>
      </dsp:txXfrm>
    </dsp:sp>
    <dsp:sp modelId="{836CEB81-C438-42C3-B494-84D69952AED9}">
      <dsp:nvSpPr>
        <dsp:cNvPr id="0" name=""/>
        <dsp:cNvSpPr/>
      </dsp:nvSpPr>
      <dsp:spPr>
        <a:xfrm>
          <a:off x="0" y="1924872"/>
          <a:ext cx="6858000" cy="7125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/>
            <a:t>экспертные системы</a:t>
          </a:r>
          <a:endParaRPr lang="en-US" sz="2900" kern="1200"/>
        </a:p>
      </dsp:txBody>
      <dsp:txXfrm>
        <a:off x="34783" y="1959655"/>
        <a:ext cx="6788434" cy="642964"/>
      </dsp:txXfrm>
    </dsp:sp>
    <dsp:sp modelId="{1D1EB453-D287-4322-B86F-5AFE796D2215}">
      <dsp:nvSpPr>
        <dsp:cNvPr id="0" name=""/>
        <dsp:cNvSpPr/>
      </dsp:nvSpPr>
      <dsp:spPr>
        <a:xfrm>
          <a:off x="0" y="2720921"/>
          <a:ext cx="6858000" cy="7125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/>
            <a:t>виртуальные агенты</a:t>
          </a:r>
          <a:endParaRPr lang="en-US" sz="2900" kern="1200" dirty="0"/>
        </a:p>
      </dsp:txBody>
      <dsp:txXfrm>
        <a:off x="34783" y="2755704"/>
        <a:ext cx="6788434" cy="642964"/>
      </dsp:txXfrm>
    </dsp:sp>
    <dsp:sp modelId="{736865E7-FD42-4554-B676-668AD5F91AC4}">
      <dsp:nvSpPr>
        <dsp:cNvPr id="0" name=""/>
        <dsp:cNvSpPr/>
      </dsp:nvSpPr>
      <dsp:spPr>
        <a:xfrm>
          <a:off x="0" y="3516972"/>
          <a:ext cx="6858000" cy="7125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системы рекомендаций</a:t>
          </a:r>
          <a:endParaRPr lang="en-US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783" y="3551755"/>
        <a:ext cx="6788434" cy="642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8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9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83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5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0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20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82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9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9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9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5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69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74" r:id="rId6"/>
    <p:sldLayoutId id="2147483770" r:id="rId7"/>
    <p:sldLayoutId id="2147483771" r:id="rId8"/>
    <p:sldLayoutId id="2147483772" r:id="rId9"/>
    <p:sldLayoutId id="2147483773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48;&#1089;&#1082;&#1091;&#1089;&#1089;&#1090;&#1074;&#1077;&#1085;&#1085;&#1099;&#1081;_&#1080;&#1085;&#1090;&#1077;&#1083;&#1083;&#1077;&#1082;&#1090;" TargetMode="External"/><Relationship Id="rId2" Type="http://schemas.openxmlformats.org/officeDocument/2006/relationships/hyperlink" Target="https://www.tadviser.ru/index.php/&#1055;&#1088;&#1086;&#1076;&#1091;&#1082;&#1090;:&#1048;&#1089;&#1082;&#1091;&#1089;&#1089;&#1090;&#1074;&#1077;&#1085;&#1085;&#1099;&#1081;_&#1080;&#1085;&#1090;&#1077;&#1083;&#1083;&#1077;&#1082;&#1090;_(&#1048;&#1048;,_Artificial_intelligence,_AI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orbes.com/sites/antoinegara/2017/02/28/kensho-sp-500-million-valuation-jpmorgan-morgan-stanley/?sh=409c8405cbf1" TargetMode="External"/><Relationship Id="rId4" Type="http://schemas.openxmlformats.org/officeDocument/2006/relationships/hyperlink" Target="http://www.pomato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79AAE682-56EC-76B5-6ED5-B726630C1B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29" b="6322"/>
          <a:stretch/>
        </p:blipFill>
        <p:spPr>
          <a:xfrm>
            <a:off x="20" y="-1"/>
            <a:ext cx="12191980" cy="6858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96C03-A6E9-9AC1-A030-FC79E2C24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594" y="5197475"/>
            <a:ext cx="4572000" cy="1524000"/>
          </a:xfrm>
        </p:spPr>
        <p:txBody>
          <a:bodyPr anchor="b">
            <a:normAutofit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Кириллов Максим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3530901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/10002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9653C5-A2D1-1BE8-6C11-8CC6C91ED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594" y="2646863"/>
            <a:ext cx="8038073" cy="2286000"/>
          </a:xfrm>
        </p:spPr>
        <p:txBody>
          <a:bodyPr>
            <a:noAutofit/>
          </a:bodyPr>
          <a:lstStyle/>
          <a:p>
            <a:pPr algn="l"/>
            <a:r>
              <a:rPr lang="ru-RU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ИСКУССТВЕННЫЙ ИНТЕЛЛЕКТ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10740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C3C3C-CC96-B485-B5A7-EAF680DD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ССЫЛКИ НА ИСТОЧНИКИ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06488-E25F-8D42-1605-2D35D9DF4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ru-RU" sz="20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https://www.tadviser.ru/index.php/Продукт:Искусственный_интеллект_(ИИ,_Artificial_intelligence,_AI)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ru-RU" sz="20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https://ru.wikipedia.org/wiki/Искусственный_интеллект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ru-RU" sz="20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http://www.pomato.com/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ru-RU" sz="20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https://www.forbes.com/sites/antoinegara/2017/02/28/kensho-sp-500-million-valuation-jpmorgan-morgan-stanley/?sh=409c8405cbf1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0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Diagram&#10;&#10;Description automatically generated">
            <a:extLst>
              <a:ext uri="{FF2B5EF4-FFF2-40B4-BE49-F238E27FC236}">
                <a16:creationId xmlns:a16="http://schemas.microsoft.com/office/drawing/2014/main" id="{8176AFE2-8029-7630-C073-35BCE70F1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6" r="14777" b="1"/>
          <a:stretch/>
        </p:blipFill>
        <p:spPr bwMode="auto"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74E7E1-DF23-53FC-6DAB-7282A030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217" y="2499350"/>
            <a:ext cx="4212783" cy="1524000"/>
          </a:xfrm>
        </p:spPr>
        <p:txBody>
          <a:bodyPr>
            <a:noAutofit/>
          </a:bodyPr>
          <a:lstStyle/>
          <a:p>
            <a:r>
              <a:rPr lang="ru-RU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ИИ?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88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BC2027-FEFB-57C6-680D-735700DD7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1780" y="393377"/>
            <a:ext cx="4175759" cy="761999"/>
          </a:xfrm>
        </p:spPr>
        <p:txBody>
          <a:bodyPr/>
          <a:lstStyle/>
          <a:p>
            <a:r>
              <a:rPr lang="ru-RU" dirty="0"/>
              <a:t>Эдвард Альберт </a:t>
            </a:r>
            <a:r>
              <a:rPr lang="ru-RU" dirty="0" err="1"/>
              <a:t>Фейгенбаум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CD8ECC1-22BD-37EB-4AB9-3D2536CDA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31376" y="411654"/>
            <a:ext cx="3124202" cy="761999"/>
          </a:xfrm>
        </p:spPr>
        <p:txBody>
          <a:bodyPr/>
          <a:lstStyle/>
          <a:p>
            <a:r>
              <a:rPr lang="ru-RU" dirty="0"/>
              <a:t>Антони Джеймс Барр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4EDCBA1-5DDF-DBE8-218F-72F25DA2D98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918" y="1173653"/>
            <a:ext cx="4413481" cy="537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1BE54D0-CF34-66F5-C24A-89F78D9DB4B7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717" y="1173653"/>
            <a:ext cx="4541520" cy="537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382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bstract picture of the brain made up of patterns">
            <a:extLst>
              <a:ext uri="{FF2B5EF4-FFF2-40B4-BE49-F238E27FC236}">
                <a16:creationId xmlns:a16="http://schemas.microsoft.com/office/drawing/2014/main" id="{DF937778-DFE6-3EAB-E4C2-E2BAADE806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60" r="12691" b="-1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4F5E3BB-DC62-6795-D821-626344FE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743200"/>
            <a:ext cx="5334000" cy="2423161"/>
          </a:xfrm>
        </p:spPr>
        <p:txBody>
          <a:bodyPr>
            <a:normAutofit/>
          </a:bodyPr>
          <a:lstStyle/>
          <a:p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Artificial Narrow Intelligence</a:t>
            </a:r>
            <a:endParaRPr lang="ru-RU" sz="3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Artificial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General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Intelligence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r>
              <a:rPr lang="ru-R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Artificial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Super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Intelligence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32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A6149D1-5B21-7509-4785-B918D476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203" y="762000"/>
            <a:ext cx="6202680" cy="1524000"/>
          </a:xfrm>
        </p:spPr>
        <p:txBody>
          <a:bodyPr>
            <a:noAutofit/>
          </a:bodyPr>
          <a:lstStyle/>
          <a:p>
            <a:r>
              <a:rPr lang="ru-RU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ТИПЫ ИИ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51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F3A0F6C-EB8F-4A4C-8258-23F6D815E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8352" cy="6438900"/>
          </a:xfrm>
          <a:custGeom>
            <a:avLst/>
            <a:gdLst>
              <a:gd name="connsiteX0" fmla="*/ 0 w 12198352"/>
              <a:gd name="connsiteY0" fmla="*/ 0 h 6438900"/>
              <a:gd name="connsiteX1" fmla="*/ 12198352 w 12198352"/>
              <a:gd name="connsiteY1" fmla="*/ 0 h 6438900"/>
              <a:gd name="connsiteX2" fmla="*/ 12198352 w 12198352"/>
              <a:gd name="connsiteY2" fmla="*/ 5644414 h 6438900"/>
              <a:gd name="connsiteX3" fmla="*/ 12042486 w 12198352"/>
              <a:gd name="connsiteY3" fmla="*/ 5750064 h 6438900"/>
              <a:gd name="connsiteX4" fmla="*/ 9483672 w 12198352"/>
              <a:gd name="connsiteY4" fmla="*/ 6432438 h 6438900"/>
              <a:gd name="connsiteX5" fmla="*/ 8500895 w 12198352"/>
              <a:gd name="connsiteY5" fmla="*/ 6437925 h 6438900"/>
              <a:gd name="connsiteX6" fmla="*/ 1629409 w 12198352"/>
              <a:gd name="connsiteY6" fmla="*/ 5170893 h 6438900"/>
              <a:gd name="connsiteX7" fmla="*/ 433424 w 12198352"/>
              <a:gd name="connsiteY7" fmla="*/ 4633819 h 6438900"/>
              <a:gd name="connsiteX8" fmla="*/ 0 w 12198352"/>
              <a:gd name="connsiteY8" fmla="*/ 4450771 h 643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8352" h="6438900">
                <a:moveTo>
                  <a:pt x="0" y="0"/>
                </a:moveTo>
                <a:lnTo>
                  <a:pt x="12198352" y="0"/>
                </a:lnTo>
                <a:lnTo>
                  <a:pt x="12198352" y="5644414"/>
                </a:lnTo>
                <a:lnTo>
                  <a:pt x="12042486" y="5750064"/>
                </a:lnTo>
                <a:cubicBezTo>
                  <a:pt x="11268689" y="6237466"/>
                  <a:pt x="10357585" y="6417714"/>
                  <a:pt x="9483672" y="6432438"/>
                </a:cubicBezTo>
                <a:cubicBezTo>
                  <a:pt x="9158751" y="6438062"/>
                  <a:pt x="8830819" y="6440385"/>
                  <a:pt x="8500895" y="6437925"/>
                </a:cubicBezTo>
                <a:cubicBezTo>
                  <a:pt x="6191416" y="6420695"/>
                  <a:pt x="3784289" y="6168856"/>
                  <a:pt x="1629409" y="5170893"/>
                </a:cubicBezTo>
                <a:cubicBezTo>
                  <a:pt x="1229906" y="4985892"/>
                  <a:pt x="831404" y="4807078"/>
                  <a:pt x="433424" y="4633819"/>
                </a:cubicBezTo>
                <a:lnTo>
                  <a:pt x="0" y="445077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A9C92F4-A4A4-42E0-9391-C666AAED1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817925">
            <a:off x="2322363" y="-118377"/>
            <a:ext cx="7900749" cy="9821966"/>
          </a:xfrm>
          <a:custGeom>
            <a:avLst/>
            <a:gdLst>
              <a:gd name="connsiteX0" fmla="*/ 589029 w 7858893"/>
              <a:gd name="connsiteY0" fmla="*/ 9827096 h 9827096"/>
              <a:gd name="connsiteX1" fmla="*/ 0 w 7858893"/>
              <a:gd name="connsiteY1" fmla="*/ 9338053 h 9827096"/>
              <a:gd name="connsiteX2" fmla="*/ 50440 w 7858893"/>
              <a:gd name="connsiteY2" fmla="*/ 9011561 h 9827096"/>
              <a:gd name="connsiteX3" fmla="*/ 398242 w 7858893"/>
              <a:gd name="connsiteY3" fmla="*/ 7620242 h 9827096"/>
              <a:gd name="connsiteX4" fmla="*/ 6756719 w 7858893"/>
              <a:gd name="connsiteY4" fmla="*/ 593416 h 9827096"/>
              <a:gd name="connsiteX5" fmla="*/ 7642630 w 7858893"/>
              <a:gd name="connsiteY5" fmla="*/ 111525 h 9827096"/>
              <a:gd name="connsiteX6" fmla="*/ 7858893 w 7858893"/>
              <a:gd name="connsiteY6" fmla="*/ 0 h 9827096"/>
              <a:gd name="connsiteX0" fmla="*/ 589029 w 8190490"/>
              <a:gd name="connsiteY0" fmla="*/ 9787128 h 9787128"/>
              <a:gd name="connsiteX1" fmla="*/ 0 w 8190490"/>
              <a:gd name="connsiteY1" fmla="*/ 9298085 h 9787128"/>
              <a:gd name="connsiteX2" fmla="*/ 50440 w 8190490"/>
              <a:gd name="connsiteY2" fmla="*/ 8971593 h 9787128"/>
              <a:gd name="connsiteX3" fmla="*/ 398242 w 8190490"/>
              <a:gd name="connsiteY3" fmla="*/ 7580274 h 9787128"/>
              <a:gd name="connsiteX4" fmla="*/ 6756719 w 8190490"/>
              <a:gd name="connsiteY4" fmla="*/ 553448 h 9787128"/>
              <a:gd name="connsiteX5" fmla="*/ 7642630 w 8190490"/>
              <a:gd name="connsiteY5" fmla="*/ 71557 h 9787128"/>
              <a:gd name="connsiteX6" fmla="*/ 8190490 w 8190490"/>
              <a:gd name="connsiteY6" fmla="*/ 0 h 9787128"/>
              <a:gd name="connsiteX7" fmla="*/ 589029 w 8190490"/>
              <a:gd name="connsiteY7" fmla="*/ 9787128 h 9787128"/>
              <a:gd name="connsiteX0" fmla="*/ 589029 w 8281930"/>
              <a:gd name="connsiteY0" fmla="*/ 9722690 h 9722690"/>
              <a:gd name="connsiteX1" fmla="*/ 0 w 8281930"/>
              <a:gd name="connsiteY1" fmla="*/ 9233647 h 9722690"/>
              <a:gd name="connsiteX2" fmla="*/ 50440 w 8281930"/>
              <a:gd name="connsiteY2" fmla="*/ 8907155 h 9722690"/>
              <a:gd name="connsiteX3" fmla="*/ 398242 w 8281930"/>
              <a:gd name="connsiteY3" fmla="*/ 7515836 h 9722690"/>
              <a:gd name="connsiteX4" fmla="*/ 6756719 w 8281930"/>
              <a:gd name="connsiteY4" fmla="*/ 489010 h 9722690"/>
              <a:gd name="connsiteX5" fmla="*/ 7642630 w 8281930"/>
              <a:gd name="connsiteY5" fmla="*/ 7119 h 9722690"/>
              <a:gd name="connsiteX6" fmla="*/ 8281930 w 8281930"/>
              <a:gd name="connsiteY6" fmla="*/ 27002 h 9722690"/>
              <a:gd name="connsiteX0" fmla="*/ 589029 w 7911958"/>
              <a:gd name="connsiteY0" fmla="*/ 9802819 h 9802819"/>
              <a:gd name="connsiteX1" fmla="*/ 0 w 7911958"/>
              <a:gd name="connsiteY1" fmla="*/ 9313776 h 9802819"/>
              <a:gd name="connsiteX2" fmla="*/ 50440 w 7911958"/>
              <a:gd name="connsiteY2" fmla="*/ 8987284 h 9802819"/>
              <a:gd name="connsiteX3" fmla="*/ 398242 w 7911958"/>
              <a:gd name="connsiteY3" fmla="*/ 7595965 h 9802819"/>
              <a:gd name="connsiteX4" fmla="*/ 6756719 w 7911958"/>
              <a:gd name="connsiteY4" fmla="*/ 569139 h 9802819"/>
              <a:gd name="connsiteX5" fmla="*/ 7642630 w 7911958"/>
              <a:gd name="connsiteY5" fmla="*/ 87248 h 9802819"/>
              <a:gd name="connsiteX6" fmla="*/ 7911958 w 7911958"/>
              <a:gd name="connsiteY6" fmla="*/ 0 h 9802819"/>
              <a:gd name="connsiteX0" fmla="*/ 589029 w 7642630"/>
              <a:gd name="connsiteY0" fmla="*/ 9715571 h 9715571"/>
              <a:gd name="connsiteX1" fmla="*/ 0 w 7642630"/>
              <a:gd name="connsiteY1" fmla="*/ 9226528 h 9715571"/>
              <a:gd name="connsiteX2" fmla="*/ 50440 w 7642630"/>
              <a:gd name="connsiteY2" fmla="*/ 8900036 h 9715571"/>
              <a:gd name="connsiteX3" fmla="*/ 398242 w 7642630"/>
              <a:gd name="connsiteY3" fmla="*/ 7508717 h 9715571"/>
              <a:gd name="connsiteX4" fmla="*/ 6756719 w 7642630"/>
              <a:gd name="connsiteY4" fmla="*/ 481891 h 9715571"/>
              <a:gd name="connsiteX5" fmla="*/ 7642630 w 7642630"/>
              <a:gd name="connsiteY5" fmla="*/ 0 h 9715571"/>
              <a:gd name="connsiteX0" fmla="*/ 589029 w 7900749"/>
              <a:gd name="connsiteY0" fmla="*/ 9821966 h 9821966"/>
              <a:gd name="connsiteX1" fmla="*/ 0 w 7900749"/>
              <a:gd name="connsiteY1" fmla="*/ 9332923 h 9821966"/>
              <a:gd name="connsiteX2" fmla="*/ 50440 w 7900749"/>
              <a:gd name="connsiteY2" fmla="*/ 9006431 h 9821966"/>
              <a:gd name="connsiteX3" fmla="*/ 398242 w 7900749"/>
              <a:gd name="connsiteY3" fmla="*/ 7615112 h 9821966"/>
              <a:gd name="connsiteX4" fmla="*/ 6756719 w 7900749"/>
              <a:gd name="connsiteY4" fmla="*/ 588286 h 9821966"/>
              <a:gd name="connsiteX5" fmla="*/ 7900749 w 7900749"/>
              <a:gd name="connsiteY5" fmla="*/ 0 h 982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00749" h="9821966">
                <a:moveTo>
                  <a:pt x="589029" y="9821966"/>
                </a:moveTo>
                <a:lnTo>
                  <a:pt x="0" y="9332923"/>
                </a:lnTo>
                <a:lnTo>
                  <a:pt x="50440" y="9006431"/>
                </a:lnTo>
                <a:cubicBezTo>
                  <a:pt x="119970" y="8604142"/>
                  <a:pt x="221982" y="8158814"/>
                  <a:pt x="398242" y="7615112"/>
                </a:cubicBezTo>
                <a:cubicBezTo>
                  <a:pt x="1372817" y="4608865"/>
                  <a:pt x="3887952" y="2237199"/>
                  <a:pt x="6756719" y="588286"/>
                </a:cubicBezTo>
                <a:cubicBezTo>
                  <a:pt x="6992735" y="452730"/>
                  <a:pt x="7549593" y="182994"/>
                  <a:pt x="7900749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B2FA6-CFAD-FC6E-4B07-B82E6BCB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762000"/>
            <a:ext cx="4073719" cy="3169920"/>
          </a:xfrm>
        </p:spPr>
        <p:txBody>
          <a:bodyPr anchor="t">
            <a:normAutofit/>
          </a:bodyPr>
          <a:lstStyle/>
          <a:p>
            <a:r>
              <a:rPr lang="ru-RU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ИИ НА ПРАКТИКЕ</a:t>
            </a:r>
            <a:endParaRPr lang="en-US" sz="4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8EE7FB-91A3-F5E6-7244-A71DFF0D3B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572508"/>
              </p:ext>
            </p:extLst>
          </p:nvPr>
        </p:nvGraphicFramePr>
        <p:xfrm>
          <a:off x="4572000" y="771726"/>
          <a:ext cx="6858000" cy="4562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326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 descr="Документ с графиком и ручкой">
            <a:extLst>
              <a:ext uri="{FF2B5EF4-FFF2-40B4-BE49-F238E27FC236}">
                <a16:creationId xmlns:a16="http://schemas.microsoft.com/office/drawing/2014/main" id="{049B00D6-B2D2-3DAD-06A8-AF53747405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888" r="7" b="14828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6C2F60D-36DC-4E6D-8544-3562BBABA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116827" y="1782827"/>
            <a:ext cx="4332910" cy="5817436"/>
          </a:xfrm>
          <a:custGeom>
            <a:avLst/>
            <a:gdLst>
              <a:gd name="connsiteX0" fmla="*/ 3175347 w 4332910"/>
              <a:gd name="connsiteY0" fmla="*/ 710 h 5817436"/>
              <a:gd name="connsiteX1" fmla="*/ 3972229 w 4332910"/>
              <a:gd name="connsiteY1" fmla="*/ 94304 h 5817436"/>
              <a:gd name="connsiteX2" fmla="*/ 4332910 w 4332910"/>
              <a:gd name="connsiteY2" fmla="*/ 180296 h 5817436"/>
              <a:gd name="connsiteX3" fmla="*/ 4332910 w 4332910"/>
              <a:gd name="connsiteY3" fmla="*/ 5817436 h 5817436"/>
              <a:gd name="connsiteX4" fmla="*/ 1006557 w 4332910"/>
              <a:gd name="connsiteY4" fmla="*/ 5817436 h 5817436"/>
              <a:gd name="connsiteX5" fmla="*/ 866510 w 4332910"/>
              <a:gd name="connsiteY5" fmla="*/ 5609583 h 5817436"/>
              <a:gd name="connsiteX6" fmla="*/ 351747 w 4332910"/>
              <a:gd name="connsiteY6" fmla="*/ 2263621 h 5817436"/>
              <a:gd name="connsiteX7" fmla="*/ 1381666 w 4332910"/>
              <a:gd name="connsiteY7" fmla="*/ 845238 h 5817436"/>
              <a:gd name="connsiteX8" fmla="*/ 2751595 w 4332910"/>
              <a:gd name="connsiteY8" fmla="*/ 47742 h 5817436"/>
              <a:gd name="connsiteX9" fmla="*/ 3175347 w 4332910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2910" h="5817436">
                <a:moveTo>
                  <a:pt x="3175347" y="710"/>
                </a:moveTo>
                <a:cubicBezTo>
                  <a:pt x="3421493" y="-5064"/>
                  <a:pt x="3686120" y="24227"/>
                  <a:pt x="3972229" y="94304"/>
                </a:cubicBezTo>
                <a:lnTo>
                  <a:pt x="4332910" y="180296"/>
                </a:lnTo>
                <a:lnTo>
                  <a:pt x="4332910" y="5817436"/>
                </a:lnTo>
                <a:lnTo>
                  <a:pt x="1006557" y="5817436"/>
                </a:lnTo>
                <a:lnTo>
                  <a:pt x="866510" y="5609583"/>
                </a:lnTo>
                <a:cubicBezTo>
                  <a:pt x="140071" y="4515211"/>
                  <a:pt x="-376405" y="3480830"/>
                  <a:pt x="351747" y="2263621"/>
                </a:cubicBezTo>
                <a:cubicBezTo>
                  <a:pt x="664977" y="1739861"/>
                  <a:pt x="994988" y="1240809"/>
                  <a:pt x="1381666" y="845238"/>
                </a:cubicBezTo>
                <a:cubicBezTo>
                  <a:pt x="1768346" y="449669"/>
                  <a:pt x="2211693" y="157580"/>
                  <a:pt x="2751595" y="47742"/>
                </a:cubicBezTo>
                <a:cubicBezTo>
                  <a:pt x="2886624" y="20264"/>
                  <a:pt x="3027659" y="4175"/>
                  <a:pt x="3175347" y="710"/>
                </a:cubicBezTo>
                <a:close/>
              </a:path>
            </a:pathLst>
          </a:cu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CFFC7D5-8758-4C87-A839-9FF78F543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117358">
            <a:off x="6005381" y="2073697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AC4F9-D987-F3D8-B2B8-DCCFCE559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458" y="4742455"/>
            <a:ext cx="4760621" cy="138033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ИИ В ВЫЧИСЛЕНИЯХ</a:t>
            </a:r>
          </a:p>
        </p:txBody>
      </p:sp>
    </p:spTree>
    <p:extLst>
      <p:ext uri="{BB962C8B-B14F-4D97-AF65-F5344CB8AC3E}">
        <p14:creationId xmlns:p14="http://schemas.microsoft.com/office/powerpoint/2010/main" val="1221981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Диаграммы на экране с отражением офиса">
            <a:extLst>
              <a:ext uri="{FF2B5EF4-FFF2-40B4-BE49-F238E27FC236}">
                <a16:creationId xmlns:a16="http://schemas.microsoft.com/office/drawing/2014/main" id="{FB578F77-A376-1212-CD16-37ED0F145B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34" r="20332" b="-1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66B1CF-5BBD-CA6C-4D36-EAC01F13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833" y="735651"/>
            <a:ext cx="6095980" cy="22860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 РЫНКА И ИНТЕЛЛЕКТУАЛЬНЫЙ АНАЛИЗ ДАННЫХ</a:t>
            </a:r>
          </a:p>
        </p:txBody>
      </p:sp>
    </p:spTree>
    <p:extLst>
      <p:ext uri="{BB962C8B-B14F-4D97-AF65-F5344CB8AC3E}">
        <p14:creationId xmlns:p14="http://schemas.microsoft.com/office/powerpoint/2010/main" val="236844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 descr="Здания и отражения">
            <a:extLst>
              <a:ext uri="{FF2B5EF4-FFF2-40B4-BE49-F238E27FC236}">
                <a16:creationId xmlns:a16="http://schemas.microsoft.com/office/drawing/2014/main" id="{9FD52A1A-4554-8B01-20CE-E422ADB3A7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35" r="12098" b="2"/>
          <a:stretch/>
        </p:blipFill>
        <p:spPr>
          <a:xfrm>
            <a:off x="5091546" y="619123"/>
            <a:ext cx="7100454" cy="6238874"/>
          </a:xfrm>
          <a:custGeom>
            <a:avLst/>
            <a:gdLst/>
            <a:ahLst/>
            <a:cxnLst/>
            <a:rect l="l" t="t" r="r" b="b"/>
            <a:pathLst>
              <a:path w="7100454" h="6238874">
                <a:moveTo>
                  <a:pt x="5221938" y="783"/>
                </a:moveTo>
                <a:cubicBezTo>
                  <a:pt x="5784158" y="15914"/>
                  <a:pt x="6301398" y="253541"/>
                  <a:pt x="6756828" y="979302"/>
                </a:cubicBezTo>
                <a:cubicBezTo>
                  <a:pt x="6870382" y="1160214"/>
                  <a:pt x="6969391" y="1352970"/>
                  <a:pt x="7057114" y="1554417"/>
                </a:cubicBezTo>
                <a:lnTo>
                  <a:pt x="7100454" y="1659685"/>
                </a:lnTo>
                <a:lnTo>
                  <a:pt x="7100454" y="6238874"/>
                </a:lnTo>
                <a:lnTo>
                  <a:pt x="0" y="6238874"/>
                </a:lnTo>
                <a:lnTo>
                  <a:pt x="14064" y="6003370"/>
                </a:lnTo>
                <a:cubicBezTo>
                  <a:pt x="69537" y="5262783"/>
                  <a:pt x="191580" y="4496548"/>
                  <a:pt x="334789" y="3724830"/>
                </a:cubicBezTo>
                <a:cubicBezTo>
                  <a:pt x="778352" y="1333290"/>
                  <a:pt x="2184944" y="696602"/>
                  <a:pt x="3836378" y="244282"/>
                </a:cubicBezTo>
                <a:cubicBezTo>
                  <a:pt x="4320163" y="111842"/>
                  <a:pt x="4784656" y="-10986"/>
                  <a:pt x="5221938" y="783"/>
                </a:cubicBezTo>
                <a:close/>
              </a:path>
            </a:pathLst>
          </a:cu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A0F8916-44ED-4BA2-B4A8-BFF92E4B4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5254705" y="-79298"/>
            <a:ext cx="6064089" cy="78105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FF1C81-6AB1-F63B-9BC3-150194C09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024" y="789679"/>
            <a:ext cx="4778038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ЧЕЛОВЕЧЕСКИМИ РЕСУРСАМИ И РЕКРУТИНГ</a:t>
            </a:r>
          </a:p>
        </p:txBody>
      </p:sp>
    </p:spTree>
    <p:extLst>
      <p:ext uri="{BB962C8B-B14F-4D97-AF65-F5344CB8AC3E}">
        <p14:creationId xmlns:p14="http://schemas.microsoft.com/office/powerpoint/2010/main" val="3722467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 descr="Лампочка на желтом фоне с нарисованными световыми лучами и шнуром">
            <a:extLst>
              <a:ext uri="{FF2B5EF4-FFF2-40B4-BE49-F238E27FC236}">
                <a16:creationId xmlns:a16="http://schemas.microsoft.com/office/drawing/2014/main" id="{6EBA6A1D-AF52-3983-4709-77D0FC3498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36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23A7B1-17FE-EBA3-2A3A-28BCA4DB9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492" y="2550612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</a:p>
        </p:txBody>
      </p:sp>
    </p:spTree>
    <p:extLst>
      <p:ext uri="{BB962C8B-B14F-4D97-AF65-F5344CB8AC3E}">
        <p14:creationId xmlns:p14="http://schemas.microsoft.com/office/powerpoint/2010/main" val="3619127017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129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Avenir Next LT Pro Light</vt:lpstr>
      <vt:lpstr>Sitka Subheading</vt:lpstr>
      <vt:lpstr>Times New Roman</vt:lpstr>
      <vt:lpstr>PebbleVTI</vt:lpstr>
      <vt:lpstr>ИСКУССТВЕННЫЙ ИНТЕЛЛЕКТ </vt:lpstr>
      <vt:lpstr>ЧТО ТАКОЕ ИИ?</vt:lpstr>
      <vt:lpstr>PowerPoint Presentation</vt:lpstr>
      <vt:lpstr>ТИПЫ ИИ</vt:lpstr>
      <vt:lpstr>ПРИМЕНЕНИЕ ИИ НА ПРАКТИКЕ</vt:lpstr>
      <vt:lpstr>ИСПОЛЬЗОВАНИЕ ИИ В ВЫЧИСЛЕНИЯХ</vt:lpstr>
      <vt:lpstr>ИССЛЕДОВАНИЯ РЫНКА И ИНТЕЛЛЕКТУАЛЬНЫЙ АНАЛИЗ ДАННЫХ</vt:lpstr>
      <vt:lpstr>УПРАВЛЕНИЕ ЧЕЛОВЕЧЕСКИМИ РЕСУРСАМИ И РЕКРУТИНГ</vt:lpstr>
      <vt:lpstr>ВЫВОД</vt:lpstr>
      <vt:lpstr>ССЫЛКИ НА ИСТОЧНИКИ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ИСКУССТВЕННЫЙ ИНТЕЛЛЕКТ </dc:title>
  <dc:creator>Maxim Kirillov</dc:creator>
  <cp:lastModifiedBy>Maxim Kirillov</cp:lastModifiedBy>
  <cp:revision>1</cp:revision>
  <dcterms:created xsi:type="dcterms:W3CDTF">2022-11-18T18:17:28Z</dcterms:created>
  <dcterms:modified xsi:type="dcterms:W3CDTF">2022-11-18T18:56:16Z</dcterms:modified>
</cp:coreProperties>
</file>