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185" y="737870"/>
            <a:ext cx="6324600" cy="116903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charset="0"/>
                <a:cs typeface="Verdana" panose="020B0604030504040204" charset="0"/>
                <a:sym typeface="+mn-ea"/>
              </a:rPr>
              <a:t>Проект 4</a:t>
            </a:r>
            <a:br>
              <a:rPr lang="ru-RU" sz="22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charset="0"/>
                <a:cs typeface="Verdana" panose="020B0604030504040204" charset="0"/>
              </a:rPr>
            </a:b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charset="0"/>
                <a:cs typeface="Verdana" panose="020B0604030504040204" charset="0"/>
                <a:sym typeface="+mn-ea"/>
              </a:rPr>
              <a:t>Авиарейсы без потерь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charset="0"/>
              <a:cs typeface="Verdana" panose="020B0604030504040204" charset="0"/>
              <a:sym typeface="+mn-e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70" y="1049020"/>
            <a:ext cx="5082540" cy="508254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591185" y="4811395"/>
            <a:ext cx="6324600" cy="962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charset="0"/>
                <a:cs typeface="Verdana" panose="020B0604030504040204" charset="0"/>
              </a:rPr>
              <a:t> Студент: Максим Крепак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charset="0"/>
              <a:cs typeface="Verdana" panose="020B0604030504040204" charset="0"/>
            </a:endParaRPr>
          </a:p>
        </p:txBody>
      </p:sp>
      <p:cxnSp>
        <p:nvCxnSpPr>
          <p:cNvPr id="95" name="Google Shape;95;p20"/>
          <p:cNvCxnSpPr/>
          <p:nvPr/>
        </p:nvCxnSpPr>
        <p:spPr>
          <a:xfrm flipH="1">
            <a:off x="590925" y="5217220"/>
            <a:ext cx="4500" cy="576600"/>
          </a:xfrm>
          <a:prstGeom prst="straightConnector1">
            <a:avLst/>
          </a:prstGeom>
          <a:noFill/>
          <a:ln w="76200" cap="flat" cmpd="sng">
            <a:solidFill>
              <a:srgbClr val="33B54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170"/>
          </a:xfrm>
        </p:spPr>
        <p:txBody>
          <a:bodyPr>
            <a:normAutofit/>
          </a:bodyPr>
          <a:p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1. Структура датасета</a:t>
            </a:r>
            <a:endParaRPr lang="ru-RU" altLang="en-US" sz="1555" b="1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691005"/>
            <a:ext cx="4904740" cy="4866640"/>
          </a:xfrm>
        </p:spPr>
        <p:txBody>
          <a:bodyPr>
            <a:normAutofit fontScale="25000"/>
          </a:bodyPr>
          <a:p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id рейса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номер рейса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город вылета Анапа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часовой пояс аэропорта вылета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долгота аэропорта вылета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широта аэропорта вылета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город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часовой пояс аэропорта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долгота аэропорта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широта аэропорта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модель самолета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</a:rPr>
              <a:t>максимальная дальность полёта в километрах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311265" y="1691005"/>
            <a:ext cx="490474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запланированные дата и время вылета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запланированные дата и время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реальные время вылета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реальные время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аэропорт вылета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аэропорт прибытия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трёхзначный код самолета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время полета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количество мест в самолете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количество билетов, проданных на рейс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процент заполненности самолета на рейсе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  <a:p>
            <a:pPr algn="l">
              <a:buClrTx/>
              <a:buSzTx/>
              <a:buFont typeface="Wingdings" panose="05000000000000000000" charset="0"/>
              <a:buChar char="§"/>
            </a:pPr>
            <a:r>
              <a:rPr lang="ru-RU" altLang="en-US" sz="6400">
                <a:latin typeface="Verdana" panose="020B0604030504040204" charset="0"/>
                <a:cs typeface="Verdana" panose="020B0604030504040204" charset="0"/>
                <a:sym typeface="+mn-ea"/>
              </a:rPr>
              <a:t>стоимость проданных билетов</a:t>
            </a:r>
            <a:endParaRPr lang="ru-RU" altLang="en-US" sz="64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838200" y="953770"/>
            <a:ext cx="10515600" cy="89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en-US" sz="2000" b="1">
                <a:latin typeface="Verdana" panose="020B0604030504040204" charset="0"/>
                <a:cs typeface="Verdana" panose="020B0604030504040204" charset="0"/>
                <a:sym typeface="+mn-ea"/>
              </a:rPr>
              <a:t>В датасете присутствуют следующие показатели:</a:t>
            </a:r>
            <a:endParaRPr lang="ru-RU" altLang="en-US" sz="2000" b="1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217930"/>
            <a:ext cx="10515600" cy="4959350"/>
          </a:xfrm>
        </p:spPr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ru-RU" altLang="en-US" sz="2000">
                <a:latin typeface="Verdana" panose="020B0604030504040204" charset="0"/>
                <a:cs typeface="Verdana" panose="020B0604030504040204" charset="0"/>
              </a:rPr>
              <a:t>Номера рейсов и самолетов нужны для их идентификации при анализе.</a:t>
            </a:r>
            <a:endParaRPr lang="ru-RU" alt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ru-RU" altLang="en-US" sz="2000">
                <a:latin typeface="Verdana" panose="020B0604030504040204" charset="0"/>
                <a:cs typeface="Verdana" panose="020B0604030504040204" charset="0"/>
              </a:rPr>
              <a:t>Долгота и широта портов вылета и прибытия необходимы для расчета расстояний.</a:t>
            </a:r>
            <a:endParaRPr lang="ru-RU" alt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ru-RU" altLang="en-US" sz="2000">
                <a:latin typeface="Verdana" panose="020B0604030504040204" charset="0"/>
                <a:cs typeface="Verdana" panose="020B0604030504040204" charset="0"/>
              </a:rPr>
              <a:t>Данные, связанные со временем, используются для расчета длительности полета.</a:t>
            </a:r>
            <a:endParaRPr lang="ru-RU" alt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ru-RU" altLang="en-US" sz="2000">
                <a:latin typeface="Verdana" panose="020B0604030504040204" charset="0"/>
                <a:cs typeface="Verdana" panose="020B0604030504040204" charset="0"/>
              </a:rPr>
              <a:t>Модель самолета, количество мест, максимальная дальность могут помочь в анализе оптимального распределения бортов по рейсам.</a:t>
            </a:r>
            <a:endParaRPr lang="ru-RU" altLang="en-US" sz="200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ru-RU" altLang="en-US" sz="2000">
                <a:latin typeface="Verdana" panose="020B0604030504040204" charset="0"/>
                <a:cs typeface="Verdana" panose="020B0604030504040204" charset="0"/>
              </a:rPr>
              <a:t> Заполняемость, стоимость билетов, количество проданных билетов необходимы для оценки финансовых показателей рейсов. </a:t>
            </a:r>
            <a:endParaRPr lang="ru-RU" altLang="en-US" sz="20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170"/>
          </a:xfrm>
        </p:spPr>
        <p:txBody>
          <a:bodyPr>
            <a:normAutofit/>
          </a:bodyPr>
          <a:p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2. Описание датасета</a:t>
            </a:r>
            <a:endParaRPr lang="ru-RU" altLang="en-US" sz="1555" b="1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479550"/>
            <a:ext cx="10516235" cy="4697730"/>
          </a:xfrm>
        </p:spPr>
        <p:txBody>
          <a:bodyPr/>
          <a:p>
            <a:pPr marL="0" indent="0"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По имеющимся в датасете данным можно оценить, например, такие показатели: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89255"/>
            <a:ext cx="10515600" cy="1089660"/>
          </a:xfrm>
        </p:spPr>
        <p:txBody>
          <a:bodyPr>
            <a:normAutofit/>
          </a:bodyPr>
          <a:p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3. Анализ имеющихся данных</a:t>
            </a:r>
            <a:endParaRPr lang="ru-RU" altLang="en-US" sz="1555" b="1"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6805" y="1864995"/>
            <a:ext cx="2745105" cy="2051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242435" y="1864995"/>
            <a:ext cx="2831465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1106805" y="4126865"/>
            <a:ext cx="2745105" cy="1942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4242435" y="4126865"/>
            <a:ext cx="2831465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7313295" y="1864995"/>
            <a:ext cx="3144520" cy="201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7313295" y="4126865"/>
            <a:ext cx="3144520" cy="1942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400030" cy="4486275"/>
          </a:xfrm>
        </p:spPr>
        <p:txBody>
          <a:bodyPr/>
          <a:p>
            <a:pPr marL="0" indent="0"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В датасете полностью отсутствуют данные о затратах. 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Соответственно, прибыльность (грубо, как разницу между выручкой и расходами) на основе лишь некоторых доходных характеристик оценить невозможно.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Для построения финансовой модели деятельности и оценки показателей прибыльности необходима следующая дополнительная информация (в той или иной степени детализации):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структура управления авиапредприятием (для разнесения накладных)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структура себестоимости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накладные расходы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лизинговые расчеты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анализ налогообложения и пр.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Доходные характеристики у нас есть и после получения затрат и расходов можно проводить финансовый анализ и получать показатели рентабельности.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3. Анализ имеющихся данных</a:t>
            </a:r>
            <a:br>
              <a:rPr lang="ru-RU" altLang="en-US" sz="3200" b="1">
                <a:latin typeface="Verdana" panose="020B0604030504040204" charset="0"/>
                <a:cs typeface="Verdana" panose="020B0604030504040204" charset="0"/>
              </a:rPr>
            </a:br>
            <a:r>
              <a:rPr lang="ru-RU" altLang="en-US" sz="2000" b="1">
                <a:latin typeface="Verdana" panose="020B0604030504040204" charset="0"/>
                <a:cs typeface="Verdana" panose="020B0604030504040204" charset="0"/>
              </a:rPr>
              <a:t>(продолжение)</a:t>
            </a:r>
            <a:endParaRPr lang="ru-RU" altLang="en-US" sz="2000" b="1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113790"/>
            <a:ext cx="10792460" cy="506349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Если из общедоступных источников (интернет) взять приблизительные расходные характиристики перелета, такие как: 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расход топлива для самолетов аналогичных классов: 2600 кг/час полета,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стоимость топлива: 50 руб./кг,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то можно получить ряд соотношений, иллюстрирующих экономическую эффективность рейсов: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и некий показатель (назовем его индекс прибыльности), позволяющий найти распределение рейсов по данному критерию: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pPr marL="0" algn="l">
              <a:buClrTx/>
              <a:buSzTx/>
              <a:buNone/>
            </a:pPr>
            <a:endParaRPr lang="ru-RU" altLang="en-US" sz="160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buNone/>
            </a:pPr>
            <a:endParaRPr lang="ru-RU" altLang="en-US" sz="16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>
            <a:normAutofit/>
          </a:bodyPr>
          <a:p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4. Первое приближение</a:t>
            </a:r>
            <a:endParaRPr lang="ru-RU" altLang="en-US" sz="1555" b="1">
              <a:latin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5175" y="3014345"/>
            <a:ext cx="3127375" cy="2078355"/>
          </a:xfrm>
          <a:prstGeom prst="rect">
            <a:avLst/>
          </a:prstGeom>
        </p:spPr>
      </p:pic>
      <p:pic>
        <p:nvPicPr>
          <p:cNvPr id="107" name="Изображение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6038215" y="3065145"/>
            <a:ext cx="3188970" cy="1976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4. Первое приближение</a:t>
            </a:r>
            <a:br>
              <a:rPr lang="ru-RU" altLang="en-US" sz="3200" b="1">
                <a:latin typeface="Verdana" panose="020B0604030504040204" charset="0"/>
                <a:cs typeface="Verdana" panose="020B0604030504040204" charset="0"/>
              </a:rPr>
            </a:br>
            <a:r>
              <a:rPr lang="ru-RU" altLang="en-US" sz="2220" b="1">
                <a:latin typeface="Verdana" panose="020B0604030504040204" charset="0"/>
                <a:cs typeface="Verdana" panose="020B0604030504040204" charset="0"/>
              </a:rPr>
              <a:t>(продолжение)</a:t>
            </a:r>
            <a:endParaRPr lang="ru-RU" altLang="en-US" sz="2220" b="1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38835" y="1691005"/>
            <a:ext cx="61410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Verdana" panose="020B0604030504040204" charset="0"/>
                <a:cs typeface="Verdana" panose="020B0604030504040204" charset="0"/>
                <a:sym typeface="+mn-ea"/>
              </a:rPr>
              <a:t>Почти половина авиарейсов дает семикратное превышение выручки над расходами на топливо.</a:t>
            </a:r>
            <a:endParaRPr lang="ru-RU" altLang="en-US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endParaRPr lang="ru-RU" altLang="en-US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r>
              <a:rPr lang="ru-RU" altLang="en-US">
                <a:latin typeface="Verdana" panose="020B0604030504040204" charset="0"/>
                <a:cs typeface="Verdana" panose="020B0604030504040204" charset="0"/>
                <a:sym typeface="+mn-ea"/>
              </a:rPr>
              <a:t>У остальных данный показатель находится в диапазоне от 5 до 8. </a:t>
            </a:r>
            <a:endParaRPr lang="ru-RU" altLang="en-US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endParaRPr lang="ru-RU" altLang="en-US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r>
              <a:rPr lang="ru-RU" altLang="en-US">
                <a:latin typeface="Verdana" panose="020B0604030504040204" charset="0"/>
                <a:cs typeface="Verdana" panose="020B0604030504040204" charset="0"/>
                <a:sym typeface="+mn-ea"/>
              </a:rPr>
              <a:t>Зная удельный вес затрат на топливо в структуре себестоимости можно в первом приближении оценить рентабельность затрат для каждого рейса.</a:t>
            </a:r>
            <a:endParaRPr lang="ru-RU" altLang="en-US"/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71995" y="1691005"/>
            <a:ext cx="4281805" cy="2885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855"/>
          </a:xfrm>
        </p:spPr>
        <p:txBody>
          <a:bodyPr/>
          <a:p>
            <a:pPr marL="0" indent="0">
              <a:buNone/>
            </a:pPr>
            <a:r>
              <a:rPr lang="ru-RU" altLang="en-US" sz="1800" b="1">
                <a:latin typeface="Verdana" panose="020B0604030504040204" charset="0"/>
                <a:cs typeface="Verdana" panose="020B0604030504040204" charset="0"/>
              </a:rPr>
              <a:t>Анализ дата сета позволяет сделать следующие выводы:</a:t>
            </a:r>
            <a:endParaRPr lang="ru-RU" altLang="en-US" sz="1800" b="1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Средние показатели заполняемости (по типам самолетов и по направлениям полетов) демонстрируют значения более 80%, что говорит о востребованности данных рейсов.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Ценовая политика (выручка от проданных билетов) без привязки к расходам не несет никакой ценной информации.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  <a:sym typeface="+mn-ea"/>
              </a:rPr>
              <a:t>Для построения финансовой модели деятельности и оценки показателей прибыльности необходима дополнительная инфомрация о расходах, связанных с авиаперелетами.</a:t>
            </a:r>
            <a:endParaRPr lang="ru-RU" altLang="en-US" sz="18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r>
              <a:rPr lang="ru-RU" altLang="en-US" sz="1800">
                <a:latin typeface="Verdana" panose="020B0604030504040204" charset="0"/>
                <a:cs typeface="Verdana" panose="020B0604030504040204" charset="0"/>
              </a:rPr>
              <a:t>Анализ целесообразно проводить в годовом разрезе, т.к. есть «высокие» и «низкие» сезоны и выручка формируется не равномерно. Вполне может возникнуть ситуация, что убыточный в низкий сезон рейс следует сохранить, т.к. он вносит наибольший вклад в общую выручку в высокий сезон и, в целом по году, оказывается прибыльным.</a:t>
            </a:r>
            <a:endParaRPr lang="ru-RU" altLang="en-US" sz="18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300"/>
          </a:xfrm>
        </p:spPr>
        <p:txBody>
          <a:bodyPr>
            <a:normAutofit/>
          </a:bodyPr>
          <a:p>
            <a:r>
              <a:rPr lang="en-US" altLang="ru-RU" sz="3200" b="1">
                <a:latin typeface="Verdana" panose="020B0604030504040204" charset="0"/>
                <a:cs typeface="Verdana" panose="020B0604030504040204" charset="0"/>
              </a:rPr>
              <a:t>5</a:t>
            </a:r>
            <a:r>
              <a:rPr lang="ru-RU" altLang="en-US" sz="3200" b="1">
                <a:latin typeface="Verdana" panose="020B0604030504040204" charset="0"/>
                <a:cs typeface="Verdana" panose="020B0604030504040204" charset="0"/>
              </a:rPr>
              <a:t>. Заключение</a:t>
            </a:r>
            <a:endParaRPr lang="en-US" altLang="ru-RU" sz="3200" b="1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3524</Words>
  <Application>WPS Presentation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Viner Hand ITC</vt:lpstr>
      <vt:lpstr>Verdana</vt:lpstr>
      <vt:lpstr>Wingdings</vt:lpstr>
      <vt:lpstr>Office Theme</vt:lpstr>
      <vt:lpstr>Проект № 4 Авиарейсы без потерь</vt:lpstr>
      <vt:lpstr>1. Структура датасета В датасете присутствуют следующие показатели:</vt:lpstr>
      <vt:lpstr>1. Структура датасета</vt:lpstr>
      <vt:lpstr>2. Описание датасета</vt:lpstr>
      <vt:lpstr>3. Анализ имеющихся данных</vt:lpstr>
      <vt:lpstr>3. Анализ имеющихся данных</vt:lpstr>
      <vt:lpstr>4. Первое приближение</vt:lpstr>
      <vt:lpstr>4. Первое приближение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 Авиарейсы без потерь</dc:title>
  <dc:creator/>
  <cp:lastModifiedBy>User</cp:lastModifiedBy>
  <cp:revision>30</cp:revision>
  <dcterms:created xsi:type="dcterms:W3CDTF">2021-11-23T08:27:47Z</dcterms:created>
  <dcterms:modified xsi:type="dcterms:W3CDTF">2021-11-23T11:05:24Z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81AE33A3853547F6A71F5F27C5209174</vt:lpwstr>
  </property>
  <property fmtid="{D5CDD505-2E9C-101B-9397-08002B2CF9AE}" pid="3" name="KSOProductBuildVer">
    <vt:lpwstr>1049-11.2.0.10382</vt:lpwstr>
  </property>
</Properties>
</file>