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859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785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774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042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349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250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86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733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2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065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67B0A-E54C-4C3A-94FF-24BD9E083243}" type="datetimeFigureOut">
              <a:rPr lang="uk-UA" smtClean="0"/>
              <a:t>22.10.2019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1283-4772-48D8-8C5E-55E8933165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552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int_Petersburg" TargetMode="External"/><Relationship Id="rId2" Type="http://schemas.openxmlformats.org/officeDocument/2006/relationships/hyperlink" Target="https://en.wikipedia.org/wiki/Kotlin_Isla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ndroid_(operating_system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nction_(computer_science)" TargetMode="External"/><Relationship Id="rId2" Type="http://schemas.openxmlformats.org/officeDocument/2006/relationships/hyperlink" Target="https://en.wikipedia.org/wiki/Procedural_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2674" y="2725783"/>
            <a:ext cx="9144000" cy="1271860"/>
          </a:xfrm>
        </p:spPr>
        <p:txBody>
          <a:bodyPr>
            <a:normAutofit/>
          </a:bodyPr>
          <a:lstStyle/>
          <a:p>
            <a:r>
              <a:rPr lang="en-US" sz="7200" dirty="0" err="1">
                <a:latin typeface="Comic Sans MS" panose="030F0702030302020204" pitchFamily="66" charset="0"/>
              </a:rPr>
              <a:t>Kotlin</a:t>
            </a:r>
            <a:endParaRPr lang="uk-UA" sz="7200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23269" y="6227672"/>
            <a:ext cx="2368731" cy="630328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JetBrains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72" y="1902143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4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4517"/>
            <a:ext cx="10515600" cy="474244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uk-UA" dirty="0"/>
              <a:t>розроблявся компанією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uk-UA" dirty="0"/>
              <a:t>з 2011 року</a:t>
            </a:r>
            <a:endParaRPr lang="uk-UA" dirty="0"/>
          </a:p>
          <a:p>
            <a:r>
              <a:rPr lang="uk-UA" dirty="0"/>
              <a:t>Назва походить від </a:t>
            </a:r>
            <a:r>
              <a:rPr lang="uk-UA" dirty="0">
                <a:hlinkClick r:id="rId2" tooltip="Острів Котлін"/>
              </a:rPr>
              <a:t>острова </a:t>
            </a:r>
            <a:r>
              <a:rPr lang="uk-UA" dirty="0" err="1">
                <a:hlinkClick r:id="rId2" tooltip="Острів Котлін"/>
              </a:rPr>
              <a:t>Котлін</a:t>
            </a:r>
            <a:r>
              <a:rPr lang="uk-UA" dirty="0"/>
              <a:t> , поблизу </a:t>
            </a:r>
            <a:r>
              <a:rPr lang="uk-UA" dirty="0">
                <a:hlinkClick r:id="rId3" tooltip="Санкт-Петербург"/>
              </a:rPr>
              <a:t>Санкт-Петербурга</a:t>
            </a:r>
            <a:r>
              <a:rPr lang="uk-UA" dirty="0"/>
              <a:t> </a:t>
            </a:r>
          </a:p>
          <a:p>
            <a:r>
              <a:rPr lang="en-US" dirty="0" err="1"/>
              <a:t>Kotlin</a:t>
            </a:r>
            <a:r>
              <a:rPr lang="en-US" dirty="0"/>
              <a:t> v1.0 </a:t>
            </a:r>
            <a:r>
              <a:rPr lang="uk-UA" dirty="0"/>
              <a:t>був випущений 15 лютого 2016 року. Це вважається першим офіційно стабільним випуском, і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uk-UA" dirty="0"/>
              <a:t>взяв на себе зобов’язання довгострокової сумісності назад, починаючи з цієї версії.</a:t>
            </a:r>
          </a:p>
          <a:p>
            <a:r>
              <a:rPr lang="uk-UA" dirty="0"/>
              <a:t>На сайті компанія </a:t>
            </a:r>
            <a:r>
              <a:rPr lang="en-US" dirty="0"/>
              <a:t>Google </a:t>
            </a:r>
            <a:r>
              <a:rPr lang="uk-UA" dirty="0"/>
              <a:t>оголосила про першокласну підтримку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uk-UA" dirty="0"/>
              <a:t>на </a:t>
            </a:r>
            <a:r>
              <a:rPr lang="en-US" dirty="0">
                <a:hlinkClick r:id="rId4" tooltip="Android (операційна система)"/>
              </a:rPr>
              <a:t>Android</a:t>
            </a:r>
            <a:r>
              <a:rPr lang="en-US" dirty="0"/>
              <a:t> .</a:t>
            </a:r>
          </a:p>
          <a:p>
            <a:r>
              <a:rPr lang="en-US" dirty="0" err="1"/>
              <a:t>Kotlin</a:t>
            </a:r>
            <a:r>
              <a:rPr lang="en-US" dirty="0"/>
              <a:t> v1.2 </a:t>
            </a:r>
            <a:r>
              <a:rPr lang="uk-UA" dirty="0"/>
              <a:t>був випущений 28 листопада 2017 року. Код обміну між функціями платформ </a:t>
            </a:r>
            <a:r>
              <a:rPr lang="en-US" dirty="0"/>
              <a:t>JVM </a:t>
            </a:r>
            <a:r>
              <a:rPr lang="uk-UA" dirty="0"/>
              <a:t>та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uk-UA" dirty="0"/>
              <a:t>був нещодавно доданий до цього випуску.</a:t>
            </a:r>
          </a:p>
          <a:p>
            <a:r>
              <a:rPr lang="en-US" dirty="0" err="1"/>
              <a:t>Kotlin</a:t>
            </a:r>
            <a:r>
              <a:rPr lang="en-US" dirty="0"/>
              <a:t> v1.3 </a:t>
            </a:r>
            <a:r>
              <a:rPr lang="uk-UA" dirty="0"/>
              <a:t>був випущений 29 жовтня 2018 року, принісши заходи для асинхронного програмування.</a:t>
            </a:r>
          </a:p>
          <a:p>
            <a:r>
              <a:rPr lang="uk-UA" dirty="0"/>
              <a:t>7 травня 2019 року компанія </a:t>
            </a:r>
            <a:r>
              <a:rPr lang="en-US" dirty="0"/>
              <a:t>Google </a:t>
            </a:r>
            <a:r>
              <a:rPr lang="uk-UA" dirty="0"/>
              <a:t>оголосила, що мова програмування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uk-UA" dirty="0"/>
              <a:t>тепер є її бажаною мовою для розробників додатків </a:t>
            </a:r>
            <a:r>
              <a:rPr lang="en-US" dirty="0"/>
              <a:t>Android.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/>
          <a:lstStyle/>
          <a:p>
            <a:r>
              <a:rPr lang="uk-UA" dirty="0"/>
              <a:t>Особливості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0904"/>
            <a:ext cx="10515600" cy="5036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uk-UA" dirty="0"/>
              <a:t>є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uk-UA" dirty="0"/>
              <a:t> Об’єктно-орієнтовною мовою програмування</a:t>
            </a:r>
          </a:p>
          <a:p>
            <a:pPr marL="0" indent="0">
              <a:buNone/>
            </a:pPr>
            <a:r>
              <a:rPr lang="uk-UA" dirty="0"/>
              <a:t>2. Статично типізованою</a:t>
            </a:r>
          </a:p>
          <a:p>
            <a:pPr marL="0" indent="0">
              <a:buNone/>
            </a:pPr>
            <a:r>
              <a:rPr lang="uk-UA" dirty="0"/>
              <a:t>3. Сумісна з </a:t>
            </a:r>
            <a:r>
              <a:rPr lang="en-US" dirty="0"/>
              <a:t>Java 1.6-1.8</a:t>
            </a:r>
            <a:r>
              <a:rPr lang="uk-UA" dirty="0"/>
              <a:t> а також з </a:t>
            </a:r>
            <a:r>
              <a:rPr lang="en-US" dirty="0"/>
              <a:t>JS</a:t>
            </a:r>
          </a:p>
          <a:p>
            <a:pPr marL="0" indent="0">
              <a:buNone/>
            </a:pPr>
            <a:r>
              <a:rPr lang="en-US" dirty="0"/>
              <a:t>4.</a:t>
            </a:r>
            <a:r>
              <a:rPr lang="uk-UA" dirty="0"/>
              <a:t> </a:t>
            </a:r>
            <a:r>
              <a:rPr lang="ru-RU" dirty="0" err="1"/>
              <a:t>Підтримує</a:t>
            </a:r>
            <a:r>
              <a:rPr lang="ru-RU" dirty="0"/>
              <a:t> </a:t>
            </a:r>
            <a:r>
              <a:rPr lang="ru-RU" dirty="0" err="1">
                <a:hlinkClick r:id="rId2" tooltip="Процедурне програмування"/>
              </a:rPr>
              <a:t>процедурне</a:t>
            </a:r>
            <a:r>
              <a:rPr lang="ru-RU" dirty="0">
                <a:hlinkClick r:id="rId2" tooltip="Процедурне програмування"/>
              </a:rPr>
              <a:t> </a:t>
            </a:r>
            <a:r>
              <a:rPr lang="ru-RU" dirty="0" err="1">
                <a:hlinkClick r:id="rId2" tooltip="Процедурне програмування"/>
              </a:rPr>
              <a:t>програмування</a:t>
            </a:r>
            <a:r>
              <a:rPr lang="ru-RU" dirty="0"/>
              <a:t> 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застосуванням</a:t>
            </a:r>
            <a:r>
              <a:rPr lang="ru-RU" dirty="0"/>
              <a:t> </a:t>
            </a:r>
            <a:r>
              <a:rPr lang="ru-RU" dirty="0" err="1">
                <a:hlinkClick r:id="rId3" tooltip="Функція (інформатика)"/>
              </a:rPr>
              <a:t>функцій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19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045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Класифікація</a:t>
            </a:r>
            <a:r>
              <a:rPr lang="ru-RU" dirty="0"/>
              <a:t> та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в </a:t>
            </a:r>
            <a:r>
              <a:rPr lang="en-US" dirty="0"/>
              <a:t>K</a:t>
            </a:r>
            <a:r>
              <a:rPr lang="ru-RU" dirty="0" err="1"/>
              <a:t>otlin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2717" y="650453"/>
            <a:ext cx="11056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/>
              </a:rPr>
              <a:t>Kotlin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uk-UA" b="0" i="0" dirty="0">
                <a:solidFill>
                  <a:srgbClr val="333333"/>
                </a:solidFill>
                <a:effectLst/>
                <a:latin typeface="Open Sans"/>
              </a:rPr>
              <a:t>обробляє чисельні типи приблизно так само, як і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Java, </a:t>
            </a:r>
            <a:r>
              <a:rPr lang="uk-UA" b="0" i="0" dirty="0">
                <a:solidFill>
                  <a:srgbClr val="333333"/>
                </a:solidFill>
                <a:effectLst/>
                <a:latin typeface="Open Sans"/>
              </a:rPr>
              <a:t>хоча деякі відмінності все ж присутні. Наприклад, відсутня неявне розширює перетворення для чисел, а літерали в деяких випадках трохи відрізняються. </a:t>
            </a:r>
          </a:p>
          <a:p>
            <a:r>
              <a:rPr lang="uk-UA" b="0" i="0" dirty="0">
                <a:solidFill>
                  <a:srgbClr val="333333"/>
                </a:solidFill>
                <a:effectLst/>
                <a:latin typeface="Open Sans"/>
              </a:rPr>
              <a:t>Для представлення чисел в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/>
              </a:rPr>
              <a:t>Kotlin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uk-UA" b="0" i="0" dirty="0">
                <a:solidFill>
                  <a:srgbClr val="333333"/>
                </a:solidFill>
                <a:effectLst/>
                <a:latin typeface="Open Sans"/>
              </a:rPr>
              <a:t>використовуються наступні вбудовані типи (подібні типам в 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/>
              </a:rPr>
              <a:t>Java):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47653"/>
              </p:ext>
            </p:extLst>
          </p:nvPr>
        </p:nvGraphicFramePr>
        <p:xfrm>
          <a:off x="1121328" y="2206305"/>
          <a:ext cx="9949344" cy="4206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40235">
                  <a:extLst>
                    <a:ext uri="{9D8B030D-6E8A-4147-A177-3AD203B41FA5}">
                      <a16:colId xmlns:a16="http://schemas.microsoft.com/office/drawing/2014/main" val="959204865"/>
                    </a:ext>
                  </a:extLst>
                </a:gridCol>
                <a:gridCol w="3263317">
                  <a:extLst>
                    <a:ext uri="{9D8B030D-6E8A-4147-A177-3AD203B41FA5}">
                      <a16:colId xmlns:a16="http://schemas.microsoft.com/office/drawing/2014/main" val="3902999048"/>
                    </a:ext>
                  </a:extLst>
                </a:gridCol>
                <a:gridCol w="2519494">
                  <a:extLst>
                    <a:ext uri="{9D8B030D-6E8A-4147-A177-3AD203B41FA5}">
                      <a16:colId xmlns:a16="http://schemas.microsoft.com/office/drawing/2014/main" val="2147762482"/>
                    </a:ext>
                  </a:extLst>
                </a:gridCol>
                <a:gridCol w="3126298">
                  <a:extLst>
                    <a:ext uri="{9D8B030D-6E8A-4147-A177-3AD203B41FA5}">
                      <a16:colId xmlns:a16="http://schemas.microsoft.com/office/drawing/2014/main" val="107232303"/>
                    </a:ext>
                  </a:extLst>
                </a:gridCol>
              </a:tblGrid>
              <a:tr h="243281">
                <a:tc>
                  <a:txBody>
                    <a:bodyPr/>
                    <a:lstStyle/>
                    <a:p>
                      <a:r>
                        <a:rPr lang="uk-UA" dirty="0"/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Діапазон</a:t>
                      </a:r>
                      <a:r>
                        <a:rPr lang="uk-UA" baseline="0" dirty="0"/>
                        <a:t> значень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Кількість</a:t>
                      </a:r>
                      <a:r>
                        <a:rPr lang="en-US" baseline="0" dirty="0"/>
                        <a:t> </a:t>
                      </a:r>
                      <a:r>
                        <a:rPr lang="uk-UA" baseline="0" dirty="0"/>
                        <a:t>пам’яті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Код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397434"/>
                  </a:ext>
                </a:extLst>
              </a:tr>
              <a:tr h="24328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0 або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</a:t>
                      </a:r>
                      <a:r>
                        <a:rPr lang="uk-UA" baseline="0" dirty="0"/>
                        <a:t> визначено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baseline="0" dirty="0"/>
                        <a:t> q: Boolean = false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1317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dirty="0"/>
                        <a:t>Byte 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Від</a:t>
                      </a:r>
                      <a:r>
                        <a:rPr lang="uk-UA" baseline="0" dirty="0"/>
                        <a:t> </a:t>
                      </a:r>
                      <a:r>
                        <a:rPr lang="en-US" dirty="0"/>
                        <a:t>-128</a:t>
                      </a:r>
                      <a:r>
                        <a:rPr lang="uk-UA" dirty="0"/>
                        <a:t> до</a:t>
                      </a:r>
                      <a:r>
                        <a:rPr lang="en-US" baseline="0" dirty="0"/>
                        <a:t> – 127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uk-UA" dirty="0"/>
                        <a:t>байт(8 біт)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baseline="0" dirty="0"/>
                        <a:t> b: Byte = 16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071101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 -32768 до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32767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uk-UA" dirty="0"/>
                        <a:t>байти (16 біт)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baseline="0" dirty="0"/>
                        <a:t> s: Short = 32500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499278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 -2147483648 до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2147483647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uk-UA" baseline="0" dirty="0"/>
                        <a:t> байти (32 біти)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i: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= 214756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91729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 – 9 223 372 036 854 775 808 до 9 223 372 036 854 775 807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8 байти(64 біт)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baseline="0" dirty="0"/>
                        <a:t> l: Long = 165156425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42348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Від</a:t>
                      </a:r>
                      <a:r>
                        <a:rPr lang="uk-UA" baseline="0" dirty="0"/>
                        <a:t>  -3.4 *10</a:t>
                      </a:r>
                      <a:r>
                        <a:rPr lang="uk-UA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uk-UA" dirty="0"/>
                        <a:t> </a:t>
                      </a:r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3.4*10</a:t>
                      </a:r>
                      <a:r>
                        <a:rPr lang="uk-UA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r>
                        <a:rPr lang="uk-UA" baseline="0" dirty="0"/>
                        <a:t> байти (32 біти)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baseline="0" dirty="0"/>
                        <a:t> f: Float = 16.4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863039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Від</a:t>
                      </a:r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uk-UA" dirty="0"/>
                        <a:t>±5.0*10</a:t>
                      </a:r>
                      <a:r>
                        <a:rPr lang="uk-UA" baseline="30000" dirty="0"/>
                        <a:t>-324</a:t>
                      </a:r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до </a:t>
                      </a:r>
                      <a:r>
                        <a:rPr lang="uk-UA" dirty="0"/>
                        <a:t>±1.7*10</a:t>
                      </a:r>
                      <a:r>
                        <a:rPr lang="uk-UA" baseline="30000" dirty="0"/>
                        <a:t>308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/>
                        <a:t>8 байти(64 біт)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d: Double =</a:t>
                      </a:r>
                      <a:r>
                        <a:rPr lang="en-US" baseline="0" dirty="0"/>
                        <a:t> 48.1684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36455"/>
                  </a:ext>
                </a:extLst>
              </a:tr>
              <a:tr h="24328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dirty="0"/>
                        <a:t>Як і в </a:t>
                      </a:r>
                      <a:r>
                        <a:rPr lang="en-US" dirty="0"/>
                        <a:t>Byte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c: Char =‘H’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006808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dirty="0"/>
                        <a:t>Як і в </a:t>
                      </a:r>
                      <a:r>
                        <a:rPr lang="en-US" dirty="0"/>
                        <a:t>Long 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name:</a:t>
                      </a:r>
                      <a:r>
                        <a:rPr lang="en-US" baseline="0" dirty="0"/>
                        <a:t> String = “</a:t>
                      </a:r>
                      <a:r>
                        <a:rPr lang="en-US" baseline="0" dirty="0" err="1"/>
                        <a:t>Kotlin</a:t>
                      </a:r>
                      <a:r>
                        <a:rPr lang="en-US" baseline="0" dirty="0"/>
                        <a:t>”</a:t>
                      </a:r>
                      <a:endParaRPr lang="uk-U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6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76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954"/>
          </a:xfrm>
        </p:spPr>
        <p:txBody>
          <a:bodyPr/>
          <a:lstStyle/>
          <a:p>
            <a:r>
              <a:rPr lang="uk-UA" dirty="0"/>
              <a:t>Порівняння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uk-UA" dirty="0"/>
              <a:t>з </a:t>
            </a:r>
            <a:r>
              <a:rPr lang="en-US" dirty="0"/>
              <a:t>Java </a:t>
            </a:r>
            <a:r>
              <a:rPr lang="en-US" dirty="0" err="1"/>
              <a:t>i</a:t>
            </a:r>
            <a:r>
              <a:rPr lang="en-US" dirty="0"/>
              <a:t> C++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95973" y="1107363"/>
            <a:ext cx="14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Hello</a:t>
            </a:r>
            <a:r>
              <a:rPr lang="uk-UA" dirty="0"/>
              <a:t>,</a:t>
            </a:r>
            <a:r>
              <a:rPr lang="en-US" dirty="0"/>
              <a:t> World!</a:t>
            </a:r>
            <a:endParaRPr lang="uk-UA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8504" y="2479601"/>
            <a:ext cx="4263496" cy="116955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uk-UA" sz="14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uk-UA" sz="14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!"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uk-UA" sz="14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uk-UA" sz="1400" b="0" i="0" u="none" strike="noStrike" cap="none" normalizeH="0" baseline="0" dirty="0">
              <a:ln>
                <a:noFill/>
              </a:ln>
              <a:solidFill>
                <a:srgbClr val="66666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369029" y="2156435"/>
            <a:ext cx="3984771" cy="181588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include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iostream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uk-UA" sz="1400" b="0" i="1" u="none" strike="noStrike" cap="none" normalizeH="0" baseline="0" dirty="0">
              <a:ln>
                <a:noFill/>
              </a:ln>
              <a:solidFill>
                <a:srgbClr val="40808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4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namespace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uk-UA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uk-UA" sz="14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endParaRPr kumimoji="0" lang="en-US" altLang="uk-UA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!"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uk-UA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640859" y="2602711"/>
            <a:ext cx="2659310" cy="92333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Menlo"/>
              </a:rPr>
              <a:t>fun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main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: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Array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Menlo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&gt;) {</a:t>
            </a:r>
            <a:endParaRPr kumimoji="0" lang="en-US" altLang="uk-UA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"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Hello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World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Menlo"/>
              </a:rPr>
              <a:t>!"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}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22145" y="1787103"/>
            <a:ext cx="62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448643" y="1787103"/>
            <a:ext cx="824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Kotlin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046680" y="1787103"/>
            <a:ext cx="54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C++</a:t>
            </a:r>
          </a:p>
          <a:p>
            <a:r>
              <a:rPr lang="en-US" dirty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081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54978" y="29657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7200" dirty="0">
                <a:latin typeface="Consolas" panose="020B0609020204030204" pitchFamily="49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4230647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323</Words>
  <Application>Microsoft Office PowerPoint</Application>
  <PresentationFormat>Широкоэкранный</PresentationFormat>
  <Paragraphs>79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Consolas</vt:lpstr>
      <vt:lpstr>Courier New</vt:lpstr>
      <vt:lpstr>Menlo</vt:lpstr>
      <vt:lpstr>Open Sans</vt:lpstr>
      <vt:lpstr>Тема Office</vt:lpstr>
      <vt:lpstr>Kotlin</vt:lpstr>
      <vt:lpstr>Історія</vt:lpstr>
      <vt:lpstr>Особливості</vt:lpstr>
      <vt:lpstr>Класифікація та представлення типів даних в Kotlin</vt:lpstr>
      <vt:lpstr>Порівняння Kotlin з Java i C++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Maks Makuta</dc:creator>
  <cp:lastModifiedBy>Maks Makuta</cp:lastModifiedBy>
  <cp:revision>11</cp:revision>
  <dcterms:created xsi:type="dcterms:W3CDTF">2019-10-22T15:20:52Z</dcterms:created>
  <dcterms:modified xsi:type="dcterms:W3CDTF">2019-10-22T16:47:16Z</dcterms:modified>
</cp:coreProperties>
</file>