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394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152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63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067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597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947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7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798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92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550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26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67E8-0143-4181-9C8D-DD0326FE2C3F}" type="datetimeFigureOut">
              <a:rPr lang="uk-UA" smtClean="0"/>
              <a:t>25.06.2018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111F-614F-41B3-9AA9-D4F621F20F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7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Команда 7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dirty="0" smtClean="0"/>
              <a:t>Завдання 2</a:t>
            </a:r>
          </a:p>
          <a:p>
            <a:pPr marL="0" indent="0" algn="ctr">
              <a:buNone/>
            </a:pPr>
            <a:r>
              <a:rPr lang="uk-UA" dirty="0" smtClean="0"/>
              <a:t>Лото «Трійка»</a:t>
            </a:r>
          </a:p>
          <a:p>
            <a:pPr marL="0" indent="0" algn="ctr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/>
              <a:t>Виконали:</a:t>
            </a:r>
          </a:p>
          <a:p>
            <a:pPr marL="0" indent="0">
              <a:buNone/>
            </a:pPr>
            <a:r>
              <a:rPr lang="uk-UA" dirty="0" smtClean="0"/>
              <a:t>Пилипенко Анна</a:t>
            </a:r>
          </a:p>
          <a:p>
            <a:pPr marL="0" indent="0">
              <a:buNone/>
            </a:pPr>
            <a:r>
              <a:rPr lang="uk-UA" dirty="0" err="1" smtClean="0"/>
              <a:t>Малярчук</a:t>
            </a:r>
            <a:r>
              <a:rPr lang="uk-UA" dirty="0" smtClean="0"/>
              <a:t> Максим</a:t>
            </a:r>
          </a:p>
          <a:p>
            <a:pPr marL="0" indent="0">
              <a:buNone/>
            </a:pPr>
            <a:r>
              <a:rPr lang="uk-UA" dirty="0" err="1" smtClean="0"/>
              <a:t>Тишкевич</a:t>
            </a:r>
            <a:r>
              <a:rPr lang="uk-UA" dirty="0" smtClean="0"/>
              <a:t> </a:t>
            </a:r>
            <a:r>
              <a:rPr lang="uk-UA" dirty="0" err="1" smtClean="0"/>
              <a:t>Нікіта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Якимчук Вероніка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24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Завдання 1</a:t>
            </a:r>
            <a:br>
              <a:rPr lang="uk-UA" b="1" dirty="0" smtClean="0"/>
            </a:br>
            <a:r>
              <a:rPr lang="uk-UA" sz="2700" b="1" dirty="0"/>
              <a:t>Нехай Х – випадкова величина, що позначає прибуток гравця (чистий виграш). Знайти розподіл Х, очікуваний прибуток. </a:t>
            </a:r>
            <a:endParaRPr lang="uk-UA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86988"/>
            <a:ext cx="3756318" cy="285636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90941" y="1786988"/>
            <a:ext cx="6562859" cy="285636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81459"/>
              </p:ext>
            </p:extLst>
          </p:nvPr>
        </p:nvGraphicFramePr>
        <p:xfrm>
          <a:off x="838200" y="4969694"/>
          <a:ext cx="105156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969"/>
                <a:gridCol w="2537138"/>
                <a:gridCol w="1970253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P(X)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0,001*(1/3) = </a:t>
                      </a:r>
                      <a:r>
                        <a:rPr lang="en-US" dirty="0" smtClean="0"/>
                        <a:t>0,0</a:t>
                      </a:r>
                      <a:r>
                        <a:rPr lang="uk-UA" dirty="0" smtClean="0"/>
                        <a:t>00</a:t>
                      </a:r>
                      <a:r>
                        <a:rPr lang="en-US" dirty="0" smtClean="0"/>
                        <a:t>33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0,003*(1/3) = 0,001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0,006*(1/3) = 0,002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– (1/300) = 0,997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6035234"/>
            <a:ext cx="9567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/>
              <a:t>Очікуваний виграш</a:t>
            </a:r>
            <a:r>
              <a:rPr lang="ru-RU" sz="2000" b="1" dirty="0" smtClean="0"/>
              <a:t>:</a:t>
            </a:r>
            <a:r>
              <a:rPr lang="uk-UA" sz="2000" b="1" dirty="0" smtClean="0"/>
              <a:t> </a:t>
            </a:r>
            <a:r>
              <a:rPr lang="en-US" sz="2000" b="1" dirty="0" smtClean="0"/>
              <a:t>E(X) = </a:t>
            </a:r>
            <a:r>
              <a:rPr lang="ru-RU" sz="2000" b="1" dirty="0" smtClean="0"/>
              <a:t>0,50 грн. </a:t>
            </a:r>
            <a:r>
              <a:rPr lang="ru-RU" sz="2000" b="1" dirty="0" err="1" smtClean="0"/>
              <a:t>Очікуваний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чистий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прибуток</a:t>
            </a:r>
            <a:r>
              <a:rPr lang="ru-RU" sz="2000" b="1" dirty="0" smtClean="0"/>
              <a:t>: 0,5 – 1 = -0,5 грн.  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4040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Завдання 2</a:t>
            </a:r>
            <a:br>
              <a:rPr lang="uk-UA" b="1" dirty="0" smtClean="0"/>
            </a:br>
            <a:r>
              <a:rPr lang="uk-UA" sz="2200" b="1" dirty="0" smtClean="0"/>
              <a:t>а)Знайти загальну суму виплат за кожним </a:t>
            </a:r>
            <a:r>
              <a:rPr lang="uk-UA" sz="2200" b="1" dirty="0" err="1" smtClean="0"/>
              <a:t>розіграшем</a:t>
            </a:r>
            <a:r>
              <a:rPr lang="uk-UA" sz="2200" b="1" dirty="0" smtClean="0"/>
              <a:t>.</a:t>
            </a:r>
            <a:endParaRPr lang="uk-UA" sz="2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97" y="365125"/>
            <a:ext cx="2000463" cy="5676901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38199" y="1690688"/>
            <a:ext cx="85151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>
              <a:latin typeface="+mj-lt"/>
            </a:endParaRPr>
          </a:p>
          <a:p>
            <a:pPr marL="0" indent="0">
              <a:buNone/>
            </a:pPr>
            <a:r>
              <a:rPr lang="uk-UA" sz="2400" dirty="0" smtClean="0">
                <a:latin typeface="+mj-lt"/>
              </a:rPr>
              <a:t>Переможці категорії 1 * Приз категорії 1 +</a:t>
            </a:r>
          </a:p>
          <a:p>
            <a:pPr marL="0" indent="0">
              <a:buNone/>
            </a:pPr>
            <a:r>
              <a:rPr lang="uk-UA" sz="2400" dirty="0" smtClean="0">
                <a:latin typeface="+mj-lt"/>
              </a:rPr>
              <a:t>+ Переможці категорії 2 * Приз категорії 2 +</a:t>
            </a:r>
          </a:p>
          <a:p>
            <a:pPr marL="0" indent="0">
              <a:buNone/>
            </a:pPr>
            <a:r>
              <a:rPr lang="uk-UA" sz="2400" dirty="0" smtClean="0">
                <a:latin typeface="+mj-lt"/>
              </a:rPr>
              <a:t>+Переможці категорії 3 * Приз категорії 3 = </a:t>
            </a:r>
          </a:p>
          <a:p>
            <a:pPr marL="0" indent="0">
              <a:buNone/>
            </a:pPr>
            <a:r>
              <a:rPr lang="uk-UA" sz="2400" dirty="0" smtClean="0">
                <a:latin typeface="+mj-lt"/>
              </a:rPr>
              <a:t>= Загальна сума виплат за </a:t>
            </a:r>
            <a:r>
              <a:rPr lang="uk-UA" sz="2400" dirty="0" err="1" smtClean="0">
                <a:latin typeface="+mj-lt"/>
              </a:rPr>
              <a:t>розіграшем</a:t>
            </a:r>
            <a:endParaRPr lang="uk-U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70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Завдання 2</a:t>
            </a:r>
            <a:br>
              <a:rPr lang="uk-UA" b="1" dirty="0" smtClean="0"/>
            </a:br>
            <a:r>
              <a:rPr lang="uk-UA" sz="2700" b="1" dirty="0" smtClean="0"/>
              <a:t>б)</a:t>
            </a:r>
            <a:r>
              <a:rPr lang="uk-UA" sz="2400" b="1" dirty="0" smtClean="0"/>
              <a:t>Обчислити </a:t>
            </a:r>
            <a:r>
              <a:rPr lang="uk-UA" sz="2400" b="1" dirty="0"/>
              <a:t>вибіркові характеристики (середнє, медіана, дисперсія, інтерквартильний розмах) за цими спостереженнями</a:t>
            </a:r>
            <a:r>
              <a:rPr lang="uk-UA" sz="2400" b="1" dirty="0" smtClean="0"/>
              <a:t>.</a:t>
            </a:r>
            <a:endParaRPr lang="uk-UA" b="1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7185200"/>
              </p:ext>
            </p:extLst>
          </p:nvPr>
        </p:nvGraphicFramePr>
        <p:xfrm>
          <a:off x="838200" y="1825625"/>
          <a:ext cx="518160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800" dirty="0" smtClean="0"/>
                        <a:t>Вибіркові характеристики </a:t>
                      </a:r>
                      <a:endParaRPr lang="uk-UA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Значення</a:t>
                      </a:r>
                      <a:endParaRPr lang="uk-UA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Середнє</a:t>
                      </a:r>
                      <a:endParaRPr lang="uk-UA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13832,8</a:t>
                      </a:r>
                      <a:endParaRPr lang="uk-UA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Медіана</a:t>
                      </a:r>
                      <a:endParaRPr lang="uk-UA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8237,5</a:t>
                      </a:r>
                      <a:endParaRPr lang="uk-UA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Дисперсія</a:t>
                      </a:r>
                      <a:endParaRPr lang="uk-UA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401 460 563</a:t>
                      </a:r>
                      <a:endParaRPr lang="uk-UA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dirty="0" smtClean="0"/>
                        <a:t>Інтерквартильний розмах</a:t>
                      </a:r>
                      <a:endParaRPr lang="uk-UA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5568,75</a:t>
                      </a:r>
                      <a:endParaRPr lang="uk-UA" dirty="0"/>
                    </a:p>
                  </a:txBody>
                  <a:tcPr marL="45057" marR="45057"/>
                </a:tc>
              </a:tr>
            </a:tbl>
          </a:graphicData>
        </a:graphic>
      </p:graphicFrame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q1</a:t>
            </a:r>
            <a:r>
              <a:rPr lang="uk-UA" sz="2000" dirty="0" smtClean="0"/>
              <a:t> - нижній квартиль</a:t>
            </a:r>
            <a:r>
              <a:rPr lang="en-US" sz="2000" dirty="0" smtClean="0"/>
              <a:t>,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q</a:t>
            </a:r>
            <a:r>
              <a:rPr lang="uk-UA" sz="2000" dirty="0" smtClean="0"/>
              <a:t>3 -</a:t>
            </a:r>
            <a:r>
              <a:rPr lang="en-US" sz="2000" dirty="0" smtClean="0"/>
              <a:t> </a:t>
            </a:r>
            <a:r>
              <a:rPr lang="ru-RU" sz="2000" dirty="0" smtClean="0"/>
              <a:t>верх</a:t>
            </a:r>
            <a:r>
              <a:rPr lang="uk-UA" sz="2000" dirty="0" smtClean="0"/>
              <a:t>ній квартиль</a:t>
            </a:r>
            <a:r>
              <a:rPr lang="en-US" sz="2000" dirty="0" smtClean="0"/>
              <a:t>, </a:t>
            </a:r>
            <a:endParaRPr lang="uk-UA" sz="2000" dirty="0" smtClean="0"/>
          </a:p>
          <a:p>
            <a:pPr marL="0" indent="0">
              <a:buNone/>
            </a:pPr>
            <a:r>
              <a:rPr lang="uk-UA" sz="2000" dirty="0" smtClean="0"/>
              <a:t>тоді </a:t>
            </a:r>
            <a:r>
              <a:rPr lang="en-US" sz="2000" dirty="0" smtClean="0"/>
              <a:t>q</a:t>
            </a:r>
            <a:r>
              <a:rPr lang="uk-UA" sz="2000" dirty="0"/>
              <a:t>3</a:t>
            </a:r>
            <a:r>
              <a:rPr lang="en-US" sz="2000" dirty="0" smtClean="0"/>
              <a:t> – q1</a:t>
            </a:r>
            <a:r>
              <a:rPr lang="uk-UA" sz="2000" dirty="0" smtClean="0"/>
              <a:t> – інтерквартильний розмах.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028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Завдання 2</a:t>
            </a:r>
            <a:br>
              <a:rPr lang="uk-UA" b="1" dirty="0" smtClean="0"/>
            </a:br>
            <a:r>
              <a:rPr lang="en-US" sz="2400" b="1" dirty="0" smtClean="0"/>
              <a:t>c)</a:t>
            </a:r>
            <a:r>
              <a:rPr lang="uk-UA" sz="2400" b="1" dirty="0" smtClean="0"/>
              <a:t>Для </a:t>
            </a:r>
            <a:r>
              <a:rPr lang="uk-UA" sz="2400" b="1" dirty="0"/>
              <a:t>наборів спостережень побудувати графіки типу «вусатих коробочок» 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91" y="1690688"/>
            <a:ext cx="6164218" cy="3695772"/>
          </a:xfrm>
        </p:spPr>
      </p:pic>
    </p:spTree>
    <p:extLst>
      <p:ext uri="{BB962C8B-B14F-4D97-AF65-F5344CB8AC3E}">
        <p14:creationId xmlns:p14="http://schemas.microsoft.com/office/powerpoint/2010/main" val="14803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 smtClean="0"/>
              <a:t>Завдання </a:t>
            </a:r>
            <a:r>
              <a:rPr lang="en-US" b="1" dirty="0" smtClean="0"/>
              <a:t>3</a:t>
            </a:r>
            <a:r>
              <a:rPr lang="uk-UA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uk-UA" sz="2400" b="1" dirty="0" smtClean="0"/>
              <a:t>Знайти оцінки загальної кількості прийнятих до розіграшу білетів за кожним </a:t>
            </a:r>
            <a:r>
              <a:rPr lang="uk-UA" sz="2400" b="1" dirty="0" err="1" smtClean="0"/>
              <a:t>розіграшем</a:t>
            </a:r>
            <a:r>
              <a:rPr lang="uk-UA" sz="2400" b="1" dirty="0" smtClean="0"/>
              <a:t>. Знаючи вартість одного білета (1 грн.) оцінити дохід організаторів. Проаналізувати результати.  </a:t>
            </a:r>
            <a:endParaRPr lang="uk-UA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Загальна кількість прийнятих до розіграшу білетів = Загальна сума виплат / Очікуваний виграш одного гравця</a:t>
            </a:r>
            <a:r>
              <a:rPr lang="en-US" dirty="0" smtClean="0">
                <a:latin typeface="+mj-lt"/>
              </a:rPr>
              <a:t> / 1 </a:t>
            </a:r>
            <a:r>
              <a:rPr lang="ru-RU" dirty="0" err="1" smtClean="0">
                <a:latin typeface="+mj-lt"/>
              </a:rPr>
              <a:t>грн</a:t>
            </a:r>
            <a:endParaRPr lang="uk-UA" dirty="0" smtClean="0">
              <a:latin typeface="+mj-lt"/>
            </a:endParaRP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1 383 280 білетів (50 розіграшів)</a:t>
            </a:r>
          </a:p>
          <a:p>
            <a:pPr marL="0" indent="0">
              <a:buNone/>
            </a:pPr>
            <a:endParaRPr lang="uk-UA" dirty="0">
              <a:latin typeface="+mj-lt"/>
            </a:endParaRP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Дохід організаторів = Загальна кількість прийнятих до розіграшу білетів * 1 грн – Загальна сума виплат</a:t>
            </a: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691 640 грн (50 розіграшів</a:t>
            </a:r>
            <a:r>
              <a:rPr lang="uk-UA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Середня кількість куплених білетів за 1 тираж:  </a:t>
            </a: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27 666 білетів</a:t>
            </a:r>
          </a:p>
          <a:p>
            <a:pPr marL="0" indent="0">
              <a:buNone/>
            </a:pPr>
            <a:endParaRPr lang="uk-UA" dirty="0" smtClean="0">
              <a:latin typeface="+mj-lt"/>
            </a:endParaRP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Середній дохід організаторів за 1 тираж: </a:t>
            </a: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13 833 грн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46" y="1690688"/>
            <a:ext cx="4870054" cy="2622337"/>
          </a:xfrm>
        </p:spPr>
      </p:pic>
    </p:spTree>
    <p:extLst>
      <p:ext uri="{BB962C8B-B14F-4D97-AF65-F5344CB8AC3E}">
        <p14:creationId xmlns:p14="http://schemas.microsoft.com/office/powerpoint/2010/main" val="30874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Гра невигідна для гравця, адже, в середньому гравець втрачає </a:t>
            </a:r>
          </a:p>
          <a:p>
            <a:pPr marL="0" indent="0">
              <a:buNone/>
            </a:pPr>
            <a:r>
              <a:rPr lang="uk-UA" dirty="0" smtClean="0"/>
              <a:t>50 </a:t>
            </a:r>
            <a:r>
              <a:rPr lang="uk-UA" dirty="0" err="1" smtClean="0"/>
              <a:t>коп</a:t>
            </a:r>
            <a:r>
              <a:rPr lang="uk-UA" dirty="0" smtClean="0"/>
              <a:t> на одному квитку.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08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238</Words>
  <Application>Microsoft Office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Команда 7</vt:lpstr>
      <vt:lpstr>Завдання 1 Нехай Х – випадкова величина, що позначає прибуток гравця (чистий виграш). Знайти розподіл Х, очікуваний прибуток. </vt:lpstr>
      <vt:lpstr>Завдання 2 а)Знайти загальну суму виплат за кожним розіграшем.</vt:lpstr>
      <vt:lpstr>Завдання 2 б)Обчислити вибіркові характеристики (середнє, медіана, дисперсія, інтерквартильний розмах) за цими спостереженнями.</vt:lpstr>
      <vt:lpstr>Завдання 2 c)Для наборів спостережень побудувати графіки типу «вусатих коробочок»  </vt:lpstr>
      <vt:lpstr>Завдання 3  Знайти оцінки загальної кількості прийнятих до розіграшу білетів за кожним розіграшем. Знаючи вартість одного білета (1 грн.) оцінити дохід організаторів. Проаналізувати результати.  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7</dc:title>
  <dc:creator>Veronika Yakymchuk</dc:creator>
  <cp:lastModifiedBy>Veronika Yakymchuk</cp:lastModifiedBy>
  <cp:revision>18</cp:revision>
  <dcterms:created xsi:type="dcterms:W3CDTF">2018-06-24T08:13:22Z</dcterms:created>
  <dcterms:modified xsi:type="dcterms:W3CDTF">2018-06-25T11:15:35Z</dcterms:modified>
</cp:coreProperties>
</file>