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3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8" y="5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36528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75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420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420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029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871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731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169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878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619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2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70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6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377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853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80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194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23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60427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j-lt"/>
              </a:rPr>
              <a:t>Команда 8 </a:t>
            </a:r>
            <a:r>
              <a:rPr lang="ru" dirty="0" smtClean="0">
                <a:latin typeface="+mj-lt"/>
              </a:rPr>
              <a:t/>
            </a:r>
            <a:br>
              <a:rPr lang="ru" dirty="0" smtClean="0">
                <a:latin typeface="+mj-lt"/>
              </a:rPr>
            </a:br>
            <a:r>
              <a:rPr lang="ru" sz="2000" dirty="0" smtClean="0">
                <a:latin typeface="+mj-lt"/>
              </a:rPr>
              <a:t>Оберемок Катерина</a:t>
            </a:r>
            <a:br>
              <a:rPr lang="ru" sz="2000" dirty="0" smtClean="0">
                <a:latin typeface="+mj-lt"/>
              </a:rPr>
            </a:br>
            <a:r>
              <a:rPr lang="ru" sz="2000" dirty="0" smtClean="0">
                <a:latin typeface="+mj-lt"/>
              </a:rPr>
              <a:t>Опанасенко Ярослав</a:t>
            </a:r>
            <a:br>
              <a:rPr lang="ru" sz="2000" dirty="0" smtClean="0">
                <a:latin typeface="+mj-lt"/>
              </a:rPr>
            </a:br>
            <a:r>
              <a:rPr lang="ru" sz="2000" dirty="0" smtClean="0">
                <a:latin typeface="+mj-lt"/>
              </a:rPr>
              <a:t>Похваленна Ольга</a:t>
            </a:r>
            <a:br>
              <a:rPr lang="ru" sz="2000" dirty="0" smtClean="0">
                <a:latin typeface="+mj-lt"/>
              </a:rPr>
            </a:br>
            <a:r>
              <a:rPr lang="ru" sz="2000" dirty="0" smtClean="0">
                <a:latin typeface="+mj-lt"/>
              </a:rPr>
              <a:t>Угнівенко Олег</a:t>
            </a:r>
            <a:endParaRPr dirty="0">
              <a:latin typeface="+mj-lt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26080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j-lt"/>
              </a:rPr>
              <a:t>Завдання 2</a:t>
            </a:r>
            <a:endParaRPr dirty="0">
              <a:latin typeface="+mj-lt"/>
            </a:endParaRPr>
          </a:p>
        </p:txBody>
      </p:sp>
      <p:pic>
        <p:nvPicPr>
          <p:cNvPr id="64" name="Shape 64" descr="Картинки по запросу статисти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575" y="3611500"/>
            <a:ext cx="967725" cy="9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 descr="Картинки по запросу статисти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575" y="3687700"/>
            <a:ext cx="967725" cy="9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81" y="815828"/>
            <a:ext cx="4907889" cy="39892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0150" y="0"/>
            <a:ext cx="6994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Графік залежності відсотку населення, зайнятого в даній сфері від року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 descr="Картинки по запросу статисти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575" y="3687700"/>
            <a:ext cx="967725" cy="9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15032" y="59367"/>
            <a:ext cx="7395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Графік залежності відсотку населення, зайнятого в даній сфері від року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554" y="978262"/>
            <a:ext cx="5306165" cy="3677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 descr="Картинки по запросу статисти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575" y="3687700"/>
            <a:ext cx="967725" cy="9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23" y="748470"/>
            <a:ext cx="6275805" cy="3906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7521" y="59367"/>
            <a:ext cx="7395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Графік залежності відсотку населення, зайнятого в даній сфері від року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 descr="Картинки по запросу статисти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575" y="3687700"/>
            <a:ext cx="967725" cy="9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47521" y="59367"/>
            <a:ext cx="7395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Графік залежності відсотку населення, зайнятого в даній сфері від року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34" y="890364"/>
            <a:ext cx="3648584" cy="4191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295400"/>
            <a:ext cx="8520600" cy="42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Спробуйте об’єднати дані на період 2001-2016 рр з двох таблиць.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Проаналізуйте отримані результати.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Shape 148" descr="Картинки по запросу статисти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575" y="3611500"/>
            <a:ext cx="967725" cy="9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208525"/>
            <a:ext cx="8520600" cy="4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2400"/>
              </a:spcBef>
              <a:spcAft>
                <a:spcPts val="0"/>
              </a:spcAft>
              <a:buNone/>
            </a:pPr>
            <a:endParaRPr sz="3000" b="1" dirty="0">
              <a:solidFill>
                <a:srgbClr val="0033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1" dirty="0">
                <a:solidFill>
                  <a:srgbClr val="003399"/>
                </a:solidFill>
                <a:latin typeface="Georgia"/>
                <a:ea typeface="Georgia"/>
                <a:cs typeface="Georgia"/>
                <a:sym typeface="Georgia"/>
              </a:rPr>
              <a:t>КВЕД-2005</a:t>
            </a:r>
            <a:endParaRPr sz="3000" b="1" dirty="0">
              <a:solidFill>
                <a:srgbClr val="0033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114800" lvl="0" indent="457200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1" dirty="0">
                <a:solidFill>
                  <a:srgbClr val="003399"/>
                </a:solidFill>
                <a:latin typeface="Georgia"/>
                <a:ea typeface="Georgia"/>
                <a:cs typeface="Georgia"/>
                <a:sym typeface="Georgia"/>
              </a:rPr>
              <a:t>       КВЕД-2010</a:t>
            </a:r>
            <a:endParaRPr sz="3000" b="1" dirty="0">
              <a:solidFill>
                <a:srgbClr val="0033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521503">
            <a:off x="2930220" y="1075614"/>
            <a:ext cx="2543426" cy="299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 descr="Картинки по запросу статистика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4575" y="3611500"/>
            <a:ext cx="967725" cy="9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364900"/>
            <a:ext cx="8520600" cy="4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latin typeface="+mj-lt"/>
              </a:rPr>
              <a:t>                   Привели данні до єдиної системи(КВЕД - 2010)</a:t>
            </a:r>
            <a:endParaRPr dirty="0">
              <a:latin typeface="+mj-lt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latin typeface="+mj-lt"/>
              </a:rPr>
              <a:t>                   Масштабували данні по стовпцям</a:t>
            </a:r>
            <a:endParaRPr dirty="0">
              <a:latin typeface="+mj-lt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latin typeface="+mj-lt"/>
              </a:rPr>
              <a:t>                   Об’єднали, враховуючи процентне співвідношення</a:t>
            </a:r>
            <a:endParaRPr dirty="0">
              <a:latin typeface="+mj-lt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61" name="Shape 161" descr="Похожее изображение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75" y="915400"/>
            <a:ext cx="507075" cy="5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 descr="Похожее изображение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77" y="1965875"/>
            <a:ext cx="507075" cy="5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descr="Похожее изображение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27" y="2916250"/>
            <a:ext cx="507075" cy="5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Картинки по запросу статистика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4575" y="3611500"/>
            <a:ext cx="967725" cy="9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486"/>
          <a:stretch/>
        </p:blipFill>
        <p:spPr>
          <a:xfrm>
            <a:off x="1212006" y="263369"/>
            <a:ext cx="4927014" cy="46002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9" y="263369"/>
            <a:ext cx="1756934" cy="4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269730" cy="831300"/>
          </a:xfrm>
        </p:spPr>
        <p:txBody>
          <a:bodyPr/>
          <a:lstStyle/>
          <a:p>
            <a:pPr algn="ctr"/>
            <a:r>
              <a:rPr lang="uk-UA" sz="2400" dirty="0">
                <a:latin typeface="+mj-lt"/>
              </a:rPr>
              <a:t>Графік залежності відсотку населення, зайнятого в даній сфері від </a:t>
            </a:r>
            <a:r>
              <a:rPr lang="uk-UA" sz="2400" dirty="0" smtClean="0">
                <a:latin typeface="+mj-lt"/>
              </a:rPr>
              <a:t>року в 2000-2016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71" y="831300"/>
            <a:ext cx="5185899" cy="37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98" y="80382"/>
            <a:ext cx="8520600" cy="777240"/>
          </a:xfrm>
        </p:spPr>
        <p:txBody>
          <a:bodyPr/>
          <a:lstStyle/>
          <a:p>
            <a:pPr algn="ctr"/>
            <a:r>
              <a:rPr lang="uk-UA" sz="2400" dirty="0">
                <a:latin typeface="+mj-lt"/>
              </a:rPr>
              <a:t>Графік залежності відсотку населення, зайнятого в даній сфері від року в 2000-2016</a:t>
            </a:r>
            <a:endParaRPr lang="ru-RU" sz="24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939" y="857622"/>
            <a:ext cx="3748119" cy="41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14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242175" y="425725"/>
            <a:ext cx="8520600" cy="41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j-lt"/>
              </a:rPr>
              <a:t>У таблиці наведено дані ДержСтату про зайнятість населення (тис.осіб) за видами економічної діяльності за 2001-2011 рр. та 2012-2016 рр.</a:t>
            </a:r>
            <a:endParaRPr dirty="0">
              <a:latin typeface="+mj-l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+mj-lt"/>
              </a:rPr>
              <a:t>Провести дескриптивний та візуальний аналіз:</a:t>
            </a:r>
            <a:endParaRPr dirty="0">
              <a:latin typeface="+mj-lt"/>
            </a:endParaRPr>
          </a:p>
          <a:p>
            <a:pPr marL="0" lvl="0" indent="457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+mj-lt"/>
              </a:rPr>
              <a:t>a. Обчислити вибіркові характеристики (середнє, медіана, дисперсія, інтерквартильний розмах) за цими спостереженнями.</a:t>
            </a:r>
            <a:endParaRPr dirty="0">
              <a:latin typeface="+mj-lt"/>
            </a:endParaRPr>
          </a:p>
          <a:p>
            <a:pPr marL="0" lvl="0" indent="457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+mj-lt"/>
              </a:rPr>
              <a:t>b. Для наборів спостережень побудувати графіки типу «вусатих коробочок»</a:t>
            </a:r>
            <a:endParaRPr dirty="0">
              <a:latin typeface="+mj-lt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+mj-lt"/>
            </a:endParaRPr>
          </a:p>
        </p:txBody>
      </p:sp>
      <p:pic>
        <p:nvPicPr>
          <p:cNvPr id="71" name="Shape 71" descr="Картинки по запросу статисти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575" y="3611500"/>
            <a:ext cx="967725" cy="9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46340" y="-1104545"/>
            <a:ext cx="5997660" cy="42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45818E"/>
              </a:solidFill>
            </a:endParaRPr>
          </a:p>
          <a:p>
            <a:pPr marL="2743200" lvl="0" indent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3000" i="1" dirty="0" smtClean="0">
                <a:solidFill>
                  <a:srgbClr val="45818E"/>
                </a:solidFill>
                <a:latin typeface="+mj-lt"/>
              </a:rPr>
              <a:t>Коробочка Еля дякує за увагу</a:t>
            </a:r>
            <a:r>
              <a:rPr lang="ru" sz="3000" i="1" dirty="0" smtClean="0">
                <a:solidFill>
                  <a:srgbClr val="45818E"/>
                </a:solidFill>
                <a:latin typeface="+mj-lt"/>
              </a:rPr>
              <a:t>!</a:t>
            </a:r>
          </a:p>
          <a:p>
            <a:pPr marL="2743200" lvl="0" indent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3000" dirty="0" smtClean="0">
                <a:solidFill>
                  <a:srgbClr val="45818E"/>
                </a:solidFill>
                <a:latin typeface="+mj-lt"/>
              </a:rPr>
              <a:t>:3</a:t>
            </a:r>
            <a:endParaRPr lang="ru" sz="3000" dirty="0" smtClean="0">
              <a:solidFill>
                <a:srgbClr val="45818E"/>
              </a:solidFill>
              <a:latin typeface="+mj-lt"/>
            </a:endParaRPr>
          </a:p>
          <a:p>
            <a:pPr marL="2743200" lvl="0" indent="0" algn="r">
              <a:spcBef>
                <a:spcPts val="1600"/>
              </a:spcBef>
              <a:spcAft>
                <a:spcPts val="1600"/>
              </a:spcAft>
              <a:buNone/>
            </a:pPr>
            <a:endParaRPr sz="3000" b="1" dirty="0">
              <a:solidFill>
                <a:srgbClr val="45818E"/>
              </a:solidFill>
            </a:endParaRPr>
          </a:p>
        </p:txBody>
      </p:sp>
      <p:pic>
        <p:nvPicPr>
          <p:cNvPr id="176" name="Shape 176" descr="Картинки по запросу статисти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575" y="3611500"/>
            <a:ext cx="967725" cy="9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47" y="575243"/>
            <a:ext cx="5338643" cy="40039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24825" y="104250"/>
            <a:ext cx="8520600" cy="3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solidFill>
                  <a:srgbClr val="134F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Вибіркові характеристики для періоду 2000 - 2012 р.р.</a:t>
            </a:r>
            <a:endParaRPr sz="10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7" name="Shape 77" descr="Картинки по запросу статисти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575" y="3611500"/>
            <a:ext cx="967725" cy="9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78"/>
          <p:cNvPicPr/>
          <p:nvPr/>
        </p:nvPicPr>
        <p:blipFill rotWithShape="1">
          <a:blip r:embed="rId4">
            <a:alphaModFix/>
          </a:blip>
          <a:srcRect t="2116"/>
          <a:stretch/>
        </p:blipFill>
        <p:spPr bwMode="auto">
          <a:xfrm>
            <a:off x="876734" y="1017141"/>
            <a:ext cx="7216781" cy="26768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65075"/>
            <a:ext cx="8520600" cy="44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solidFill>
                  <a:srgbClr val="134F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Вибіркові характеристики для періоду 2012 - 2016 р.р.</a:t>
            </a:r>
            <a:endParaRPr sz="2400" dirty="0">
              <a:solidFill>
                <a:srgbClr val="134F5C"/>
              </a:solidFill>
            </a:endParaRPr>
          </a:p>
        </p:txBody>
      </p:sp>
      <p:pic>
        <p:nvPicPr>
          <p:cNvPr id="84" name="Shape 84" descr="Картинки по запросу статисти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575" y="3611500"/>
            <a:ext cx="967725" cy="9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37" y="828431"/>
            <a:ext cx="6268325" cy="3486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 descr="Картинки по запросу статисти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575" y="3611500"/>
            <a:ext cx="967725" cy="9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solidFill>
                  <a:srgbClr val="134F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Boxplot </a:t>
            </a:r>
            <a:r>
              <a:rPr lang="uk-UA" sz="2400" dirty="0" smtClean="0">
                <a:solidFill>
                  <a:srgbClr val="134F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всіх галузей</a:t>
            </a:r>
            <a:r>
              <a:rPr lang="ru" sz="2400" dirty="0" smtClean="0">
                <a:solidFill>
                  <a:srgbClr val="134F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для </a:t>
            </a:r>
            <a:r>
              <a:rPr lang="ru" sz="2400" dirty="0">
                <a:solidFill>
                  <a:srgbClr val="134F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періоду 2000 - 2012 р.р</a:t>
            </a:r>
            <a:r>
              <a:rPr lang="ru" sz="2000" dirty="0">
                <a:solidFill>
                  <a:srgbClr val="134F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4000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" t="18819" r="6500"/>
          <a:stretch/>
        </p:blipFill>
        <p:spPr bwMode="auto">
          <a:xfrm>
            <a:off x="1571307" y="894925"/>
            <a:ext cx="6006783" cy="41385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 descr="Картинки по запросу статисти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575" y="3611500"/>
            <a:ext cx="967725" cy="9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500" y="588025"/>
            <a:ext cx="7652075" cy="44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138925"/>
            <a:ext cx="8520600" cy="54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  <a:buSzPts val="1100"/>
            </a:pPr>
            <a:r>
              <a:rPr lang="ru" sz="2400" dirty="0">
                <a:solidFill>
                  <a:srgbClr val="134F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Boxplot </a:t>
            </a:r>
            <a:r>
              <a:rPr lang="uk-UA" sz="2400" dirty="0">
                <a:solidFill>
                  <a:srgbClr val="134F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всіх галузей</a:t>
            </a:r>
            <a:r>
              <a:rPr lang="ru" sz="2400" dirty="0">
                <a:solidFill>
                  <a:srgbClr val="134F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для періоду 2012 - 2016 р.р.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11" y="860125"/>
            <a:ext cx="3475404" cy="1942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4085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Чи можна вважати, що структура зайнятості населення протягом досліджуваних періодів була: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a. сталою;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b. змінною?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Провести відповідний аналіз.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5" name="Shape 105" descr="Картинки по запросу статисти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575" y="3611500"/>
            <a:ext cx="967725" cy="9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 descr="Картинки по запросу статисти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575" y="3611500"/>
            <a:ext cx="967725" cy="9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820" y="838724"/>
            <a:ext cx="6857805" cy="412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6950" y="0"/>
            <a:ext cx="837535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ru" sz="2000" dirty="0" smtClean="0">
                <a:latin typeface="+mj-lt"/>
              </a:rPr>
              <a:t>Boxplot по </a:t>
            </a:r>
            <a:r>
              <a:rPr lang="ru" sz="2000" dirty="0">
                <a:latin typeface="+mj-lt"/>
              </a:rPr>
              <a:t>кожній сфері </a:t>
            </a:r>
            <a:r>
              <a:rPr lang="ru" sz="2000" dirty="0" smtClean="0">
                <a:latin typeface="+mj-lt"/>
              </a:rPr>
              <a:t> для відсоткового розподілу зайнятості для 2000-2012</a:t>
            </a:r>
            <a:endParaRPr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 descr="Картинки по запросу статисти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575" y="3611500"/>
            <a:ext cx="967725" cy="9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060" y="1012737"/>
            <a:ext cx="5940532" cy="393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473" y="1012737"/>
            <a:ext cx="3528457" cy="1972478"/>
          </a:xfrm>
          <a:prstGeom prst="rect">
            <a:avLst/>
          </a:prstGeom>
        </p:spPr>
      </p:pic>
      <p:sp>
        <p:nvSpPr>
          <p:cNvPr id="5" name="Shape 112"/>
          <p:cNvSpPr txBox="1">
            <a:spLocks noGrp="1"/>
          </p:cNvSpPr>
          <p:nvPr>
            <p:ph type="body" idx="1"/>
          </p:nvPr>
        </p:nvSpPr>
        <p:spPr>
          <a:xfrm>
            <a:off x="628400" y="0"/>
            <a:ext cx="860704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ru" sz="2400" dirty="0">
                <a:latin typeface="+mj-lt"/>
              </a:rPr>
              <a:t>Boxplot по кожній сфері  для відсоткового розподілу зайнятості для </a:t>
            </a:r>
            <a:r>
              <a:rPr lang="ru" sz="2400" dirty="0" smtClean="0">
                <a:latin typeface="+mj-lt"/>
              </a:rPr>
              <a:t>2012-2016</a:t>
            </a:r>
            <a:endParaRPr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265</Words>
  <Application>Microsoft Office PowerPoint</Application>
  <PresentationFormat>Экран (16:9)</PresentationFormat>
  <Paragraphs>52</Paragraphs>
  <Slides>20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Economica</vt:lpstr>
      <vt:lpstr>Georgia</vt:lpstr>
      <vt:lpstr>Open Sans</vt:lpstr>
      <vt:lpstr>Luxe</vt:lpstr>
      <vt:lpstr>Команда 8  Оберемок Катерина Опанасенко Ярослав Похваленна Ольга Угнівенко Олег</vt:lpstr>
      <vt:lpstr>           </vt:lpstr>
      <vt:lpstr>Презентация PowerPoint</vt:lpstr>
      <vt:lpstr>Презентация PowerPoint</vt:lpstr>
      <vt:lpstr>Boxplot для всіх галузей для періоду 2000 - 2012 р.р.</vt:lpstr>
      <vt:lpstr>Boxplot для всіх галузей для періоду 2012 - 2016 р.р.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Графік залежності відсотку населення, зайнятого в даній сфері від року в 2000-2016</vt:lpstr>
      <vt:lpstr>Графік залежності відсотку населення, зайнятого в даній сфері від року в 2000-2016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8</dc:title>
  <dc:creator>Ольга</dc:creator>
  <cp:lastModifiedBy>User</cp:lastModifiedBy>
  <cp:revision>12</cp:revision>
  <dcterms:modified xsi:type="dcterms:W3CDTF">2018-06-25T13:24:59Z</dcterms:modified>
</cp:coreProperties>
</file>