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60" r:id="rId3"/>
    <p:sldId id="257" r:id="rId4"/>
    <p:sldId id="261" r:id="rId5"/>
    <p:sldId id="262"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C51582-4CD4-492F-BBEC-F5523AD3B1F7}" type="doc">
      <dgm:prSet loTypeId="urn:microsoft.com/office/officeart/2016/7/layout/RepeatingBendingProcessNew" loCatId="process" qsTypeId="urn:microsoft.com/office/officeart/2005/8/quickstyle/simple4" qsCatId="simple" csTypeId="urn:microsoft.com/office/officeart/2005/8/colors/colorful5" csCatId="colorful" phldr="1"/>
      <dgm:spPr/>
      <dgm:t>
        <a:bodyPr/>
        <a:lstStyle/>
        <a:p>
          <a:endParaRPr lang="en-US"/>
        </a:p>
      </dgm:t>
    </dgm:pt>
    <dgm:pt modelId="{9279536C-0F74-4764-83E0-16E6C0BB29B5}">
      <dgm:prSet/>
      <dgm:spPr/>
      <dgm:t>
        <a:bodyPr/>
        <a:lstStyle/>
        <a:p>
          <a:pPr>
            <a:defRPr b="1"/>
          </a:pPr>
          <a:r>
            <a:rPr lang="en-US"/>
            <a:t>Loan Amount- $250,000</a:t>
          </a:r>
        </a:p>
      </dgm:t>
    </dgm:pt>
    <dgm:pt modelId="{91F18CFA-7B31-47C5-B124-73C8B5CC3EC1}" type="parTrans" cxnId="{DA9480F4-8868-4A83-84C2-B2BA030CCE6A}">
      <dgm:prSet/>
      <dgm:spPr/>
      <dgm:t>
        <a:bodyPr/>
        <a:lstStyle/>
        <a:p>
          <a:endParaRPr lang="en-US"/>
        </a:p>
      </dgm:t>
    </dgm:pt>
    <dgm:pt modelId="{75736D2F-F60E-4E88-810D-F11B62F80995}" type="sibTrans" cxnId="{DA9480F4-8868-4A83-84C2-B2BA030CCE6A}">
      <dgm:prSet/>
      <dgm:spPr/>
      <dgm:t>
        <a:bodyPr/>
        <a:lstStyle/>
        <a:p>
          <a:endParaRPr lang="en-US"/>
        </a:p>
      </dgm:t>
    </dgm:pt>
    <dgm:pt modelId="{7CD0A17B-80F9-43D8-BAC0-E16DA22AAA34}">
      <dgm:prSet/>
      <dgm:spPr/>
      <dgm:t>
        <a:bodyPr/>
        <a:lstStyle/>
        <a:p>
          <a:pPr>
            <a:defRPr b="1"/>
          </a:pPr>
          <a:r>
            <a:rPr lang="en-US" b="1"/>
            <a:t>Option A</a:t>
          </a:r>
          <a:endParaRPr lang="en-US"/>
        </a:p>
      </dgm:t>
    </dgm:pt>
    <dgm:pt modelId="{3A6E4CF2-2900-4F60-8966-AED66F7F4455}" type="parTrans" cxnId="{9D02E28A-65FF-492B-A275-AC5B2D63EDFD}">
      <dgm:prSet/>
      <dgm:spPr/>
      <dgm:t>
        <a:bodyPr/>
        <a:lstStyle/>
        <a:p>
          <a:endParaRPr lang="en-US"/>
        </a:p>
      </dgm:t>
    </dgm:pt>
    <dgm:pt modelId="{1416E48B-0473-499D-A5DD-E56E1E116C18}" type="sibTrans" cxnId="{9D02E28A-65FF-492B-A275-AC5B2D63EDFD}">
      <dgm:prSet/>
      <dgm:spPr/>
      <dgm:t>
        <a:bodyPr/>
        <a:lstStyle/>
        <a:p>
          <a:endParaRPr lang="en-US"/>
        </a:p>
      </dgm:t>
    </dgm:pt>
    <dgm:pt modelId="{CE411B5A-79AE-4411-A4F8-9EAF8E2CD03A}">
      <dgm:prSet/>
      <dgm:spPr/>
      <dgm:t>
        <a:bodyPr/>
        <a:lstStyle/>
        <a:p>
          <a:r>
            <a:rPr lang="en-US" b="1" dirty="0"/>
            <a:t>Term: 36 months</a:t>
          </a:r>
          <a:endParaRPr lang="en-US" dirty="0"/>
        </a:p>
      </dgm:t>
    </dgm:pt>
    <dgm:pt modelId="{3CA17525-6F9F-4143-9673-56C70A52806F}" type="parTrans" cxnId="{E0E8C4DC-D165-4640-B0A1-BC5F6AD6DC42}">
      <dgm:prSet/>
      <dgm:spPr/>
      <dgm:t>
        <a:bodyPr/>
        <a:lstStyle/>
        <a:p>
          <a:endParaRPr lang="en-US"/>
        </a:p>
      </dgm:t>
    </dgm:pt>
    <dgm:pt modelId="{AED6184E-BC8C-4D9E-9E32-90D8B27AA026}" type="sibTrans" cxnId="{E0E8C4DC-D165-4640-B0A1-BC5F6AD6DC42}">
      <dgm:prSet/>
      <dgm:spPr/>
      <dgm:t>
        <a:bodyPr/>
        <a:lstStyle/>
        <a:p>
          <a:endParaRPr lang="en-US"/>
        </a:p>
      </dgm:t>
    </dgm:pt>
    <dgm:pt modelId="{D16F09DF-C31D-4008-9697-65D0967B956B}">
      <dgm:prSet/>
      <dgm:spPr/>
      <dgm:t>
        <a:bodyPr/>
        <a:lstStyle/>
        <a:p>
          <a:r>
            <a:rPr lang="en-US" b="1"/>
            <a:t>Interest rate: 4%</a:t>
          </a:r>
          <a:endParaRPr lang="en-US"/>
        </a:p>
      </dgm:t>
    </dgm:pt>
    <dgm:pt modelId="{6775368E-E680-43DD-B4E4-C8FB292D53C0}" type="parTrans" cxnId="{1F73B714-C337-443C-BC69-24622F8DF256}">
      <dgm:prSet/>
      <dgm:spPr/>
      <dgm:t>
        <a:bodyPr/>
        <a:lstStyle/>
        <a:p>
          <a:endParaRPr lang="en-US"/>
        </a:p>
      </dgm:t>
    </dgm:pt>
    <dgm:pt modelId="{10DA1635-70FB-4223-9237-7EB4E2B6B7E0}" type="sibTrans" cxnId="{1F73B714-C337-443C-BC69-24622F8DF256}">
      <dgm:prSet/>
      <dgm:spPr/>
      <dgm:t>
        <a:bodyPr/>
        <a:lstStyle/>
        <a:p>
          <a:endParaRPr lang="en-US"/>
        </a:p>
      </dgm:t>
    </dgm:pt>
    <dgm:pt modelId="{BA6D81AC-278A-4D2A-AA80-A41EDD89254F}">
      <dgm:prSet/>
      <dgm:spPr/>
      <dgm:t>
        <a:bodyPr/>
        <a:lstStyle/>
        <a:p>
          <a:pPr>
            <a:defRPr b="1"/>
          </a:pPr>
          <a:r>
            <a:rPr lang="en-US" b="1"/>
            <a:t>Option B</a:t>
          </a:r>
          <a:endParaRPr lang="en-US"/>
        </a:p>
      </dgm:t>
    </dgm:pt>
    <dgm:pt modelId="{659237A6-026A-45D4-9083-452C4AF5A949}" type="parTrans" cxnId="{17663D45-35F7-4D4D-8F08-752D9A0A9ECD}">
      <dgm:prSet/>
      <dgm:spPr/>
      <dgm:t>
        <a:bodyPr/>
        <a:lstStyle/>
        <a:p>
          <a:endParaRPr lang="en-US"/>
        </a:p>
      </dgm:t>
    </dgm:pt>
    <dgm:pt modelId="{A2E37A2E-1F51-413B-8784-72114ED36A78}" type="sibTrans" cxnId="{17663D45-35F7-4D4D-8F08-752D9A0A9ECD}">
      <dgm:prSet/>
      <dgm:spPr/>
      <dgm:t>
        <a:bodyPr/>
        <a:lstStyle/>
        <a:p>
          <a:endParaRPr lang="en-US"/>
        </a:p>
      </dgm:t>
    </dgm:pt>
    <dgm:pt modelId="{4EF5634E-340C-415D-B72C-A5132412D64B}">
      <dgm:prSet/>
      <dgm:spPr/>
      <dgm:t>
        <a:bodyPr/>
        <a:lstStyle/>
        <a:p>
          <a:r>
            <a:rPr lang="en-US" b="1"/>
            <a:t>Term: 48 months</a:t>
          </a:r>
          <a:endParaRPr lang="en-US"/>
        </a:p>
      </dgm:t>
    </dgm:pt>
    <dgm:pt modelId="{40A201BC-803D-4894-A126-88DE3D55AFB8}" type="parTrans" cxnId="{68819B1E-D806-4B7E-B05F-B769B1DAEA32}">
      <dgm:prSet/>
      <dgm:spPr/>
      <dgm:t>
        <a:bodyPr/>
        <a:lstStyle/>
        <a:p>
          <a:endParaRPr lang="en-US"/>
        </a:p>
      </dgm:t>
    </dgm:pt>
    <dgm:pt modelId="{06F558E3-1F37-4293-9EF1-E5EE15440038}" type="sibTrans" cxnId="{68819B1E-D806-4B7E-B05F-B769B1DAEA32}">
      <dgm:prSet/>
      <dgm:spPr/>
      <dgm:t>
        <a:bodyPr/>
        <a:lstStyle/>
        <a:p>
          <a:endParaRPr lang="en-US"/>
        </a:p>
      </dgm:t>
    </dgm:pt>
    <dgm:pt modelId="{5D576BF6-AB13-4C72-B8D5-8CEC68A04B0F}">
      <dgm:prSet/>
      <dgm:spPr/>
      <dgm:t>
        <a:bodyPr/>
        <a:lstStyle/>
        <a:p>
          <a:r>
            <a:rPr lang="en-US" b="1"/>
            <a:t>Interest rate: 4.5%</a:t>
          </a:r>
          <a:endParaRPr lang="en-US"/>
        </a:p>
      </dgm:t>
    </dgm:pt>
    <dgm:pt modelId="{52BADC5C-09FA-4812-BFE7-07604279A799}" type="parTrans" cxnId="{A20A7413-B046-4C8D-8E51-484786030EA2}">
      <dgm:prSet/>
      <dgm:spPr/>
      <dgm:t>
        <a:bodyPr/>
        <a:lstStyle/>
        <a:p>
          <a:endParaRPr lang="en-US"/>
        </a:p>
      </dgm:t>
    </dgm:pt>
    <dgm:pt modelId="{38E8AE0D-75D0-4C6C-B7C1-323D58AD5953}" type="sibTrans" cxnId="{A20A7413-B046-4C8D-8E51-484786030EA2}">
      <dgm:prSet/>
      <dgm:spPr/>
      <dgm:t>
        <a:bodyPr/>
        <a:lstStyle/>
        <a:p>
          <a:endParaRPr lang="en-US"/>
        </a:p>
      </dgm:t>
    </dgm:pt>
    <dgm:pt modelId="{F9329CC0-E1BC-41EA-A225-8EF7235C5C06}">
      <dgm:prSet/>
      <dgm:spPr/>
      <dgm:t>
        <a:bodyPr/>
        <a:lstStyle/>
        <a:p>
          <a:pPr>
            <a:defRPr b="1"/>
          </a:pPr>
          <a:r>
            <a:rPr lang="en-US" b="1"/>
            <a:t>Option C</a:t>
          </a:r>
          <a:endParaRPr lang="en-US"/>
        </a:p>
      </dgm:t>
    </dgm:pt>
    <dgm:pt modelId="{43DEC6F1-03D7-4E0E-8257-3DA5227465F7}" type="parTrans" cxnId="{F54E8438-34C7-4D9E-8F3D-CD8D95D6308A}">
      <dgm:prSet/>
      <dgm:spPr/>
      <dgm:t>
        <a:bodyPr/>
        <a:lstStyle/>
        <a:p>
          <a:endParaRPr lang="en-US"/>
        </a:p>
      </dgm:t>
    </dgm:pt>
    <dgm:pt modelId="{DC476194-1D0B-417D-AB84-E53CB744AF09}" type="sibTrans" cxnId="{F54E8438-34C7-4D9E-8F3D-CD8D95D6308A}">
      <dgm:prSet/>
      <dgm:spPr/>
      <dgm:t>
        <a:bodyPr/>
        <a:lstStyle/>
        <a:p>
          <a:endParaRPr lang="en-US"/>
        </a:p>
      </dgm:t>
    </dgm:pt>
    <dgm:pt modelId="{BEC83C1A-C709-4259-9F87-678910E8B8D2}">
      <dgm:prSet/>
      <dgm:spPr/>
      <dgm:t>
        <a:bodyPr/>
        <a:lstStyle/>
        <a:p>
          <a:r>
            <a:rPr lang="en-US" b="1"/>
            <a:t>Term: 60 months</a:t>
          </a:r>
          <a:endParaRPr lang="en-US"/>
        </a:p>
      </dgm:t>
    </dgm:pt>
    <dgm:pt modelId="{7025C4F9-59C7-473A-8503-684BAA6DDD34}" type="parTrans" cxnId="{A44353DA-3DB6-4B92-AA6C-DE0DCC62AA79}">
      <dgm:prSet/>
      <dgm:spPr/>
      <dgm:t>
        <a:bodyPr/>
        <a:lstStyle/>
        <a:p>
          <a:endParaRPr lang="en-US"/>
        </a:p>
      </dgm:t>
    </dgm:pt>
    <dgm:pt modelId="{46942DD2-0782-45C1-A76C-96F33A2F9D07}" type="sibTrans" cxnId="{A44353DA-3DB6-4B92-AA6C-DE0DCC62AA79}">
      <dgm:prSet/>
      <dgm:spPr/>
      <dgm:t>
        <a:bodyPr/>
        <a:lstStyle/>
        <a:p>
          <a:endParaRPr lang="en-US"/>
        </a:p>
      </dgm:t>
    </dgm:pt>
    <dgm:pt modelId="{400433ED-CF6D-40E7-B4EB-2AF4FFB94952}">
      <dgm:prSet/>
      <dgm:spPr/>
      <dgm:t>
        <a:bodyPr/>
        <a:lstStyle/>
        <a:p>
          <a:r>
            <a:rPr lang="en-US" b="1"/>
            <a:t>Interest rate: 5%</a:t>
          </a:r>
          <a:endParaRPr lang="en-US"/>
        </a:p>
      </dgm:t>
    </dgm:pt>
    <dgm:pt modelId="{1B3F42EA-90BC-46D4-BFE1-0CC3D601444C}" type="parTrans" cxnId="{464DB49F-81D1-4B11-93BF-828837B3A36A}">
      <dgm:prSet/>
      <dgm:spPr/>
      <dgm:t>
        <a:bodyPr/>
        <a:lstStyle/>
        <a:p>
          <a:endParaRPr lang="en-US"/>
        </a:p>
      </dgm:t>
    </dgm:pt>
    <dgm:pt modelId="{8FFC9286-2186-4D1F-86C9-2CC07D29866D}" type="sibTrans" cxnId="{464DB49F-81D1-4B11-93BF-828837B3A36A}">
      <dgm:prSet/>
      <dgm:spPr/>
      <dgm:t>
        <a:bodyPr/>
        <a:lstStyle/>
        <a:p>
          <a:endParaRPr lang="en-US"/>
        </a:p>
      </dgm:t>
    </dgm:pt>
    <dgm:pt modelId="{6F787ABB-A579-4C73-B361-368C1CE70221}" type="pres">
      <dgm:prSet presAssocID="{86C51582-4CD4-492F-BBEC-F5523AD3B1F7}" presName="Name0" presStyleCnt="0">
        <dgm:presLayoutVars>
          <dgm:dir/>
          <dgm:resizeHandles val="exact"/>
        </dgm:presLayoutVars>
      </dgm:prSet>
      <dgm:spPr/>
    </dgm:pt>
    <dgm:pt modelId="{230D6E3A-38D5-4C7B-A4B3-BE0E00F7AD96}" type="pres">
      <dgm:prSet presAssocID="{9279536C-0F74-4764-83E0-16E6C0BB29B5}" presName="node" presStyleLbl="node1" presStyleIdx="0" presStyleCnt="4">
        <dgm:presLayoutVars>
          <dgm:bulletEnabled val="1"/>
        </dgm:presLayoutVars>
      </dgm:prSet>
      <dgm:spPr/>
    </dgm:pt>
    <dgm:pt modelId="{D4E47C36-3A05-47F4-9DD7-A57A44D7A1F4}" type="pres">
      <dgm:prSet presAssocID="{75736D2F-F60E-4E88-810D-F11B62F80995}" presName="sibTrans" presStyleLbl="sibTrans1D1" presStyleIdx="0" presStyleCnt="3"/>
      <dgm:spPr/>
    </dgm:pt>
    <dgm:pt modelId="{2EA12719-54C5-469D-9BED-76263A1B0C71}" type="pres">
      <dgm:prSet presAssocID="{75736D2F-F60E-4E88-810D-F11B62F80995}" presName="connectorText" presStyleLbl="sibTrans1D1" presStyleIdx="0" presStyleCnt="3"/>
      <dgm:spPr/>
    </dgm:pt>
    <dgm:pt modelId="{AFB365BC-94CD-4505-8F1E-98A88AD5E348}" type="pres">
      <dgm:prSet presAssocID="{7CD0A17B-80F9-43D8-BAC0-E16DA22AAA34}" presName="node" presStyleLbl="node1" presStyleIdx="1" presStyleCnt="4">
        <dgm:presLayoutVars>
          <dgm:bulletEnabled val="1"/>
        </dgm:presLayoutVars>
      </dgm:prSet>
      <dgm:spPr/>
    </dgm:pt>
    <dgm:pt modelId="{6096D2E6-FB0B-4904-A375-53882366E94A}" type="pres">
      <dgm:prSet presAssocID="{1416E48B-0473-499D-A5DD-E56E1E116C18}" presName="sibTrans" presStyleLbl="sibTrans1D1" presStyleIdx="1" presStyleCnt="3"/>
      <dgm:spPr/>
    </dgm:pt>
    <dgm:pt modelId="{02741D96-F830-4217-B3D7-E672A955EF98}" type="pres">
      <dgm:prSet presAssocID="{1416E48B-0473-499D-A5DD-E56E1E116C18}" presName="connectorText" presStyleLbl="sibTrans1D1" presStyleIdx="1" presStyleCnt="3"/>
      <dgm:spPr/>
    </dgm:pt>
    <dgm:pt modelId="{3E2EF24F-6609-4247-8077-BC613150031B}" type="pres">
      <dgm:prSet presAssocID="{BA6D81AC-278A-4D2A-AA80-A41EDD89254F}" presName="node" presStyleLbl="node1" presStyleIdx="2" presStyleCnt="4">
        <dgm:presLayoutVars>
          <dgm:bulletEnabled val="1"/>
        </dgm:presLayoutVars>
      </dgm:prSet>
      <dgm:spPr/>
    </dgm:pt>
    <dgm:pt modelId="{6A1DD38F-D488-41D4-B69F-2837158A87D4}" type="pres">
      <dgm:prSet presAssocID="{A2E37A2E-1F51-413B-8784-72114ED36A78}" presName="sibTrans" presStyleLbl="sibTrans1D1" presStyleIdx="2" presStyleCnt="3"/>
      <dgm:spPr/>
    </dgm:pt>
    <dgm:pt modelId="{FD67ABF0-A65A-4C7A-A8B2-CCC2779D8339}" type="pres">
      <dgm:prSet presAssocID="{A2E37A2E-1F51-413B-8784-72114ED36A78}" presName="connectorText" presStyleLbl="sibTrans1D1" presStyleIdx="2" presStyleCnt="3"/>
      <dgm:spPr/>
    </dgm:pt>
    <dgm:pt modelId="{6EB9E9F6-9C9C-4681-8F25-9C556AB19D19}" type="pres">
      <dgm:prSet presAssocID="{F9329CC0-E1BC-41EA-A225-8EF7235C5C06}" presName="node" presStyleLbl="node1" presStyleIdx="3" presStyleCnt="4">
        <dgm:presLayoutVars>
          <dgm:bulletEnabled val="1"/>
        </dgm:presLayoutVars>
      </dgm:prSet>
      <dgm:spPr/>
    </dgm:pt>
  </dgm:ptLst>
  <dgm:cxnLst>
    <dgm:cxn modelId="{A20A7413-B046-4C8D-8E51-484786030EA2}" srcId="{BA6D81AC-278A-4D2A-AA80-A41EDD89254F}" destId="{5D576BF6-AB13-4C72-B8D5-8CEC68A04B0F}" srcOrd="1" destOrd="0" parTransId="{52BADC5C-09FA-4812-BFE7-07604279A799}" sibTransId="{38E8AE0D-75D0-4C6C-B7C1-323D58AD5953}"/>
    <dgm:cxn modelId="{1F73B714-C337-443C-BC69-24622F8DF256}" srcId="{7CD0A17B-80F9-43D8-BAC0-E16DA22AAA34}" destId="{D16F09DF-C31D-4008-9697-65D0967B956B}" srcOrd="1" destOrd="0" parTransId="{6775368E-E680-43DD-B4E4-C8FB292D53C0}" sibTransId="{10DA1635-70FB-4223-9237-7EB4E2B6B7E0}"/>
    <dgm:cxn modelId="{68819B1E-D806-4B7E-B05F-B769B1DAEA32}" srcId="{BA6D81AC-278A-4D2A-AA80-A41EDD89254F}" destId="{4EF5634E-340C-415D-B72C-A5132412D64B}" srcOrd="0" destOrd="0" parTransId="{40A201BC-803D-4894-A126-88DE3D55AFB8}" sibTransId="{06F558E3-1F37-4293-9EF1-E5EE15440038}"/>
    <dgm:cxn modelId="{93740828-3B40-49B0-878A-10089D6FF53C}" type="presOf" srcId="{1416E48B-0473-499D-A5DD-E56E1E116C18}" destId="{02741D96-F830-4217-B3D7-E672A955EF98}" srcOrd="1" destOrd="0" presId="urn:microsoft.com/office/officeart/2016/7/layout/RepeatingBendingProcessNew"/>
    <dgm:cxn modelId="{F54E8438-34C7-4D9E-8F3D-CD8D95D6308A}" srcId="{86C51582-4CD4-492F-BBEC-F5523AD3B1F7}" destId="{F9329CC0-E1BC-41EA-A225-8EF7235C5C06}" srcOrd="3" destOrd="0" parTransId="{43DEC6F1-03D7-4E0E-8257-3DA5227465F7}" sibTransId="{DC476194-1D0B-417D-AB84-E53CB744AF09}"/>
    <dgm:cxn modelId="{793F1143-752E-49FF-BD88-390852B398E0}" type="presOf" srcId="{75736D2F-F60E-4E88-810D-F11B62F80995}" destId="{2EA12719-54C5-469D-9BED-76263A1B0C71}" srcOrd="1" destOrd="0" presId="urn:microsoft.com/office/officeart/2016/7/layout/RepeatingBendingProcessNew"/>
    <dgm:cxn modelId="{DC0B7D63-16BE-45CC-9AD5-FC21788CF274}" type="presOf" srcId="{9279536C-0F74-4764-83E0-16E6C0BB29B5}" destId="{230D6E3A-38D5-4C7B-A4B3-BE0E00F7AD96}" srcOrd="0" destOrd="0" presId="urn:microsoft.com/office/officeart/2016/7/layout/RepeatingBendingProcessNew"/>
    <dgm:cxn modelId="{17663D45-35F7-4D4D-8F08-752D9A0A9ECD}" srcId="{86C51582-4CD4-492F-BBEC-F5523AD3B1F7}" destId="{BA6D81AC-278A-4D2A-AA80-A41EDD89254F}" srcOrd="2" destOrd="0" parTransId="{659237A6-026A-45D4-9083-452C4AF5A949}" sibTransId="{A2E37A2E-1F51-413B-8784-72114ED36A78}"/>
    <dgm:cxn modelId="{0008CC55-29A6-4418-ADC9-10EAFC712182}" type="presOf" srcId="{BA6D81AC-278A-4D2A-AA80-A41EDD89254F}" destId="{3E2EF24F-6609-4247-8077-BC613150031B}" srcOrd="0" destOrd="0" presId="urn:microsoft.com/office/officeart/2016/7/layout/RepeatingBendingProcessNew"/>
    <dgm:cxn modelId="{D14C355A-208D-455A-A8E1-FEA51F7A8591}" type="presOf" srcId="{A2E37A2E-1F51-413B-8784-72114ED36A78}" destId="{6A1DD38F-D488-41D4-B69F-2837158A87D4}" srcOrd="0" destOrd="0" presId="urn:microsoft.com/office/officeart/2016/7/layout/RepeatingBendingProcessNew"/>
    <dgm:cxn modelId="{8A146B82-7C52-490C-823C-1539B8A7376C}" type="presOf" srcId="{1416E48B-0473-499D-A5DD-E56E1E116C18}" destId="{6096D2E6-FB0B-4904-A375-53882366E94A}" srcOrd="0" destOrd="0" presId="urn:microsoft.com/office/officeart/2016/7/layout/RepeatingBendingProcessNew"/>
    <dgm:cxn modelId="{09D50E86-E2FB-44EC-804F-7E749AA490E7}" type="presOf" srcId="{4EF5634E-340C-415D-B72C-A5132412D64B}" destId="{3E2EF24F-6609-4247-8077-BC613150031B}" srcOrd="0" destOrd="1" presId="urn:microsoft.com/office/officeart/2016/7/layout/RepeatingBendingProcessNew"/>
    <dgm:cxn modelId="{9D02E28A-65FF-492B-A275-AC5B2D63EDFD}" srcId="{86C51582-4CD4-492F-BBEC-F5523AD3B1F7}" destId="{7CD0A17B-80F9-43D8-BAC0-E16DA22AAA34}" srcOrd="1" destOrd="0" parTransId="{3A6E4CF2-2900-4F60-8966-AED66F7F4455}" sibTransId="{1416E48B-0473-499D-A5DD-E56E1E116C18}"/>
    <dgm:cxn modelId="{2EC8B493-B336-4331-8EF2-3575C8AE73EC}" type="presOf" srcId="{75736D2F-F60E-4E88-810D-F11B62F80995}" destId="{D4E47C36-3A05-47F4-9DD7-A57A44D7A1F4}" srcOrd="0" destOrd="0" presId="urn:microsoft.com/office/officeart/2016/7/layout/RepeatingBendingProcessNew"/>
    <dgm:cxn modelId="{A534D096-C218-4D70-8C3D-D19100A9EFC7}" type="presOf" srcId="{7CD0A17B-80F9-43D8-BAC0-E16DA22AAA34}" destId="{AFB365BC-94CD-4505-8F1E-98A88AD5E348}" srcOrd="0" destOrd="0" presId="urn:microsoft.com/office/officeart/2016/7/layout/RepeatingBendingProcessNew"/>
    <dgm:cxn modelId="{9F65289A-11D1-4AD4-9BCF-8F6D5EFBB36D}" type="presOf" srcId="{BEC83C1A-C709-4259-9F87-678910E8B8D2}" destId="{6EB9E9F6-9C9C-4681-8F25-9C556AB19D19}" srcOrd="0" destOrd="1" presId="urn:microsoft.com/office/officeart/2016/7/layout/RepeatingBendingProcessNew"/>
    <dgm:cxn modelId="{464DB49F-81D1-4B11-93BF-828837B3A36A}" srcId="{F9329CC0-E1BC-41EA-A225-8EF7235C5C06}" destId="{400433ED-CF6D-40E7-B4EB-2AF4FFB94952}" srcOrd="1" destOrd="0" parTransId="{1B3F42EA-90BC-46D4-BFE1-0CC3D601444C}" sibTransId="{8FFC9286-2186-4D1F-86C9-2CC07D29866D}"/>
    <dgm:cxn modelId="{ECF783A3-27B4-49BB-953D-C7482B9F0BC2}" type="presOf" srcId="{A2E37A2E-1F51-413B-8784-72114ED36A78}" destId="{FD67ABF0-A65A-4C7A-A8B2-CCC2779D8339}" srcOrd="1" destOrd="0" presId="urn:microsoft.com/office/officeart/2016/7/layout/RepeatingBendingProcessNew"/>
    <dgm:cxn modelId="{F36DF9A3-579A-4538-9B45-79E4C3FDFAEA}" type="presOf" srcId="{D16F09DF-C31D-4008-9697-65D0967B956B}" destId="{AFB365BC-94CD-4505-8F1E-98A88AD5E348}" srcOrd="0" destOrd="2" presId="urn:microsoft.com/office/officeart/2016/7/layout/RepeatingBendingProcessNew"/>
    <dgm:cxn modelId="{8987F2A8-4354-4E32-B5F3-BF8656788A83}" type="presOf" srcId="{86C51582-4CD4-492F-BBEC-F5523AD3B1F7}" destId="{6F787ABB-A579-4C73-B361-368C1CE70221}" srcOrd="0" destOrd="0" presId="urn:microsoft.com/office/officeart/2016/7/layout/RepeatingBendingProcessNew"/>
    <dgm:cxn modelId="{718242AF-ABAB-4AE0-91F9-E2491FB80EDD}" type="presOf" srcId="{400433ED-CF6D-40E7-B4EB-2AF4FFB94952}" destId="{6EB9E9F6-9C9C-4681-8F25-9C556AB19D19}" srcOrd="0" destOrd="2" presId="urn:microsoft.com/office/officeart/2016/7/layout/RepeatingBendingProcessNew"/>
    <dgm:cxn modelId="{6730F9C5-E939-4C51-A3EE-43570C0FD01D}" type="presOf" srcId="{5D576BF6-AB13-4C72-B8D5-8CEC68A04B0F}" destId="{3E2EF24F-6609-4247-8077-BC613150031B}" srcOrd="0" destOrd="2" presId="urn:microsoft.com/office/officeart/2016/7/layout/RepeatingBendingProcessNew"/>
    <dgm:cxn modelId="{A44353DA-3DB6-4B92-AA6C-DE0DCC62AA79}" srcId="{F9329CC0-E1BC-41EA-A225-8EF7235C5C06}" destId="{BEC83C1A-C709-4259-9F87-678910E8B8D2}" srcOrd="0" destOrd="0" parTransId="{7025C4F9-59C7-473A-8503-684BAA6DDD34}" sibTransId="{46942DD2-0782-45C1-A76C-96F33A2F9D07}"/>
    <dgm:cxn modelId="{E0E8C4DC-D165-4640-B0A1-BC5F6AD6DC42}" srcId="{7CD0A17B-80F9-43D8-BAC0-E16DA22AAA34}" destId="{CE411B5A-79AE-4411-A4F8-9EAF8E2CD03A}" srcOrd="0" destOrd="0" parTransId="{3CA17525-6F9F-4143-9673-56C70A52806F}" sibTransId="{AED6184E-BC8C-4D9E-9E32-90D8B27AA026}"/>
    <dgm:cxn modelId="{2DEA50E4-D843-4D86-86CC-A9E0835303D7}" type="presOf" srcId="{F9329CC0-E1BC-41EA-A225-8EF7235C5C06}" destId="{6EB9E9F6-9C9C-4681-8F25-9C556AB19D19}" srcOrd="0" destOrd="0" presId="urn:microsoft.com/office/officeart/2016/7/layout/RepeatingBendingProcessNew"/>
    <dgm:cxn modelId="{574835E9-0B5C-4367-8BA6-AD71737931E3}" type="presOf" srcId="{CE411B5A-79AE-4411-A4F8-9EAF8E2CD03A}" destId="{AFB365BC-94CD-4505-8F1E-98A88AD5E348}" srcOrd="0" destOrd="1" presId="urn:microsoft.com/office/officeart/2016/7/layout/RepeatingBendingProcessNew"/>
    <dgm:cxn modelId="{DA9480F4-8868-4A83-84C2-B2BA030CCE6A}" srcId="{86C51582-4CD4-492F-BBEC-F5523AD3B1F7}" destId="{9279536C-0F74-4764-83E0-16E6C0BB29B5}" srcOrd="0" destOrd="0" parTransId="{91F18CFA-7B31-47C5-B124-73C8B5CC3EC1}" sibTransId="{75736D2F-F60E-4E88-810D-F11B62F80995}"/>
    <dgm:cxn modelId="{04123253-8429-4003-8B62-E20978241CC3}" type="presParOf" srcId="{6F787ABB-A579-4C73-B361-368C1CE70221}" destId="{230D6E3A-38D5-4C7B-A4B3-BE0E00F7AD96}" srcOrd="0" destOrd="0" presId="urn:microsoft.com/office/officeart/2016/7/layout/RepeatingBendingProcessNew"/>
    <dgm:cxn modelId="{106EAD7E-AED1-4DA1-8F04-996BCF4800A4}" type="presParOf" srcId="{6F787ABB-A579-4C73-B361-368C1CE70221}" destId="{D4E47C36-3A05-47F4-9DD7-A57A44D7A1F4}" srcOrd="1" destOrd="0" presId="urn:microsoft.com/office/officeart/2016/7/layout/RepeatingBendingProcessNew"/>
    <dgm:cxn modelId="{E06D575C-B43B-4E28-A536-0F2C9CD45273}" type="presParOf" srcId="{D4E47C36-3A05-47F4-9DD7-A57A44D7A1F4}" destId="{2EA12719-54C5-469D-9BED-76263A1B0C71}" srcOrd="0" destOrd="0" presId="urn:microsoft.com/office/officeart/2016/7/layout/RepeatingBendingProcessNew"/>
    <dgm:cxn modelId="{D2BC985D-19A8-44D3-895B-B6B6B65479D3}" type="presParOf" srcId="{6F787ABB-A579-4C73-B361-368C1CE70221}" destId="{AFB365BC-94CD-4505-8F1E-98A88AD5E348}" srcOrd="2" destOrd="0" presId="urn:microsoft.com/office/officeart/2016/7/layout/RepeatingBendingProcessNew"/>
    <dgm:cxn modelId="{ED3D489F-8B89-485F-8750-D9217FDF3498}" type="presParOf" srcId="{6F787ABB-A579-4C73-B361-368C1CE70221}" destId="{6096D2E6-FB0B-4904-A375-53882366E94A}" srcOrd="3" destOrd="0" presId="urn:microsoft.com/office/officeart/2016/7/layout/RepeatingBendingProcessNew"/>
    <dgm:cxn modelId="{2AB67894-3C6B-40FC-8F17-4DD33A4A09C6}" type="presParOf" srcId="{6096D2E6-FB0B-4904-A375-53882366E94A}" destId="{02741D96-F830-4217-B3D7-E672A955EF98}" srcOrd="0" destOrd="0" presId="urn:microsoft.com/office/officeart/2016/7/layout/RepeatingBendingProcessNew"/>
    <dgm:cxn modelId="{E1B53FCF-7405-4F64-AA9E-26BA5D0CF47A}" type="presParOf" srcId="{6F787ABB-A579-4C73-B361-368C1CE70221}" destId="{3E2EF24F-6609-4247-8077-BC613150031B}" srcOrd="4" destOrd="0" presId="urn:microsoft.com/office/officeart/2016/7/layout/RepeatingBendingProcessNew"/>
    <dgm:cxn modelId="{D04DF445-71B0-4666-8ADF-68FCBC2BA8B6}" type="presParOf" srcId="{6F787ABB-A579-4C73-B361-368C1CE70221}" destId="{6A1DD38F-D488-41D4-B69F-2837158A87D4}" srcOrd="5" destOrd="0" presId="urn:microsoft.com/office/officeart/2016/7/layout/RepeatingBendingProcessNew"/>
    <dgm:cxn modelId="{50C56191-D1DE-4533-9927-12021DC18783}" type="presParOf" srcId="{6A1DD38F-D488-41D4-B69F-2837158A87D4}" destId="{FD67ABF0-A65A-4C7A-A8B2-CCC2779D8339}" srcOrd="0" destOrd="0" presId="urn:microsoft.com/office/officeart/2016/7/layout/RepeatingBendingProcessNew"/>
    <dgm:cxn modelId="{52423A79-FE7E-483B-AD07-183B6A5667C4}" type="presParOf" srcId="{6F787ABB-A579-4C73-B361-368C1CE70221}" destId="{6EB9E9F6-9C9C-4681-8F25-9C556AB19D19}" srcOrd="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47C36-3A05-47F4-9DD7-A57A44D7A1F4}">
      <dsp:nvSpPr>
        <dsp:cNvPr id="0" name=""/>
        <dsp:cNvSpPr/>
      </dsp:nvSpPr>
      <dsp:spPr>
        <a:xfrm>
          <a:off x="2326199" y="1560036"/>
          <a:ext cx="504340" cy="91440"/>
        </a:xfrm>
        <a:custGeom>
          <a:avLst/>
          <a:gdLst/>
          <a:ahLst/>
          <a:cxnLst/>
          <a:rect l="0" t="0" r="0" b="0"/>
          <a:pathLst>
            <a:path>
              <a:moveTo>
                <a:pt x="0" y="45720"/>
              </a:moveTo>
              <a:lnTo>
                <a:pt x="504340"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4995" y="1603081"/>
        <a:ext cx="26747" cy="5349"/>
      </dsp:txXfrm>
    </dsp:sp>
    <dsp:sp modelId="{230D6E3A-38D5-4C7B-A4B3-BE0E00F7AD96}">
      <dsp:nvSpPr>
        <dsp:cNvPr id="0" name=""/>
        <dsp:cNvSpPr/>
      </dsp:nvSpPr>
      <dsp:spPr>
        <a:xfrm>
          <a:off x="2171" y="908007"/>
          <a:ext cx="2325827" cy="1395496"/>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968" tIns="119629" rIns="113968" bIns="119629" numCol="1" spcCol="1270" anchor="ctr" anchorCtr="0">
          <a:noAutofit/>
        </a:bodyPr>
        <a:lstStyle/>
        <a:p>
          <a:pPr marL="0" lvl="0" indent="0" algn="ctr" defTabSz="1022350">
            <a:lnSpc>
              <a:spcPct val="90000"/>
            </a:lnSpc>
            <a:spcBef>
              <a:spcPct val="0"/>
            </a:spcBef>
            <a:spcAft>
              <a:spcPct val="35000"/>
            </a:spcAft>
            <a:buNone/>
            <a:defRPr b="1"/>
          </a:pPr>
          <a:r>
            <a:rPr lang="en-US" sz="2300" kern="1200"/>
            <a:t>Loan Amount- $250,000</a:t>
          </a:r>
        </a:p>
      </dsp:txBody>
      <dsp:txXfrm>
        <a:off x="2171" y="908007"/>
        <a:ext cx="2325827" cy="1395496"/>
      </dsp:txXfrm>
    </dsp:sp>
    <dsp:sp modelId="{6096D2E6-FB0B-4904-A375-53882366E94A}">
      <dsp:nvSpPr>
        <dsp:cNvPr id="0" name=""/>
        <dsp:cNvSpPr/>
      </dsp:nvSpPr>
      <dsp:spPr>
        <a:xfrm>
          <a:off x="5186967" y="1560036"/>
          <a:ext cx="504340" cy="91440"/>
        </a:xfrm>
        <a:custGeom>
          <a:avLst/>
          <a:gdLst/>
          <a:ahLst/>
          <a:cxnLst/>
          <a:rect l="0" t="0" r="0" b="0"/>
          <a:pathLst>
            <a:path>
              <a:moveTo>
                <a:pt x="0" y="45720"/>
              </a:moveTo>
              <a:lnTo>
                <a:pt x="504340" y="45720"/>
              </a:lnTo>
            </a:path>
          </a:pathLst>
        </a:custGeom>
        <a:noFill/>
        <a:ln w="9525" cap="rnd" cmpd="sng" algn="ctr">
          <a:solidFill>
            <a:schemeClr val="accent5">
              <a:hueOff val="-745806"/>
              <a:satOff val="2202"/>
              <a:lumOff val="-264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5763" y="1603081"/>
        <a:ext cx="26747" cy="5349"/>
      </dsp:txXfrm>
    </dsp:sp>
    <dsp:sp modelId="{AFB365BC-94CD-4505-8F1E-98A88AD5E348}">
      <dsp:nvSpPr>
        <dsp:cNvPr id="0" name=""/>
        <dsp:cNvSpPr/>
      </dsp:nvSpPr>
      <dsp:spPr>
        <a:xfrm>
          <a:off x="2862939" y="908007"/>
          <a:ext cx="2325827" cy="1395496"/>
        </a:xfrm>
        <a:prstGeom prst="rect">
          <a:avLst/>
        </a:prstGeom>
        <a:gradFill rotWithShape="0">
          <a:gsLst>
            <a:gs pos="0">
              <a:schemeClr val="accent5">
                <a:hueOff val="-497204"/>
                <a:satOff val="1468"/>
                <a:lumOff val="-1765"/>
                <a:alphaOff val="0"/>
                <a:tint val="96000"/>
                <a:lumMod val="104000"/>
              </a:schemeClr>
            </a:gs>
            <a:gs pos="100000">
              <a:schemeClr val="accent5">
                <a:hueOff val="-497204"/>
                <a:satOff val="1468"/>
                <a:lumOff val="-1765"/>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968" tIns="119629" rIns="113968" bIns="119629" numCol="1" spcCol="1270" anchor="t" anchorCtr="0">
          <a:noAutofit/>
        </a:bodyPr>
        <a:lstStyle/>
        <a:p>
          <a:pPr marL="0" lvl="0" indent="0" algn="l" defTabSz="1022350">
            <a:lnSpc>
              <a:spcPct val="90000"/>
            </a:lnSpc>
            <a:spcBef>
              <a:spcPct val="0"/>
            </a:spcBef>
            <a:spcAft>
              <a:spcPct val="35000"/>
            </a:spcAft>
            <a:buNone/>
            <a:defRPr b="1"/>
          </a:pPr>
          <a:r>
            <a:rPr lang="en-US" sz="2300" b="1" kern="1200"/>
            <a:t>Option A</a:t>
          </a:r>
          <a:endParaRPr lang="en-US" sz="2300" kern="1200"/>
        </a:p>
        <a:p>
          <a:pPr marL="171450" lvl="1" indent="-171450" algn="l" defTabSz="800100">
            <a:lnSpc>
              <a:spcPct val="90000"/>
            </a:lnSpc>
            <a:spcBef>
              <a:spcPct val="0"/>
            </a:spcBef>
            <a:spcAft>
              <a:spcPct val="15000"/>
            </a:spcAft>
            <a:buChar char="•"/>
          </a:pPr>
          <a:r>
            <a:rPr lang="en-US" sz="1800" b="1" kern="1200" dirty="0"/>
            <a:t>Term: 36 months</a:t>
          </a:r>
          <a:endParaRPr lang="en-US" sz="1800" kern="1200" dirty="0"/>
        </a:p>
        <a:p>
          <a:pPr marL="171450" lvl="1" indent="-171450" algn="l" defTabSz="800100">
            <a:lnSpc>
              <a:spcPct val="90000"/>
            </a:lnSpc>
            <a:spcBef>
              <a:spcPct val="0"/>
            </a:spcBef>
            <a:spcAft>
              <a:spcPct val="15000"/>
            </a:spcAft>
            <a:buChar char="•"/>
          </a:pPr>
          <a:r>
            <a:rPr lang="en-US" sz="1800" b="1" kern="1200"/>
            <a:t>Interest rate: 4%</a:t>
          </a:r>
          <a:endParaRPr lang="en-US" sz="1800" kern="1200"/>
        </a:p>
      </dsp:txBody>
      <dsp:txXfrm>
        <a:off x="2862939" y="908007"/>
        <a:ext cx="2325827" cy="1395496"/>
      </dsp:txXfrm>
    </dsp:sp>
    <dsp:sp modelId="{6A1DD38F-D488-41D4-B69F-2837158A87D4}">
      <dsp:nvSpPr>
        <dsp:cNvPr id="0" name=""/>
        <dsp:cNvSpPr/>
      </dsp:nvSpPr>
      <dsp:spPr>
        <a:xfrm>
          <a:off x="8047735" y="1560036"/>
          <a:ext cx="504340" cy="91440"/>
        </a:xfrm>
        <a:custGeom>
          <a:avLst/>
          <a:gdLst/>
          <a:ahLst/>
          <a:cxnLst/>
          <a:rect l="0" t="0" r="0" b="0"/>
          <a:pathLst>
            <a:path>
              <a:moveTo>
                <a:pt x="0" y="45720"/>
              </a:moveTo>
              <a:lnTo>
                <a:pt x="504340" y="45720"/>
              </a:lnTo>
            </a:path>
          </a:pathLst>
        </a:custGeom>
        <a:noFill/>
        <a:ln w="9525" cap="rnd" cmpd="sng" algn="ctr">
          <a:solidFill>
            <a:schemeClr val="accent5">
              <a:hueOff val="-1491611"/>
              <a:satOff val="4404"/>
              <a:lumOff val="-529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86532" y="1603081"/>
        <a:ext cx="26747" cy="5349"/>
      </dsp:txXfrm>
    </dsp:sp>
    <dsp:sp modelId="{3E2EF24F-6609-4247-8077-BC613150031B}">
      <dsp:nvSpPr>
        <dsp:cNvPr id="0" name=""/>
        <dsp:cNvSpPr/>
      </dsp:nvSpPr>
      <dsp:spPr>
        <a:xfrm>
          <a:off x="5723707" y="908007"/>
          <a:ext cx="2325827" cy="1395496"/>
        </a:xfrm>
        <a:prstGeom prst="rect">
          <a:avLst/>
        </a:prstGeom>
        <a:gradFill rotWithShape="0">
          <a:gsLst>
            <a:gs pos="0">
              <a:schemeClr val="accent5">
                <a:hueOff val="-994407"/>
                <a:satOff val="2936"/>
                <a:lumOff val="-3530"/>
                <a:alphaOff val="0"/>
                <a:tint val="96000"/>
                <a:lumMod val="104000"/>
              </a:schemeClr>
            </a:gs>
            <a:gs pos="100000">
              <a:schemeClr val="accent5">
                <a:hueOff val="-994407"/>
                <a:satOff val="2936"/>
                <a:lumOff val="-353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968" tIns="119629" rIns="113968" bIns="119629" numCol="1" spcCol="1270" anchor="t" anchorCtr="0">
          <a:noAutofit/>
        </a:bodyPr>
        <a:lstStyle/>
        <a:p>
          <a:pPr marL="0" lvl="0" indent="0" algn="l" defTabSz="1022350">
            <a:lnSpc>
              <a:spcPct val="90000"/>
            </a:lnSpc>
            <a:spcBef>
              <a:spcPct val="0"/>
            </a:spcBef>
            <a:spcAft>
              <a:spcPct val="35000"/>
            </a:spcAft>
            <a:buNone/>
            <a:defRPr b="1"/>
          </a:pPr>
          <a:r>
            <a:rPr lang="en-US" sz="2300" b="1" kern="1200"/>
            <a:t>Option B</a:t>
          </a:r>
          <a:endParaRPr lang="en-US" sz="2300" kern="1200"/>
        </a:p>
        <a:p>
          <a:pPr marL="171450" lvl="1" indent="-171450" algn="l" defTabSz="800100">
            <a:lnSpc>
              <a:spcPct val="90000"/>
            </a:lnSpc>
            <a:spcBef>
              <a:spcPct val="0"/>
            </a:spcBef>
            <a:spcAft>
              <a:spcPct val="15000"/>
            </a:spcAft>
            <a:buChar char="•"/>
          </a:pPr>
          <a:r>
            <a:rPr lang="en-US" sz="1800" b="1" kern="1200"/>
            <a:t>Term: 48 months</a:t>
          </a:r>
          <a:endParaRPr lang="en-US" sz="1800" kern="1200"/>
        </a:p>
        <a:p>
          <a:pPr marL="171450" lvl="1" indent="-171450" algn="l" defTabSz="800100">
            <a:lnSpc>
              <a:spcPct val="90000"/>
            </a:lnSpc>
            <a:spcBef>
              <a:spcPct val="0"/>
            </a:spcBef>
            <a:spcAft>
              <a:spcPct val="15000"/>
            </a:spcAft>
            <a:buChar char="•"/>
          </a:pPr>
          <a:r>
            <a:rPr lang="en-US" sz="1800" b="1" kern="1200"/>
            <a:t>Interest rate: 4.5%</a:t>
          </a:r>
          <a:endParaRPr lang="en-US" sz="1800" kern="1200"/>
        </a:p>
      </dsp:txBody>
      <dsp:txXfrm>
        <a:off x="5723707" y="908007"/>
        <a:ext cx="2325827" cy="1395496"/>
      </dsp:txXfrm>
    </dsp:sp>
    <dsp:sp modelId="{6EB9E9F6-9C9C-4681-8F25-9C556AB19D19}">
      <dsp:nvSpPr>
        <dsp:cNvPr id="0" name=""/>
        <dsp:cNvSpPr/>
      </dsp:nvSpPr>
      <dsp:spPr>
        <a:xfrm>
          <a:off x="8584475" y="908007"/>
          <a:ext cx="2325827" cy="1395496"/>
        </a:xfrm>
        <a:prstGeom prst="rect">
          <a:avLst/>
        </a:prstGeom>
        <a:gradFill rotWithShape="0">
          <a:gsLst>
            <a:gs pos="0">
              <a:schemeClr val="accent5">
                <a:hueOff val="-1491611"/>
                <a:satOff val="4404"/>
                <a:lumOff val="-5295"/>
                <a:alphaOff val="0"/>
                <a:tint val="96000"/>
                <a:lumMod val="104000"/>
              </a:schemeClr>
            </a:gs>
            <a:gs pos="100000">
              <a:schemeClr val="accent5">
                <a:hueOff val="-1491611"/>
                <a:satOff val="4404"/>
                <a:lumOff val="-5295"/>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968" tIns="119629" rIns="113968" bIns="119629" numCol="1" spcCol="1270" anchor="t" anchorCtr="0">
          <a:noAutofit/>
        </a:bodyPr>
        <a:lstStyle/>
        <a:p>
          <a:pPr marL="0" lvl="0" indent="0" algn="l" defTabSz="1022350">
            <a:lnSpc>
              <a:spcPct val="90000"/>
            </a:lnSpc>
            <a:spcBef>
              <a:spcPct val="0"/>
            </a:spcBef>
            <a:spcAft>
              <a:spcPct val="35000"/>
            </a:spcAft>
            <a:buNone/>
            <a:defRPr b="1"/>
          </a:pPr>
          <a:r>
            <a:rPr lang="en-US" sz="2300" b="1" kern="1200"/>
            <a:t>Option C</a:t>
          </a:r>
          <a:endParaRPr lang="en-US" sz="2300" kern="1200"/>
        </a:p>
        <a:p>
          <a:pPr marL="171450" lvl="1" indent="-171450" algn="l" defTabSz="800100">
            <a:lnSpc>
              <a:spcPct val="90000"/>
            </a:lnSpc>
            <a:spcBef>
              <a:spcPct val="0"/>
            </a:spcBef>
            <a:spcAft>
              <a:spcPct val="15000"/>
            </a:spcAft>
            <a:buChar char="•"/>
          </a:pPr>
          <a:r>
            <a:rPr lang="en-US" sz="1800" b="1" kern="1200"/>
            <a:t>Term: 60 months</a:t>
          </a:r>
          <a:endParaRPr lang="en-US" sz="1800" kern="1200"/>
        </a:p>
        <a:p>
          <a:pPr marL="171450" lvl="1" indent="-171450" algn="l" defTabSz="800100">
            <a:lnSpc>
              <a:spcPct val="90000"/>
            </a:lnSpc>
            <a:spcBef>
              <a:spcPct val="0"/>
            </a:spcBef>
            <a:spcAft>
              <a:spcPct val="15000"/>
            </a:spcAft>
            <a:buChar char="•"/>
          </a:pPr>
          <a:r>
            <a:rPr lang="en-US" sz="1800" b="1" kern="1200"/>
            <a:t>Interest rate: 5%</a:t>
          </a:r>
          <a:endParaRPr lang="en-US" sz="1800" kern="1200"/>
        </a:p>
      </dsp:txBody>
      <dsp:txXfrm>
        <a:off x="8584475" y="908007"/>
        <a:ext cx="2325827" cy="139549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1725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648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3669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9979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8860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74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0669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2572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252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660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89930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830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022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383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246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4568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032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961713493"/>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6" r:id="rId12"/>
    <p:sldLayoutId id="2147483671" r:id="rId13"/>
    <p:sldLayoutId id="2147483672" r:id="rId14"/>
    <p:sldLayoutId id="2147483673" r:id="rId15"/>
    <p:sldLayoutId id="2147483674" r:id="rId16"/>
    <p:sldLayoutId id="2147483675"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0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3" name="Picture 3" descr="Outdoor warehouse">
            <a:extLst>
              <a:ext uri="{FF2B5EF4-FFF2-40B4-BE49-F238E27FC236}">
                <a16:creationId xmlns:a16="http://schemas.microsoft.com/office/drawing/2014/main" id="{DE1C3DEC-AA58-4D8E-BADC-947F217D7777}"/>
              </a:ext>
            </a:extLst>
          </p:cNvPr>
          <p:cNvPicPr>
            <a:picLocks noChangeAspect="1"/>
          </p:cNvPicPr>
          <p:nvPr/>
        </p:nvPicPr>
        <p:blipFill rotWithShape="1">
          <a:blip r:embed="rId3">
            <a:alphaModFix amt="35000"/>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D4BD56C0-F228-4D1B-9009-766525E03BBA}"/>
              </a:ext>
            </a:extLst>
          </p:cNvPr>
          <p:cNvSpPr>
            <a:spLocks noGrp="1"/>
          </p:cNvSpPr>
          <p:nvPr>
            <p:ph type="ctrTitle"/>
          </p:nvPr>
        </p:nvSpPr>
        <p:spPr>
          <a:xfrm>
            <a:off x="1370693" y="1769540"/>
            <a:ext cx="9440034" cy="1828801"/>
          </a:xfrm>
        </p:spPr>
        <p:txBody>
          <a:bodyPr vert="horz" lIns="91440" tIns="45720" rIns="91440" bIns="45720" rtlCol="0" anchor="b">
            <a:normAutofit/>
          </a:bodyPr>
          <a:lstStyle/>
          <a:p>
            <a:r>
              <a:rPr lang="en-US" dirty="0"/>
              <a:t>North Shore CPA Services </a:t>
            </a:r>
          </a:p>
        </p:txBody>
      </p:sp>
      <p:sp>
        <p:nvSpPr>
          <p:cNvPr id="3" name="Subtitle 2">
            <a:extLst>
              <a:ext uri="{FF2B5EF4-FFF2-40B4-BE49-F238E27FC236}">
                <a16:creationId xmlns:a16="http://schemas.microsoft.com/office/drawing/2014/main" id="{02BD014F-01E8-447C-A5C7-34418889D981}"/>
              </a:ext>
            </a:extLst>
          </p:cNvPr>
          <p:cNvSpPr>
            <a:spLocks noGrp="1"/>
          </p:cNvSpPr>
          <p:nvPr>
            <p:ph type="subTitle" idx="1"/>
          </p:nvPr>
        </p:nvSpPr>
        <p:spPr>
          <a:xfrm>
            <a:off x="1370693" y="3773489"/>
            <a:ext cx="9440034" cy="1049867"/>
          </a:xfrm>
        </p:spPr>
        <p:txBody>
          <a:bodyPr vert="horz" lIns="91440" tIns="45720" rIns="91440" bIns="45720" rtlCol="0" anchor="t">
            <a:normAutofit/>
          </a:bodyPr>
          <a:lstStyle/>
          <a:p>
            <a:r>
              <a:rPr lang="en-US"/>
              <a:t>Financing Option</a:t>
            </a:r>
          </a:p>
          <a:p>
            <a:endParaRPr lang="en-US"/>
          </a:p>
        </p:txBody>
      </p:sp>
      <p:sp>
        <p:nvSpPr>
          <p:cNvPr id="5" name="TextBox 4">
            <a:extLst>
              <a:ext uri="{FF2B5EF4-FFF2-40B4-BE49-F238E27FC236}">
                <a16:creationId xmlns:a16="http://schemas.microsoft.com/office/drawing/2014/main" id="{5B6ACB46-E0E5-4DEF-9ABB-15F6B221F16A}"/>
              </a:ext>
            </a:extLst>
          </p:cNvPr>
          <p:cNvSpPr txBox="1"/>
          <p:nvPr/>
        </p:nvSpPr>
        <p:spPr>
          <a:xfrm>
            <a:off x="7807569" y="6147582"/>
            <a:ext cx="4206240" cy="365760"/>
          </a:xfrm>
          <a:prstGeom prst="rect">
            <a:avLst/>
          </a:prstGeom>
          <a:noFill/>
        </p:spPr>
        <p:txBody>
          <a:bodyPr wrap="square" rtlCol="0">
            <a:spAutoFit/>
          </a:bodyPr>
          <a:lstStyle/>
          <a:p>
            <a:pPr>
              <a:spcAft>
                <a:spcPts val="600"/>
              </a:spcAft>
            </a:pPr>
            <a:r>
              <a:rPr lang="en-US" dirty="0"/>
              <a:t>By Maksat Mametjumayev</a:t>
            </a:r>
            <a:endParaRPr lang="en-US"/>
          </a:p>
        </p:txBody>
      </p:sp>
    </p:spTree>
    <p:extLst>
      <p:ext uri="{BB962C8B-B14F-4D97-AF65-F5344CB8AC3E}">
        <p14:creationId xmlns:p14="http://schemas.microsoft.com/office/powerpoint/2010/main" val="377274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C9062506-CA04-4EA8-8BB7-8ED014F200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C5DF03-3327-4AAD-BAC1-3C9E0E88AF84}"/>
              </a:ext>
            </a:extLst>
          </p:cNvPr>
          <p:cNvSpPr>
            <a:spLocks noGrp="1"/>
          </p:cNvSpPr>
          <p:nvPr>
            <p:ph type="title"/>
          </p:nvPr>
        </p:nvSpPr>
        <p:spPr>
          <a:xfrm>
            <a:off x="913794" y="4778733"/>
            <a:ext cx="10353761" cy="1337751"/>
          </a:xfrm>
        </p:spPr>
        <p:txBody>
          <a:bodyPr>
            <a:normAutofit/>
          </a:bodyPr>
          <a:lstStyle/>
          <a:p>
            <a:r>
              <a:rPr lang="en-US" sz="4800"/>
              <a:t>Introduction </a:t>
            </a:r>
          </a:p>
        </p:txBody>
      </p:sp>
      <p:sp useBgFill="1">
        <p:nvSpPr>
          <p:cNvPr id="45" name="Freeform: Shape 44">
            <a:extLst>
              <a:ext uri="{FF2B5EF4-FFF2-40B4-BE49-F238E27FC236}">
                <a16:creationId xmlns:a16="http://schemas.microsoft.com/office/drawing/2014/main" id="{63937257-9B07-4360-A672-8DC1DB622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Date Placeholder 3">
            <a:extLst>
              <a:ext uri="{FF2B5EF4-FFF2-40B4-BE49-F238E27FC236}">
                <a16:creationId xmlns:a16="http://schemas.microsoft.com/office/drawing/2014/main" id="{905E7363-5E6B-4EA2-A007-EB497636C9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736" y="621808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48" name="Content Placeholder 2">
            <a:extLst>
              <a:ext uri="{FF2B5EF4-FFF2-40B4-BE49-F238E27FC236}">
                <a16:creationId xmlns:a16="http://schemas.microsoft.com/office/drawing/2014/main" id="{F42566CB-55F8-4DFE-B590-7263A795AFEA}"/>
              </a:ext>
            </a:extLst>
          </p:cNvPr>
          <p:cNvGraphicFramePr>
            <a:graphicFrameLocks noGrp="1"/>
          </p:cNvGraphicFramePr>
          <p:nvPr>
            <p:ph idx="1"/>
            <p:extLst>
              <p:ext uri="{D42A27DB-BD31-4B8C-83A1-F6EECF244321}">
                <p14:modId xmlns:p14="http://schemas.microsoft.com/office/powerpoint/2010/main" val="2419435458"/>
              </p:ext>
            </p:extLst>
          </p:nvPr>
        </p:nvGraphicFramePr>
        <p:xfrm>
          <a:off x="642938" y="642938"/>
          <a:ext cx="10912475" cy="3211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4051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B988A41-CAE0-4412-A9D0-E38967553541}"/>
              </a:ext>
            </a:extLst>
          </p:cNvPr>
          <p:cNvPicPr>
            <a:picLocks noGrp="1" noChangeAspect="1"/>
          </p:cNvPicPr>
          <p:nvPr>
            <p:ph idx="1"/>
          </p:nvPr>
        </p:nvPicPr>
        <p:blipFill rotWithShape="1">
          <a:blip r:embed="rId3"/>
          <a:srcRect t="1372" r="-1" b="-1"/>
          <a:stretch/>
        </p:blipFill>
        <p:spPr>
          <a:xfrm>
            <a:off x="-12270" y="0"/>
            <a:ext cx="12198915" cy="6857999"/>
          </a:xfrm>
          <a:prstGeom prst="rect">
            <a:avLst/>
          </a:prstGeom>
        </p:spPr>
      </p:pic>
      <p:sp>
        <p:nvSpPr>
          <p:cNvPr id="11" name="Rectangle 10">
            <a:extLst>
              <a:ext uri="{FF2B5EF4-FFF2-40B4-BE49-F238E27FC236}">
                <a16:creationId xmlns:a16="http://schemas.microsoft.com/office/drawing/2014/main" id="{6B28264E-43F8-4339-BE92-AA6B94D40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20681"/>
            <a:ext cx="12188952" cy="2637319"/>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D64FDA-8F5C-4432-8605-63DB1546F383}"/>
              </a:ext>
            </a:extLst>
          </p:cNvPr>
          <p:cNvSpPr>
            <a:spLocks noGrp="1"/>
          </p:cNvSpPr>
          <p:nvPr>
            <p:ph type="title"/>
          </p:nvPr>
        </p:nvSpPr>
        <p:spPr>
          <a:xfrm>
            <a:off x="1375983" y="323556"/>
            <a:ext cx="9440034" cy="613383"/>
          </a:xfrm>
        </p:spPr>
        <p:txBody>
          <a:bodyPr vert="horz" lIns="91440" tIns="45720" rIns="91440" bIns="45720" rtlCol="0" anchor="b">
            <a:normAutofit/>
          </a:bodyPr>
          <a:lstStyle/>
          <a:p>
            <a:pPr lvl="0">
              <a:lnSpc>
                <a:spcPct val="90000"/>
              </a:lnSpc>
              <a:defRPr b="1"/>
            </a:pPr>
            <a:r>
              <a:rPr lang="en-US" sz="2400" b="1" dirty="0"/>
              <a:t>Option A: Term-36 months; Interest rate-4%</a:t>
            </a:r>
            <a:endParaRPr lang="en-US" sz="2400" dirty="0"/>
          </a:p>
        </p:txBody>
      </p:sp>
    </p:spTree>
    <p:extLst>
      <p:ext uri="{BB962C8B-B14F-4D97-AF65-F5344CB8AC3E}">
        <p14:creationId xmlns:p14="http://schemas.microsoft.com/office/powerpoint/2010/main" val="176809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A5954B5-2EF8-4645-B8BF-7D117520CDFB}"/>
              </a:ext>
            </a:extLst>
          </p:cNvPr>
          <p:cNvPicPr>
            <a:picLocks noChangeAspect="1"/>
          </p:cNvPicPr>
          <p:nvPr/>
        </p:nvPicPr>
        <p:blipFill rotWithShape="1">
          <a:blip r:embed="rId3"/>
          <a:srcRect t="1372" r="-1" b="-1"/>
          <a:stretch/>
        </p:blipFill>
        <p:spPr>
          <a:xfrm>
            <a:off x="-12270" y="1"/>
            <a:ext cx="12198915" cy="6857999"/>
          </a:xfrm>
          <a:prstGeom prst="rect">
            <a:avLst/>
          </a:prstGeom>
        </p:spPr>
      </p:pic>
      <p:sp>
        <p:nvSpPr>
          <p:cNvPr id="14" name="Rectangle 13">
            <a:extLst>
              <a:ext uri="{FF2B5EF4-FFF2-40B4-BE49-F238E27FC236}">
                <a16:creationId xmlns:a16="http://schemas.microsoft.com/office/drawing/2014/main" id="{6B28264E-43F8-4339-BE92-AA6B94D40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20681"/>
            <a:ext cx="12188952" cy="2637319"/>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D64FDA-8F5C-4432-8605-63DB1546F383}"/>
              </a:ext>
            </a:extLst>
          </p:cNvPr>
          <p:cNvSpPr>
            <a:spLocks noGrp="1"/>
          </p:cNvSpPr>
          <p:nvPr>
            <p:ph type="title"/>
          </p:nvPr>
        </p:nvSpPr>
        <p:spPr>
          <a:xfrm>
            <a:off x="1375983" y="622854"/>
            <a:ext cx="9440034" cy="609600"/>
          </a:xfrm>
        </p:spPr>
        <p:txBody>
          <a:bodyPr vert="horz" lIns="91440" tIns="45720" rIns="91440" bIns="45720" rtlCol="0" anchor="b">
            <a:noAutofit/>
          </a:bodyPr>
          <a:lstStyle/>
          <a:p>
            <a:pPr lvl="0">
              <a:lnSpc>
                <a:spcPct val="90000"/>
              </a:lnSpc>
              <a:defRPr b="1"/>
            </a:pPr>
            <a:br>
              <a:rPr lang="en-US" sz="2400" b="1" dirty="0"/>
            </a:br>
            <a:br>
              <a:rPr lang="en-US" sz="2400" b="1" dirty="0"/>
            </a:br>
            <a:r>
              <a:rPr lang="en-US" sz="2400" b="1" dirty="0"/>
              <a:t>Option B: Term-48months; Interest rate-4.5%</a:t>
            </a:r>
            <a:br>
              <a:rPr lang="en-US" sz="2400" dirty="0"/>
            </a:br>
            <a:endParaRPr lang="en-US" sz="2400" dirty="0"/>
          </a:p>
        </p:txBody>
      </p:sp>
    </p:spTree>
    <p:extLst>
      <p:ext uri="{BB962C8B-B14F-4D97-AF65-F5344CB8AC3E}">
        <p14:creationId xmlns:p14="http://schemas.microsoft.com/office/powerpoint/2010/main" val="261245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C8B788A-6FDE-4D9A-8990-C5A7CEC89F38}"/>
              </a:ext>
            </a:extLst>
          </p:cNvPr>
          <p:cNvPicPr>
            <a:picLocks noGrp="1" noChangeAspect="1"/>
          </p:cNvPicPr>
          <p:nvPr>
            <p:ph idx="1"/>
          </p:nvPr>
        </p:nvPicPr>
        <p:blipFill rotWithShape="1">
          <a:blip r:embed="rId3"/>
          <a:srcRect t="1372" r="-1" b="-1"/>
          <a:stretch/>
        </p:blipFill>
        <p:spPr>
          <a:xfrm>
            <a:off x="-12270" y="1"/>
            <a:ext cx="12198915" cy="6857999"/>
          </a:xfrm>
          <a:prstGeom prst="rect">
            <a:avLst/>
          </a:prstGeom>
        </p:spPr>
      </p:pic>
      <p:sp>
        <p:nvSpPr>
          <p:cNvPr id="13" name="Rectangle 12">
            <a:extLst>
              <a:ext uri="{FF2B5EF4-FFF2-40B4-BE49-F238E27FC236}">
                <a16:creationId xmlns:a16="http://schemas.microsoft.com/office/drawing/2014/main" id="{6B28264E-43F8-4339-BE92-AA6B94D40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20681"/>
            <a:ext cx="12188952" cy="2637319"/>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D64FDA-8F5C-4432-8605-63DB1546F383}"/>
              </a:ext>
            </a:extLst>
          </p:cNvPr>
          <p:cNvSpPr>
            <a:spLocks noGrp="1"/>
          </p:cNvSpPr>
          <p:nvPr>
            <p:ph type="title"/>
          </p:nvPr>
        </p:nvSpPr>
        <p:spPr>
          <a:xfrm>
            <a:off x="1145610" y="379827"/>
            <a:ext cx="9440034" cy="514910"/>
          </a:xfrm>
        </p:spPr>
        <p:txBody>
          <a:bodyPr vert="horz" lIns="91440" tIns="45720" rIns="91440" bIns="45720" rtlCol="0" anchor="b">
            <a:normAutofit/>
          </a:bodyPr>
          <a:lstStyle/>
          <a:p>
            <a:pPr lvl="0">
              <a:lnSpc>
                <a:spcPct val="90000"/>
              </a:lnSpc>
              <a:defRPr b="1"/>
            </a:pPr>
            <a:r>
              <a:rPr lang="en-US" sz="2400" b="1" dirty="0"/>
              <a:t>Option C: Term-60 months; Interest rate-5%</a:t>
            </a:r>
            <a:endParaRPr lang="en-US" sz="2400" dirty="0"/>
          </a:p>
        </p:txBody>
      </p:sp>
    </p:spTree>
    <p:extLst>
      <p:ext uri="{BB962C8B-B14F-4D97-AF65-F5344CB8AC3E}">
        <p14:creationId xmlns:p14="http://schemas.microsoft.com/office/powerpoint/2010/main" val="281639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B9C8D866-BADC-4DFC-B789-9CA06CBF1D18}"/>
              </a:ext>
            </a:extLst>
          </p:cNvPr>
          <p:cNvPicPr>
            <a:picLocks noGrp="1" noChangeAspect="1"/>
          </p:cNvPicPr>
          <p:nvPr>
            <p:ph idx="1"/>
          </p:nvPr>
        </p:nvPicPr>
        <p:blipFill>
          <a:blip r:embed="rId3"/>
          <a:stretch>
            <a:fillRect/>
          </a:stretch>
        </p:blipFill>
        <p:spPr>
          <a:xfrm>
            <a:off x="985720" y="968938"/>
            <a:ext cx="10220560" cy="4920124"/>
          </a:xfrm>
          <a:prstGeom prst="rect">
            <a:avLst/>
          </a:prstGeom>
        </p:spPr>
      </p:pic>
      <p:sp>
        <p:nvSpPr>
          <p:cNvPr id="10" name="TextBox 9">
            <a:extLst>
              <a:ext uri="{FF2B5EF4-FFF2-40B4-BE49-F238E27FC236}">
                <a16:creationId xmlns:a16="http://schemas.microsoft.com/office/drawing/2014/main" id="{B7026493-571D-40B1-BC3E-1819F0D0A4A3}"/>
              </a:ext>
            </a:extLst>
          </p:cNvPr>
          <p:cNvSpPr txBox="1"/>
          <p:nvPr/>
        </p:nvSpPr>
        <p:spPr>
          <a:xfrm>
            <a:off x="1209822" y="276512"/>
            <a:ext cx="5894363" cy="461665"/>
          </a:xfrm>
          <a:prstGeom prst="rect">
            <a:avLst/>
          </a:prstGeom>
          <a:noFill/>
        </p:spPr>
        <p:txBody>
          <a:bodyPr wrap="square" rtlCol="0">
            <a:spAutoFit/>
          </a:bodyPr>
          <a:lstStyle/>
          <a:p>
            <a:r>
              <a:rPr lang="en-US" sz="2400" b="1" i="1" dirty="0"/>
              <a:t>Scenario Summary </a:t>
            </a:r>
          </a:p>
        </p:txBody>
      </p:sp>
    </p:spTree>
    <p:extLst>
      <p:ext uri="{BB962C8B-B14F-4D97-AF65-F5344CB8AC3E}">
        <p14:creationId xmlns:p14="http://schemas.microsoft.com/office/powerpoint/2010/main" val="221102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12D73-F1A6-4148-837E-0FC1029D24D3}"/>
              </a:ext>
            </a:extLst>
          </p:cNvPr>
          <p:cNvSpPr>
            <a:spLocks noGrp="1"/>
          </p:cNvSpPr>
          <p:nvPr>
            <p:ph type="title"/>
          </p:nvPr>
        </p:nvSpPr>
        <p:spPr>
          <a:xfrm>
            <a:off x="834013" y="1115568"/>
            <a:ext cx="3487616" cy="4626864"/>
          </a:xfrm>
        </p:spPr>
        <p:txBody>
          <a:bodyPr>
            <a:normAutofit/>
          </a:bodyPr>
          <a:lstStyle/>
          <a:p>
            <a:pPr algn="l"/>
            <a:r>
              <a:rPr lang="en-US" sz="3300" dirty="0"/>
              <a:t>Recommendation </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8BEFC4-8679-4B6A-91AA-D23A3F6F99EB}"/>
              </a:ext>
            </a:extLst>
          </p:cNvPr>
          <p:cNvSpPr>
            <a:spLocks noGrp="1"/>
          </p:cNvSpPr>
          <p:nvPr>
            <p:ph idx="1"/>
          </p:nvPr>
        </p:nvSpPr>
        <p:spPr>
          <a:xfrm>
            <a:off x="5105398" y="1115568"/>
            <a:ext cx="6245352" cy="4626864"/>
          </a:xfrm>
        </p:spPr>
        <p:txBody>
          <a:bodyPr anchor="ctr">
            <a:normAutofit/>
          </a:bodyPr>
          <a:lstStyle/>
          <a:p>
            <a:r>
              <a:rPr lang="en-US" dirty="0"/>
              <a:t>Option A is a better option among other alternatives because the total payment of the loan and total interest are the lowest amount among other alternatives. This will prevent the company from failing the loan payment and facing other future risks. </a:t>
            </a:r>
          </a:p>
        </p:txBody>
      </p:sp>
    </p:spTree>
    <p:extLst>
      <p:ext uri="{BB962C8B-B14F-4D97-AF65-F5344CB8AC3E}">
        <p14:creationId xmlns:p14="http://schemas.microsoft.com/office/powerpoint/2010/main" val="1966494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LeftStep">
      <a:dk1>
        <a:srgbClr val="000000"/>
      </a:dk1>
      <a:lt1>
        <a:srgbClr val="FFFFFF"/>
      </a:lt1>
      <a:dk2>
        <a:srgbClr val="1A282F"/>
      </a:dk2>
      <a:lt2>
        <a:srgbClr val="F1F3F0"/>
      </a:lt2>
      <a:accent1>
        <a:srgbClr val="A249C7"/>
      </a:accent1>
      <a:accent2>
        <a:srgbClr val="5F3BB7"/>
      </a:accent2>
      <a:accent3>
        <a:srgbClr val="4959C7"/>
      </a:accent3>
      <a:accent4>
        <a:srgbClr val="377BB5"/>
      </a:accent4>
      <a:accent5>
        <a:srgbClr val="47BBC0"/>
      </a:accent5>
      <a:accent6>
        <a:srgbClr val="37B586"/>
      </a:accent6>
      <a:hlink>
        <a:srgbClr val="529B33"/>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117</TotalTime>
  <Words>122</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Calisto MT</vt:lpstr>
      <vt:lpstr>Wingdings 2</vt:lpstr>
      <vt:lpstr>SlateVTI</vt:lpstr>
      <vt:lpstr>North Shore CPA Services </vt:lpstr>
      <vt:lpstr>Introduction </vt:lpstr>
      <vt:lpstr>Option A: Term-36 months; Interest rate-4%</vt:lpstr>
      <vt:lpstr>  Option B: Term-48months; Interest rate-4.5% </vt:lpstr>
      <vt:lpstr>Option C: Term-60 months; Interest rate-5%</vt:lpstr>
      <vt:lpstr>PowerPoint Presentation</vt:lpstr>
      <vt:lpstr>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Shore CPA Services </dc:title>
  <dc:creator>Maksat Mametjumayev</dc:creator>
  <cp:lastModifiedBy>Maksat Mametjumayev</cp:lastModifiedBy>
  <cp:revision>2</cp:revision>
  <dcterms:created xsi:type="dcterms:W3CDTF">2021-12-14T21:48:31Z</dcterms:created>
  <dcterms:modified xsi:type="dcterms:W3CDTF">2021-12-15T00:12:41Z</dcterms:modified>
</cp:coreProperties>
</file>