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60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5" d="100"/>
          <a:sy n="65" d="100"/>
        </p:scale>
        <p:origin x="93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04C0CE-B5CE-4E5E-A2E7-6F6CB8A7BFE1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A4D6D91-15E0-4BD8-B0E0-0BDF28EA01DB}">
      <dgm:prSet/>
      <dgm:spPr/>
      <dgm:t>
        <a:bodyPr/>
        <a:lstStyle/>
        <a:p>
          <a:r>
            <a:rPr lang="en-US" b="1" i="1" u="sng"/>
            <a:t>Following Optimistic scenario as it has the highest positive profit margin. </a:t>
          </a:r>
          <a:endParaRPr lang="en-US"/>
        </a:p>
      </dgm:t>
    </dgm:pt>
    <dgm:pt modelId="{F95AFBC6-A6ED-45FE-AE20-E0D019857F25}" type="parTrans" cxnId="{05FBE5B6-1CA0-40BF-A0DE-CE7CB1610A63}">
      <dgm:prSet/>
      <dgm:spPr/>
      <dgm:t>
        <a:bodyPr/>
        <a:lstStyle/>
        <a:p>
          <a:endParaRPr lang="en-US"/>
        </a:p>
      </dgm:t>
    </dgm:pt>
    <dgm:pt modelId="{9E4A7EA8-1417-4FAF-9420-3295A9237E7A}" type="sibTrans" cxnId="{05FBE5B6-1CA0-40BF-A0DE-CE7CB1610A6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CBCE4F7-11E9-4F22-89F0-E44F4A28CA8C}">
      <dgm:prSet/>
      <dgm:spPr/>
      <dgm:t>
        <a:bodyPr/>
        <a:lstStyle/>
        <a:p>
          <a:r>
            <a:rPr lang="en-US" b="1" i="1" u="sng"/>
            <a:t>Adding summer season because it increases the revenue. </a:t>
          </a:r>
          <a:endParaRPr lang="en-US"/>
        </a:p>
      </dgm:t>
    </dgm:pt>
    <dgm:pt modelId="{220B0646-FDA0-4054-ABAE-9ED375DD9425}" type="parTrans" cxnId="{AD970DA9-922D-4544-BB59-C3727DD755BA}">
      <dgm:prSet/>
      <dgm:spPr/>
      <dgm:t>
        <a:bodyPr/>
        <a:lstStyle/>
        <a:p>
          <a:endParaRPr lang="en-US"/>
        </a:p>
      </dgm:t>
    </dgm:pt>
    <dgm:pt modelId="{8B8D68C4-72AF-4138-88C9-04B434CF2D5A}" type="sibTrans" cxnId="{AD970DA9-922D-4544-BB59-C3727DD755B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4977A4D-3CF8-428A-8BC5-35DB590D1EF5}" type="pres">
      <dgm:prSet presAssocID="{D104C0CE-B5CE-4E5E-A2E7-6F6CB8A7BFE1}" presName="Name0" presStyleCnt="0">
        <dgm:presLayoutVars>
          <dgm:animLvl val="lvl"/>
          <dgm:resizeHandles val="exact"/>
        </dgm:presLayoutVars>
      </dgm:prSet>
      <dgm:spPr/>
    </dgm:pt>
    <dgm:pt modelId="{DD092AC7-222C-4FA2-843A-5493F3C84604}" type="pres">
      <dgm:prSet presAssocID="{9A4D6D91-15E0-4BD8-B0E0-0BDF28EA01DB}" presName="compositeNode" presStyleCnt="0">
        <dgm:presLayoutVars>
          <dgm:bulletEnabled val="1"/>
        </dgm:presLayoutVars>
      </dgm:prSet>
      <dgm:spPr/>
    </dgm:pt>
    <dgm:pt modelId="{08BE5B0D-A455-414B-86BD-DE8DEF73F5AE}" type="pres">
      <dgm:prSet presAssocID="{9A4D6D91-15E0-4BD8-B0E0-0BDF28EA01DB}" presName="bgRect" presStyleLbl="bgAccFollowNode1" presStyleIdx="0" presStyleCnt="2"/>
      <dgm:spPr/>
    </dgm:pt>
    <dgm:pt modelId="{7A0375B2-6347-4AB3-A708-4A7F1C7FFEF5}" type="pres">
      <dgm:prSet presAssocID="{9E4A7EA8-1417-4FAF-9420-3295A9237E7A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ED07B8FB-61A9-4055-BFD0-819B8E761577}" type="pres">
      <dgm:prSet presAssocID="{9A4D6D91-15E0-4BD8-B0E0-0BDF28EA01DB}" presName="bottomLine" presStyleLbl="alignNode1" presStyleIdx="1" presStyleCnt="4">
        <dgm:presLayoutVars/>
      </dgm:prSet>
      <dgm:spPr/>
    </dgm:pt>
    <dgm:pt modelId="{E0DB7021-6FBC-41EF-A725-08769F6ADCC6}" type="pres">
      <dgm:prSet presAssocID="{9A4D6D91-15E0-4BD8-B0E0-0BDF28EA01DB}" presName="nodeText" presStyleLbl="bgAccFollowNode1" presStyleIdx="0" presStyleCnt="2">
        <dgm:presLayoutVars>
          <dgm:bulletEnabled val="1"/>
        </dgm:presLayoutVars>
      </dgm:prSet>
      <dgm:spPr/>
    </dgm:pt>
    <dgm:pt modelId="{5B9A2B4E-2BCA-4270-A709-70581F6564FA}" type="pres">
      <dgm:prSet presAssocID="{9E4A7EA8-1417-4FAF-9420-3295A9237E7A}" presName="sibTrans" presStyleCnt="0"/>
      <dgm:spPr/>
    </dgm:pt>
    <dgm:pt modelId="{CDCC0E6B-A726-4B80-9ABC-9FD79630BFBE}" type="pres">
      <dgm:prSet presAssocID="{ACBCE4F7-11E9-4F22-89F0-E44F4A28CA8C}" presName="compositeNode" presStyleCnt="0">
        <dgm:presLayoutVars>
          <dgm:bulletEnabled val="1"/>
        </dgm:presLayoutVars>
      </dgm:prSet>
      <dgm:spPr/>
    </dgm:pt>
    <dgm:pt modelId="{00E2E428-4E33-4774-B40E-C6F3A04CE3D1}" type="pres">
      <dgm:prSet presAssocID="{ACBCE4F7-11E9-4F22-89F0-E44F4A28CA8C}" presName="bgRect" presStyleLbl="bgAccFollowNode1" presStyleIdx="1" presStyleCnt="2"/>
      <dgm:spPr/>
    </dgm:pt>
    <dgm:pt modelId="{B1D4B80A-32EC-4F6C-8E5C-7740849F4376}" type="pres">
      <dgm:prSet presAssocID="{8B8D68C4-72AF-4138-88C9-04B434CF2D5A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204302FD-510F-4E4F-AEF6-735AF1D87D0B}" type="pres">
      <dgm:prSet presAssocID="{ACBCE4F7-11E9-4F22-89F0-E44F4A28CA8C}" presName="bottomLine" presStyleLbl="alignNode1" presStyleIdx="3" presStyleCnt="4">
        <dgm:presLayoutVars/>
      </dgm:prSet>
      <dgm:spPr/>
    </dgm:pt>
    <dgm:pt modelId="{84B5D528-10ED-41A5-8267-1C8A3545AB78}" type="pres">
      <dgm:prSet presAssocID="{ACBCE4F7-11E9-4F22-89F0-E44F4A28CA8C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CDCFC717-DA4D-40F4-9391-CF03D74B080E}" type="presOf" srcId="{9A4D6D91-15E0-4BD8-B0E0-0BDF28EA01DB}" destId="{E0DB7021-6FBC-41EF-A725-08769F6ADCC6}" srcOrd="1" destOrd="0" presId="urn:microsoft.com/office/officeart/2016/7/layout/BasicLinearProcessNumbered"/>
    <dgm:cxn modelId="{F56C3839-752D-4453-8B2F-BDBE69203AED}" type="presOf" srcId="{9E4A7EA8-1417-4FAF-9420-3295A9237E7A}" destId="{7A0375B2-6347-4AB3-A708-4A7F1C7FFEF5}" srcOrd="0" destOrd="0" presId="urn:microsoft.com/office/officeart/2016/7/layout/BasicLinearProcessNumbered"/>
    <dgm:cxn modelId="{0CA0CC6E-4688-433E-A4AF-6DA23CFA5DA6}" type="presOf" srcId="{8B8D68C4-72AF-4138-88C9-04B434CF2D5A}" destId="{B1D4B80A-32EC-4F6C-8E5C-7740849F4376}" srcOrd="0" destOrd="0" presId="urn:microsoft.com/office/officeart/2016/7/layout/BasicLinearProcessNumbered"/>
    <dgm:cxn modelId="{849625A8-2CF3-4AFF-9B2F-916CCE5DD587}" type="presOf" srcId="{D104C0CE-B5CE-4E5E-A2E7-6F6CB8A7BFE1}" destId="{04977A4D-3CF8-428A-8BC5-35DB590D1EF5}" srcOrd="0" destOrd="0" presId="urn:microsoft.com/office/officeart/2016/7/layout/BasicLinearProcessNumbered"/>
    <dgm:cxn modelId="{AD970DA9-922D-4544-BB59-C3727DD755BA}" srcId="{D104C0CE-B5CE-4E5E-A2E7-6F6CB8A7BFE1}" destId="{ACBCE4F7-11E9-4F22-89F0-E44F4A28CA8C}" srcOrd="1" destOrd="0" parTransId="{220B0646-FDA0-4054-ABAE-9ED375DD9425}" sibTransId="{8B8D68C4-72AF-4138-88C9-04B434CF2D5A}"/>
    <dgm:cxn modelId="{05FBE5B6-1CA0-40BF-A0DE-CE7CB1610A63}" srcId="{D104C0CE-B5CE-4E5E-A2E7-6F6CB8A7BFE1}" destId="{9A4D6D91-15E0-4BD8-B0E0-0BDF28EA01DB}" srcOrd="0" destOrd="0" parTransId="{F95AFBC6-A6ED-45FE-AE20-E0D019857F25}" sibTransId="{9E4A7EA8-1417-4FAF-9420-3295A9237E7A}"/>
    <dgm:cxn modelId="{26D109D2-ED3D-4230-9605-A0F9DE8344C9}" type="presOf" srcId="{ACBCE4F7-11E9-4F22-89F0-E44F4A28CA8C}" destId="{00E2E428-4E33-4774-B40E-C6F3A04CE3D1}" srcOrd="0" destOrd="0" presId="urn:microsoft.com/office/officeart/2016/7/layout/BasicLinearProcessNumbered"/>
    <dgm:cxn modelId="{62373EE6-181A-43FD-8707-5A7B302A49D7}" type="presOf" srcId="{9A4D6D91-15E0-4BD8-B0E0-0BDF28EA01DB}" destId="{08BE5B0D-A455-414B-86BD-DE8DEF73F5AE}" srcOrd="0" destOrd="0" presId="urn:microsoft.com/office/officeart/2016/7/layout/BasicLinearProcessNumbered"/>
    <dgm:cxn modelId="{2D8609F8-36DB-4B3B-A391-DC44B3CE9422}" type="presOf" srcId="{ACBCE4F7-11E9-4F22-89F0-E44F4A28CA8C}" destId="{84B5D528-10ED-41A5-8267-1C8A3545AB78}" srcOrd="1" destOrd="0" presId="urn:microsoft.com/office/officeart/2016/7/layout/BasicLinearProcessNumbered"/>
    <dgm:cxn modelId="{9FFE3A53-33EB-4E8B-82BD-256F1D4BE0B1}" type="presParOf" srcId="{04977A4D-3CF8-428A-8BC5-35DB590D1EF5}" destId="{DD092AC7-222C-4FA2-843A-5493F3C84604}" srcOrd="0" destOrd="0" presId="urn:microsoft.com/office/officeart/2016/7/layout/BasicLinearProcessNumbered"/>
    <dgm:cxn modelId="{7FCFF337-4D6A-4DDD-8764-13062993C81D}" type="presParOf" srcId="{DD092AC7-222C-4FA2-843A-5493F3C84604}" destId="{08BE5B0D-A455-414B-86BD-DE8DEF73F5AE}" srcOrd="0" destOrd="0" presId="urn:microsoft.com/office/officeart/2016/7/layout/BasicLinearProcessNumbered"/>
    <dgm:cxn modelId="{CBF87919-4BB5-4DFF-8BED-369B18C98AD9}" type="presParOf" srcId="{DD092AC7-222C-4FA2-843A-5493F3C84604}" destId="{7A0375B2-6347-4AB3-A708-4A7F1C7FFEF5}" srcOrd="1" destOrd="0" presId="urn:microsoft.com/office/officeart/2016/7/layout/BasicLinearProcessNumbered"/>
    <dgm:cxn modelId="{1B7C352C-F05D-4889-A317-79ADFF409236}" type="presParOf" srcId="{DD092AC7-222C-4FA2-843A-5493F3C84604}" destId="{ED07B8FB-61A9-4055-BFD0-819B8E761577}" srcOrd="2" destOrd="0" presId="urn:microsoft.com/office/officeart/2016/7/layout/BasicLinearProcessNumbered"/>
    <dgm:cxn modelId="{666F8486-3480-4807-B6FC-19929294C641}" type="presParOf" srcId="{DD092AC7-222C-4FA2-843A-5493F3C84604}" destId="{E0DB7021-6FBC-41EF-A725-08769F6ADCC6}" srcOrd="3" destOrd="0" presId="urn:microsoft.com/office/officeart/2016/7/layout/BasicLinearProcessNumbered"/>
    <dgm:cxn modelId="{EAECA73F-34C6-487C-81E7-926896AE1990}" type="presParOf" srcId="{04977A4D-3CF8-428A-8BC5-35DB590D1EF5}" destId="{5B9A2B4E-2BCA-4270-A709-70581F6564FA}" srcOrd="1" destOrd="0" presId="urn:microsoft.com/office/officeart/2016/7/layout/BasicLinearProcessNumbered"/>
    <dgm:cxn modelId="{4EE44B63-4EAC-4925-8425-2771A380EF32}" type="presParOf" srcId="{04977A4D-3CF8-428A-8BC5-35DB590D1EF5}" destId="{CDCC0E6B-A726-4B80-9ABC-9FD79630BFBE}" srcOrd="2" destOrd="0" presId="urn:microsoft.com/office/officeart/2016/7/layout/BasicLinearProcessNumbered"/>
    <dgm:cxn modelId="{F2B9C5D5-B0E4-45B6-B8C0-E32FED94006B}" type="presParOf" srcId="{CDCC0E6B-A726-4B80-9ABC-9FD79630BFBE}" destId="{00E2E428-4E33-4774-B40E-C6F3A04CE3D1}" srcOrd="0" destOrd="0" presId="urn:microsoft.com/office/officeart/2016/7/layout/BasicLinearProcessNumbered"/>
    <dgm:cxn modelId="{6D379BE5-7E0C-4E12-80DE-DA1DB11C6BE2}" type="presParOf" srcId="{CDCC0E6B-A726-4B80-9ABC-9FD79630BFBE}" destId="{B1D4B80A-32EC-4F6C-8E5C-7740849F4376}" srcOrd="1" destOrd="0" presId="urn:microsoft.com/office/officeart/2016/7/layout/BasicLinearProcessNumbered"/>
    <dgm:cxn modelId="{A77366C5-C4A9-41A0-8BFB-111AE1AD97A7}" type="presParOf" srcId="{CDCC0E6B-A726-4B80-9ABC-9FD79630BFBE}" destId="{204302FD-510F-4E4F-AEF6-735AF1D87D0B}" srcOrd="2" destOrd="0" presId="urn:microsoft.com/office/officeart/2016/7/layout/BasicLinearProcessNumbered"/>
    <dgm:cxn modelId="{E329261F-6822-4E4D-8FCA-2D15184D9DBC}" type="presParOf" srcId="{CDCC0E6B-A726-4B80-9ABC-9FD79630BFBE}" destId="{84B5D528-10ED-41A5-8267-1C8A3545AB7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E5B0D-A455-414B-86BD-DE8DEF73F5AE}">
      <dsp:nvSpPr>
        <dsp:cNvPr id="0" name=""/>
        <dsp:cNvSpPr/>
      </dsp:nvSpPr>
      <dsp:spPr>
        <a:xfrm>
          <a:off x="941" y="125553"/>
          <a:ext cx="3670666" cy="51389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6179" tIns="330200" rIns="28617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1" u="sng" kern="1200"/>
            <a:t>Following Optimistic scenario as it has the highest positive profit margin. </a:t>
          </a:r>
          <a:endParaRPr lang="en-US" sz="2600" kern="1200"/>
        </a:p>
      </dsp:txBody>
      <dsp:txXfrm>
        <a:off x="941" y="2078347"/>
        <a:ext cx="3670666" cy="3083359"/>
      </dsp:txXfrm>
    </dsp:sp>
    <dsp:sp modelId="{7A0375B2-6347-4AB3-A708-4A7F1C7FFEF5}">
      <dsp:nvSpPr>
        <dsp:cNvPr id="0" name=""/>
        <dsp:cNvSpPr/>
      </dsp:nvSpPr>
      <dsp:spPr>
        <a:xfrm>
          <a:off x="1065434" y="639446"/>
          <a:ext cx="1541679" cy="15416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195" tIns="12700" rIns="12019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91208" y="865220"/>
        <a:ext cx="1090131" cy="1090131"/>
      </dsp:txXfrm>
    </dsp:sp>
    <dsp:sp modelId="{ED07B8FB-61A9-4055-BFD0-819B8E761577}">
      <dsp:nvSpPr>
        <dsp:cNvPr id="0" name=""/>
        <dsp:cNvSpPr/>
      </dsp:nvSpPr>
      <dsp:spPr>
        <a:xfrm>
          <a:off x="941" y="5264413"/>
          <a:ext cx="367066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E2E428-4E33-4774-B40E-C6F3A04CE3D1}">
      <dsp:nvSpPr>
        <dsp:cNvPr id="0" name=""/>
        <dsp:cNvSpPr/>
      </dsp:nvSpPr>
      <dsp:spPr>
        <a:xfrm>
          <a:off x="4038673" y="125553"/>
          <a:ext cx="3670666" cy="51389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6179" tIns="330200" rIns="28617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1" u="sng" kern="1200"/>
            <a:t>Adding summer season because it increases the revenue. </a:t>
          </a:r>
          <a:endParaRPr lang="en-US" sz="2600" kern="1200"/>
        </a:p>
      </dsp:txBody>
      <dsp:txXfrm>
        <a:off x="4038673" y="2078347"/>
        <a:ext cx="3670666" cy="3083359"/>
      </dsp:txXfrm>
    </dsp:sp>
    <dsp:sp modelId="{B1D4B80A-32EC-4F6C-8E5C-7740849F4376}">
      <dsp:nvSpPr>
        <dsp:cNvPr id="0" name=""/>
        <dsp:cNvSpPr/>
      </dsp:nvSpPr>
      <dsp:spPr>
        <a:xfrm>
          <a:off x="5103166" y="639446"/>
          <a:ext cx="1541679" cy="15416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195" tIns="12700" rIns="12019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328940" y="865220"/>
        <a:ext cx="1090131" cy="1090131"/>
      </dsp:txXfrm>
    </dsp:sp>
    <dsp:sp modelId="{204302FD-510F-4E4F-AEF6-735AF1D87D0B}">
      <dsp:nvSpPr>
        <dsp:cNvPr id="0" name=""/>
        <dsp:cNvSpPr/>
      </dsp:nvSpPr>
      <dsp:spPr>
        <a:xfrm>
          <a:off x="4038673" y="5264413"/>
          <a:ext cx="367066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4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2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7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5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1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4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8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9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7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1" r:id="rId6"/>
    <p:sldLayoutId id="2147483697" r:id="rId7"/>
    <p:sldLayoutId id="2147483698" r:id="rId8"/>
    <p:sldLayoutId id="2147483699" r:id="rId9"/>
    <p:sldLayoutId id="2147483700" r:id="rId10"/>
    <p:sldLayoutId id="2147483702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DE3B669-D0C6-43C4-9D0E-ED152B12D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" descr="Skis in snow against alpine sky">
            <a:extLst>
              <a:ext uri="{FF2B5EF4-FFF2-40B4-BE49-F238E27FC236}">
                <a16:creationId xmlns:a16="http://schemas.microsoft.com/office/drawing/2014/main" id="{EFB6BF86-EFA6-4A5A-996D-0E0F29459C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F3EB82E-2C98-4DF3-A47D-8C0E5CE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617587" y="46266"/>
            <a:ext cx="2620677" cy="2528146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4D169092-DCBB-417F-A67D-ADE032800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9617587" y="2575251"/>
            <a:ext cx="2620677" cy="2528146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C6D1572E-35F2-4C21-AA69-B57A24824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49662"/>
            <a:ext cx="12192000" cy="17083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0B4DB-64FC-4A99-A1FC-40C53B82F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348" y="5422789"/>
            <a:ext cx="9017060" cy="70664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Snow Top Ski Area of the Green Mountains in Vermont, the USA,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26482-1C8A-4F9C-89F2-E6CBD5BD6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348" y="6165748"/>
            <a:ext cx="8353856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PPT about different sceneries impact on its profit margin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502A76-52F4-4C58-8EB7-C216A306CB12}"/>
              </a:ext>
            </a:extLst>
          </p:cNvPr>
          <p:cNvSpPr txBox="1"/>
          <p:nvPr/>
        </p:nvSpPr>
        <p:spPr>
          <a:xfrm>
            <a:off x="9157252" y="6211669"/>
            <a:ext cx="291547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By Maksat Mametjumayev</a:t>
            </a:r>
            <a:endParaRPr lang="en-US"/>
          </a:p>
          <a:p>
            <a:pPr>
              <a:spcAft>
                <a:spcPts val="6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0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A1951E2-8F97-4C6F-9735-8234E367F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A8B0F-65D5-4E90-ABAB-43D71894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892301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dirty="0"/>
              <a:t>Introduction</a:t>
            </a:r>
            <a:br>
              <a:rPr lang="en-US" dirty="0"/>
            </a:br>
            <a:br>
              <a:rPr lang="en-US" sz="1600" dirty="0"/>
            </a:br>
            <a:r>
              <a:rPr lang="en-US" sz="1600" dirty="0"/>
              <a:t>-There are economic and climate change factors that play main impact role in all three different sceneries </a:t>
            </a:r>
            <a:br>
              <a:rPr lang="en-US" sz="1600" dirty="0"/>
            </a:br>
            <a:r>
              <a:rPr lang="en-US" sz="1600" dirty="0"/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FF53E3-0DDC-4270-9698-6F5D68343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08339"/>
            <a:ext cx="12192000" cy="51496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9E3CBB-A7C4-4301-88E1-91F03B2657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8333186"/>
              </p:ext>
            </p:extLst>
          </p:nvPr>
        </p:nvGraphicFramePr>
        <p:xfrm>
          <a:off x="351692" y="1892301"/>
          <a:ext cx="11521440" cy="4410022"/>
        </p:xfrm>
        <a:graphic>
          <a:graphicData uri="http://schemas.openxmlformats.org/drawingml/2006/table">
            <a:tbl>
              <a:tblPr firstRow="1" bandRow="1"/>
              <a:tblGrid>
                <a:gridCol w="5530092">
                  <a:extLst>
                    <a:ext uri="{9D8B030D-6E8A-4147-A177-3AD203B41FA5}">
                      <a16:colId xmlns:a16="http://schemas.microsoft.com/office/drawing/2014/main" val="2033202363"/>
                    </a:ext>
                  </a:extLst>
                </a:gridCol>
                <a:gridCol w="1997116">
                  <a:extLst>
                    <a:ext uri="{9D8B030D-6E8A-4147-A177-3AD203B41FA5}">
                      <a16:colId xmlns:a16="http://schemas.microsoft.com/office/drawing/2014/main" val="4150115622"/>
                    </a:ext>
                  </a:extLst>
                </a:gridCol>
                <a:gridCol w="1997116">
                  <a:extLst>
                    <a:ext uri="{9D8B030D-6E8A-4147-A177-3AD203B41FA5}">
                      <a16:colId xmlns:a16="http://schemas.microsoft.com/office/drawing/2014/main" val="2023024254"/>
                    </a:ext>
                  </a:extLst>
                </a:gridCol>
                <a:gridCol w="1997116">
                  <a:extLst>
                    <a:ext uri="{9D8B030D-6E8A-4147-A177-3AD203B41FA5}">
                      <a16:colId xmlns:a16="http://schemas.microsoft.com/office/drawing/2014/main" val="2824783952"/>
                    </a:ext>
                  </a:extLst>
                </a:gridCol>
              </a:tblGrid>
              <a:tr h="4356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Economic Factor Scenarios 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80" marR="16580" marT="165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2020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80" marR="16580" marT="165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2021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80" marR="16580" marT="165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2022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80" marR="16580" marT="165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747413"/>
                  </a:ext>
                </a:extLst>
              </a:tr>
              <a:tr h="4356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Optimistic 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80" marR="16580" marT="165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1%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80" marR="16580" marT="165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1%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80" marR="16580" marT="165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1%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80" marR="16580" marT="165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925303"/>
                  </a:ext>
                </a:extLst>
              </a:tr>
              <a:tr h="4356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Neutral 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80" marR="16580" marT="165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0%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80" marR="16580" marT="165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0%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80" marR="16580" marT="165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0%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80" marR="16580" marT="165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978718"/>
                  </a:ext>
                </a:extLst>
              </a:tr>
              <a:tr h="4356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effectLst/>
                          <a:latin typeface="Arial" panose="020B0604020202020204" pitchFamily="34" charset="0"/>
                        </a:rPr>
                        <a:t>Pessimistic </a:t>
                      </a:r>
                      <a:endParaRPr lang="en-US" sz="3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80" marR="16580" marT="165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-2%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80" marR="16580" marT="165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-2%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80" marR="16580" marT="165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-2%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80" marR="16580" marT="165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401931"/>
                  </a:ext>
                </a:extLst>
              </a:tr>
              <a:tr h="92460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80" marR="16580" marT="165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80" marR="16580" marT="165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80" marR="16580" marT="165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80" marR="16580" marT="165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533084"/>
                  </a:ext>
                </a:extLst>
              </a:tr>
              <a:tr h="4356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Climate Change Scenarios 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80" marR="16580" marT="165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2020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80" marR="16580" marT="165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2021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80" marR="16580" marT="165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2022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80" marR="16580" marT="165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966720"/>
                  </a:ext>
                </a:extLst>
              </a:tr>
              <a:tr h="4356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effectLst/>
                          <a:latin typeface="Arial" panose="020B0604020202020204" pitchFamily="34" charset="0"/>
                        </a:rPr>
                        <a:t>Optimistic </a:t>
                      </a:r>
                      <a:endParaRPr lang="en-US" sz="3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80" marR="16580" marT="165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0%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80" marR="16580" marT="165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0%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80" marR="16580" marT="165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-3%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80" marR="16580" marT="165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85664"/>
                  </a:ext>
                </a:extLst>
              </a:tr>
              <a:tr h="4356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effectLst/>
                          <a:latin typeface="Arial" panose="020B0604020202020204" pitchFamily="34" charset="0"/>
                        </a:rPr>
                        <a:t>Neutral </a:t>
                      </a:r>
                      <a:endParaRPr lang="en-US" sz="3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80" marR="16580" marT="165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-2%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80" marR="16580" marT="165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-2%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80" marR="16580" marT="165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-6%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80" marR="16580" marT="165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779338"/>
                  </a:ext>
                </a:extLst>
              </a:tr>
              <a:tr h="4356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effectLst/>
                          <a:latin typeface="Arial" panose="020B0604020202020204" pitchFamily="34" charset="0"/>
                        </a:rPr>
                        <a:t>Pessimistic</a:t>
                      </a:r>
                      <a:endParaRPr lang="en-US" sz="3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80" marR="16580" marT="165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-3%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80" marR="16580" marT="165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-3%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80" marR="16580" marT="165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effectLst/>
                          <a:latin typeface="Arial" panose="020B0604020202020204" pitchFamily="34" charset="0"/>
                        </a:rPr>
                        <a:t>-3%</a:t>
                      </a:r>
                      <a:endParaRPr lang="en-US" sz="3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80" marR="16580" marT="165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66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92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55C5-74E0-446C-B01B-C99E88A9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06" y="116010"/>
            <a:ext cx="9950103" cy="565027"/>
          </a:xfrm>
        </p:spPr>
        <p:txBody>
          <a:bodyPr>
            <a:normAutofit fontScale="90000"/>
          </a:bodyPr>
          <a:lstStyle/>
          <a:p>
            <a:r>
              <a:rPr lang="en-US" dirty="0"/>
              <a:t>Optimistic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91A00-F76D-4780-987C-639642900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206" y="856088"/>
            <a:ext cx="4942438" cy="394915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dirty="0"/>
              <a:t>With Summer Season</a:t>
            </a:r>
          </a:p>
          <a:p>
            <a:pPr marL="0" indent="0" algn="ctr">
              <a:buNone/>
            </a:pPr>
            <a:endParaRPr lang="en-US" b="1" i="1" dirty="0"/>
          </a:p>
          <a:p>
            <a:pPr marL="0" indent="0" algn="ctr">
              <a:buNone/>
            </a:pPr>
            <a:endParaRPr lang="en-US" b="1" i="1" dirty="0"/>
          </a:p>
          <a:p>
            <a:pPr marL="0" indent="0" algn="ctr">
              <a:buNone/>
            </a:pPr>
            <a:endParaRPr lang="en-US" b="1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9B7D-AC57-4FB1-8B13-7F73FD7B4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08374" y="856089"/>
            <a:ext cx="4855265" cy="394915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dirty="0"/>
              <a:t>Without Summer Season</a:t>
            </a:r>
          </a:p>
          <a:p>
            <a:pPr marL="0" indent="0" algn="ctr">
              <a:buNone/>
            </a:pPr>
            <a:endParaRPr lang="en-US" b="1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68EEF7-F090-4896-BB04-DD889A924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0642"/>
            <a:ext cx="5831580" cy="38179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34AA5A-2766-412C-89D8-31A5B29D8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580" y="1310642"/>
            <a:ext cx="6360420" cy="381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3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55C5-74E0-446C-B01B-C99E88A9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06" y="116010"/>
            <a:ext cx="9950103" cy="565027"/>
          </a:xfrm>
        </p:spPr>
        <p:txBody>
          <a:bodyPr>
            <a:normAutofit fontScale="90000"/>
          </a:bodyPr>
          <a:lstStyle/>
          <a:p>
            <a:r>
              <a:rPr lang="en-US" dirty="0"/>
              <a:t>Neutral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91A00-F76D-4780-987C-639642900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206" y="856088"/>
            <a:ext cx="4942438" cy="394915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dirty="0"/>
              <a:t>With Summer Season</a:t>
            </a:r>
          </a:p>
          <a:p>
            <a:pPr marL="0" indent="0" algn="ctr">
              <a:buNone/>
            </a:pPr>
            <a:endParaRPr lang="en-US" b="1" i="1" dirty="0"/>
          </a:p>
          <a:p>
            <a:pPr marL="0" indent="0" algn="ctr">
              <a:buNone/>
            </a:pPr>
            <a:endParaRPr lang="en-US" b="1" i="1" dirty="0"/>
          </a:p>
          <a:p>
            <a:pPr marL="0" indent="0" algn="ctr">
              <a:buNone/>
            </a:pPr>
            <a:endParaRPr lang="en-US" b="1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9B7D-AC57-4FB1-8B13-7F73FD7B4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08374" y="856089"/>
            <a:ext cx="4855265" cy="394915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dirty="0"/>
              <a:t>Without Summer Season</a:t>
            </a:r>
          </a:p>
          <a:p>
            <a:pPr marL="0" indent="0" algn="ctr">
              <a:buNone/>
            </a:pPr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67918-3826-44C3-9B91-2033C4C43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580" y="1310642"/>
            <a:ext cx="6360420" cy="3817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2C71D9-A6C2-4A07-BD4F-A0850D5B8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0641"/>
            <a:ext cx="5831580" cy="381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0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55C5-74E0-446C-B01B-C99E88A9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06" y="116010"/>
            <a:ext cx="9950103" cy="565027"/>
          </a:xfrm>
        </p:spPr>
        <p:txBody>
          <a:bodyPr>
            <a:normAutofit fontScale="90000"/>
          </a:bodyPr>
          <a:lstStyle/>
          <a:p>
            <a:r>
              <a:rPr lang="en-US" dirty="0"/>
              <a:t>Pessimistic 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91A00-F76D-4780-987C-639642900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206" y="856088"/>
            <a:ext cx="4942438" cy="394915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dirty="0"/>
              <a:t>With Summer Season</a:t>
            </a:r>
          </a:p>
          <a:p>
            <a:pPr marL="0" indent="0" algn="ctr">
              <a:buNone/>
            </a:pPr>
            <a:endParaRPr lang="en-US" b="1" i="1" dirty="0"/>
          </a:p>
          <a:p>
            <a:pPr marL="0" indent="0" algn="ctr">
              <a:buNone/>
            </a:pPr>
            <a:endParaRPr lang="en-US" b="1" i="1" dirty="0"/>
          </a:p>
          <a:p>
            <a:pPr marL="0" indent="0" algn="ctr">
              <a:buNone/>
            </a:pPr>
            <a:endParaRPr lang="en-US" b="1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9B7D-AC57-4FB1-8B13-7F73FD7B4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08374" y="856089"/>
            <a:ext cx="4855265" cy="394915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dirty="0"/>
              <a:t>Without Summer Season</a:t>
            </a:r>
          </a:p>
          <a:p>
            <a:pPr marL="0" indent="0" algn="ctr">
              <a:buNone/>
            </a:pPr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F6AB6A-9613-41A4-BC3C-7087FEC67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0641"/>
            <a:ext cx="5831580" cy="3817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A0BC15-E109-45D7-88B9-724C5059D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580" y="1310640"/>
            <a:ext cx="6360420" cy="381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0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C08158-5BFB-475E-AFFD-3119675BE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5923A5-3EA5-4A1F-8FB1-6E9E4AC90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29852"/>
            <a:ext cx="6736976" cy="33281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1850567E-9970-49B5-8036-68DF198AB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3414824" cy="6864873"/>
          </a:xfrm>
          <a:custGeom>
            <a:avLst/>
            <a:gdLst>
              <a:gd name="connsiteX0" fmla="*/ 0 w 3414824"/>
              <a:gd name="connsiteY0" fmla="*/ 3376141 h 6864873"/>
              <a:gd name="connsiteX1" fmla="*/ 3414824 w 3414824"/>
              <a:gd name="connsiteY1" fmla="*/ 3376141 h 6864873"/>
              <a:gd name="connsiteX2" fmla="*/ 0 w 3414824"/>
              <a:gd name="connsiteY2" fmla="*/ 6864873 h 6864873"/>
              <a:gd name="connsiteX3" fmla="*/ 2 w 3414824"/>
              <a:gd name="connsiteY3" fmla="*/ 0 h 6864873"/>
              <a:gd name="connsiteX4" fmla="*/ 3414824 w 3414824"/>
              <a:gd name="connsiteY4" fmla="*/ 0 h 6864873"/>
              <a:gd name="connsiteX5" fmla="*/ 3414824 w 3414824"/>
              <a:gd name="connsiteY5" fmla="*/ 3376140 h 6864873"/>
              <a:gd name="connsiteX6" fmla="*/ 2 w 3414824"/>
              <a:gd name="connsiteY6" fmla="*/ 3376140 h 686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4824" h="6864873">
                <a:moveTo>
                  <a:pt x="0" y="3376141"/>
                </a:moveTo>
                <a:lnTo>
                  <a:pt x="3414824" y="3376141"/>
                </a:lnTo>
                <a:cubicBezTo>
                  <a:pt x="3414824" y="5302914"/>
                  <a:pt x="1885955" y="6864873"/>
                  <a:pt x="0" y="6864873"/>
                </a:cubicBezTo>
                <a:close/>
                <a:moveTo>
                  <a:pt x="2" y="0"/>
                </a:moveTo>
                <a:lnTo>
                  <a:pt x="3414824" y="0"/>
                </a:lnTo>
                <a:lnTo>
                  <a:pt x="3414824" y="3376140"/>
                </a:lnTo>
                <a:lnTo>
                  <a:pt x="2" y="33761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CAF439-6043-4895-AFA7-EDA6C45EC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6" y="1597958"/>
            <a:ext cx="2401165" cy="2491904"/>
          </a:xfrm>
        </p:spPr>
        <p:txBody>
          <a:bodyPr anchor="t">
            <a:normAutofit/>
          </a:bodyPr>
          <a:lstStyle/>
          <a:p>
            <a:r>
              <a:rPr lang="en-US" sz="2000"/>
              <a:t>Recommendation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52F6D40-1969-431D-97A1-D6439AD90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4823" y="-6876"/>
            <a:ext cx="8777176" cy="6871754"/>
          </a:xfrm>
          <a:custGeom>
            <a:avLst/>
            <a:gdLst>
              <a:gd name="connsiteX0" fmla="*/ 0 w 8777176"/>
              <a:gd name="connsiteY0" fmla="*/ 0 h 6871754"/>
              <a:gd name="connsiteX1" fmla="*/ 3414822 w 8777176"/>
              <a:gd name="connsiteY1" fmla="*/ 0 h 6871754"/>
              <a:gd name="connsiteX2" fmla="*/ 3414822 w 8777176"/>
              <a:gd name="connsiteY2" fmla="*/ 6875 h 6871754"/>
              <a:gd name="connsiteX3" fmla="*/ 8777176 w 8777176"/>
              <a:gd name="connsiteY3" fmla="*/ 6875 h 6871754"/>
              <a:gd name="connsiteX4" fmla="*/ 8777176 w 8777176"/>
              <a:gd name="connsiteY4" fmla="*/ 6871754 h 6871754"/>
              <a:gd name="connsiteX5" fmla="*/ 3251085 w 8777176"/>
              <a:gd name="connsiteY5" fmla="*/ 6871754 h 6871754"/>
              <a:gd name="connsiteX6" fmla="*/ 3251085 w 8777176"/>
              <a:gd name="connsiteY6" fmla="*/ 6860643 h 6871754"/>
              <a:gd name="connsiteX7" fmla="*/ 3239098 w 8777176"/>
              <a:gd name="connsiteY7" fmla="*/ 6860334 h 6871754"/>
              <a:gd name="connsiteX8" fmla="*/ 0 w 8777176"/>
              <a:gd name="connsiteY8" fmla="*/ 3376141 h 6871754"/>
              <a:gd name="connsiteX9" fmla="*/ 3251085 w 8777176"/>
              <a:gd name="connsiteY9" fmla="*/ 3376141 h 6871754"/>
              <a:gd name="connsiteX10" fmla="*/ 3251085 w 8777176"/>
              <a:gd name="connsiteY10" fmla="*/ 3376140 h 6871754"/>
              <a:gd name="connsiteX11" fmla="*/ 0 w 8777176"/>
              <a:gd name="connsiteY11" fmla="*/ 3376140 h 687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77176" h="6871754">
                <a:moveTo>
                  <a:pt x="0" y="0"/>
                </a:moveTo>
                <a:lnTo>
                  <a:pt x="3414822" y="0"/>
                </a:lnTo>
                <a:lnTo>
                  <a:pt x="3414822" y="6875"/>
                </a:lnTo>
                <a:lnTo>
                  <a:pt x="8777176" y="6875"/>
                </a:lnTo>
                <a:lnTo>
                  <a:pt x="8777176" y="6871754"/>
                </a:lnTo>
                <a:lnTo>
                  <a:pt x="3251085" y="6871754"/>
                </a:lnTo>
                <a:lnTo>
                  <a:pt x="3251085" y="6860643"/>
                </a:lnTo>
                <a:lnTo>
                  <a:pt x="3239098" y="6860334"/>
                </a:lnTo>
                <a:cubicBezTo>
                  <a:pt x="1434808" y="6766895"/>
                  <a:pt x="0" y="5242703"/>
                  <a:pt x="0" y="3376141"/>
                </a:cubicBezTo>
                <a:lnTo>
                  <a:pt x="3251085" y="3376141"/>
                </a:lnTo>
                <a:lnTo>
                  <a:pt x="3251085" y="3376140"/>
                </a:lnTo>
                <a:lnTo>
                  <a:pt x="0" y="33761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965ABA-1895-4F68-864D-9EAD0254B1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082255"/>
              </p:ext>
            </p:extLst>
          </p:nvPr>
        </p:nvGraphicFramePr>
        <p:xfrm>
          <a:off x="3970442" y="-6878"/>
          <a:ext cx="7710281" cy="5390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116584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LightSeed_2SEEDS">
      <a:dk1>
        <a:srgbClr val="000000"/>
      </a:dk1>
      <a:lt1>
        <a:srgbClr val="FFFFFF"/>
      </a:lt1>
      <a:dk2>
        <a:srgbClr val="243141"/>
      </a:dk2>
      <a:lt2>
        <a:srgbClr val="E2E5E8"/>
      </a:lt2>
      <a:accent1>
        <a:srgbClr val="E08E4D"/>
      </a:accent1>
      <a:accent2>
        <a:srgbClr val="E77975"/>
      </a:accent2>
      <a:accent3>
        <a:srgbClr val="AFA357"/>
      </a:accent3>
      <a:accent4>
        <a:srgbClr val="3CB0C3"/>
      </a:accent4>
      <a:accent5>
        <a:srgbClr val="70A4E6"/>
      </a:accent5>
      <a:accent6>
        <a:srgbClr val="575AE2"/>
      </a:accent6>
      <a:hlink>
        <a:srgbClr val="5C85A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161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Avenir Next LT Pro Light</vt:lpstr>
      <vt:lpstr>BlocksVTI</vt:lpstr>
      <vt:lpstr>Snow Top Ski Area of the Green Mountains in Vermont, the USA, </vt:lpstr>
      <vt:lpstr>Introduction  -There are economic and climate change factors that play main impact role in all three different sceneries   </vt:lpstr>
      <vt:lpstr>Optimistic scenario</vt:lpstr>
      <vt:lpstr>Neutral scenario</vt:lpstr>
      <vt:lpstr>Pessimistic  scenario</vt:lpstr>
      <vt:lpstr>Recommendation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 Top Ski Area of the Green Mountains in Vermont, the USA, </dc:title>
  <dc:creator>Maksat Mametjumayev</dc:creator>
  <cp:lastModifiedBy>Maksat Mametjumayev</cp:lastModifiedBy>
  <cp:revision>1</cp:revision>
  <dcterms:created xsi:type="dcterms:W3CDTF">2021-11-30T23:16:52Z</dcterms:created>
  <dcterms:modified xsi:type="dcterms:W3CDTF">2021-11-30T23:55:21Z</dcterms:modified>
</cp:coreProperties>
</file>