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2" r:id="rId5"/>
    <p:sldId id="335" r:id="rId6"/>
    <p:sldId id="323" r:id="rId7"/>
    <p:sldId id="324" r:id="rId8"/>
    <p:sldId id="325" r:id="rId9"/>
    <p:sldId id="320" r:id="rId10"/>
    <p:sldId id="327" r:id="rId11"/>
    <p:sldId id="339" r:id="rId12"/>
    <p:sldId id="340" r:id="rId13"/>
    <p:sldId id="341" r:id="rId14"/>
    <p:sldId id="328" r:id="rId15"/>
    <p:sldId id="329" r:id="rId16"/>
    <p:sldId id="336" r:id="rId17"/>
    <p:sldId id="338" r:id="rId18"/>
    <p:sldId id="337" r:id="rId19"/>
    <p:sldId id="331" r:id="rId20"/>
    <p:sldId id="332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im Deshkov" initials="MD" lastIdx="1" clrIdx="0">
    <p:extLst>
      <p:ext uri="{19B8F6BF-5375-455C-9EA6-DF929625EA0E}">
        <p15:presenceInfo xmlns:p15="http://schemas.microsoft.com/office/powerpoint/2012/main" userId="Maksim De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E5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845" y="4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87" y="2562740"/>
            <a:ext cx="9151226" cy="19482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 та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для управління діяльністю магазину вінілових платівок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314EFEB-8E38-5772-1C17-CB78170BEB1C}"/>
              </a:ext>
            </a:extLst>
          </p:cNvPr>
          <p:cNvSpPr txBox="1">
            <a:spLocks/>
          </p:cNvSpPr>
          <p:nvPr/>
        </p:nvSpPr>
        <p:spPr>
          <a:xfrm>
            <a:off x="1513609" y="75418"/>
            <a:ext cx="9144000" cy="105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uk-UA" sz="1800" dirty="0">
                <a:solidFill>
                  <a:schemeClr val="bg1"/>
                </a:solidFill>
              </a:rPr>
              <a:t>Державний університет «Житомирська політехніка»</a:t>
            </a:r>
            <a:br>
              <a:rPr lang="uk-UA" sz="1800" dirty="0">
                <a:solidFill>
                  <a:schemeClr val="bg1"/>
                </a:solidFill>
              </a:rPr>
            </a:br>
            <a:r>
              <a:rPr lang="uk-UA" sz="1800" dirty="0">
                <a:solidFill>
                  <a:schemeClr val="bg1"/>
                </a:solidFill>
              </a:rPr>
              <a:t>Факультет інформаційно-комп’ютерних технологій</a:t>
            </a:r>
          </a:p>
          <a:p>
            <a:pPr algn="ctr">
              <a:spcBef>
                <a:spcPts val="0"/>
              </a:spcBef>
            </a:pPr>
            <a:r>
              <a:rPr lang="uk-UA" sz="1800" dirty="0">
                <a:solidFill>
                  <a:schemeClr val="bg1"/>
                </a:solidFill>
              </a:rPr>
              <a:t>Кафедра комп’ютерних </a:t>
            </a:r>
            <a:r>
              <a:rPr lang="uk-UA" sz="1800" dirty="0" smtClean="0">
                <a:solidFill>
                  <a:schemeClr val="bg1"/>
                </a:solidFill>
              </a:rPr>
              <a:t>наук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3765400" y="1791792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каційна робота на тему: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6520295" y="5222071"/>
            <a:ext cx="545349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Виконала: студентка групи ІСТ-21-1, Дешков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Максім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6520295" y="5657078"/>
            <a:ext cx="545349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 Граф М.С.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606395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68" y="106644"/>
            <a:ext cx="2317726" cy="7011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6553474" cy="944197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Стани замовлення та </a:t>
            </a:r>
            <a:r>
              <a:rPr lang="uk-UA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обробки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C:\Users\maxim\Downloads\PS-noiCm30JWtK-X-OUym3-KGFQsaB5qCFBH1XpRo4fBtxwAmNJ883YuZmEviQeNtTP85mcGMRt2tVxkD0mdEkFjx5g-IcRKkgG7_LFUBNbc54LmlwxH-RcKWc2k-C-Af2HWB2-JlThPbDSIeGq6HElbk3Nvn8Yn8Uwvpno4G3T91aQaO4-vBm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95" y="1698171"/>
            <a:ext cx="2837356" cy="409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maxim\Downloads\PP5FJZ914CNtSueAYo-V2vKrAqR0X4H09QnDqrF0c9dkiRlQw0uthjmO3-0Lr8He_CCPUgx0IQo62J6wcTHxFVshUbrDIyAGopFejZk7zRE1IT0S6otHsbHD8qefmyqPhEOFu1_BkL-MjtvHte1V-cUM_FNl_Wtygt_odonV_8TV-A_oBeeCIX9goenQl9hVrnjGmM7ToS8_Q0iIDH0Mu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93" y="1631069"/>
            <a:ext cx="5796760" cy="4088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1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93" y="1045028"/>
            <a:ext cx="7362474" cy="27812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73" y="2154869"/>
            <a:ext cx="5757649" cy="37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8" y="1763485"/>
            <a:ext cx="10349009" cy="37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 коментарів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93" y="2193283"/>
            <a:ext cx="10135790" cy="26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</a:t>
            </a:r>
            <a:r>
              <a:rPr lang="uk-UA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43" y="1537025"/>
            <a:ext cx="10937918" cy="33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30893" y="399411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60" y="974486"/>
            <a:ext cx="7731952" cy="36373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13" y="3848040"/>
            <a:ext cx="7572205" cy="24721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87" y="3265547"/>
            <a:ext cx="3610128" cy="26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274742"/>
            <a:ext cx="8168111" cy="1003042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Тези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опубліковані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рамках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кваліфікаційної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0893" y="1685562"/>
            <a:ext cx="8358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ДешковМ.Ю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Огляд систем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проєктного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менеджменту. Тези доповідей XIV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Міжніродної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науково-технічної конференції “Інформаційно комп’ютерні технології” 28-29 березня 2024 року. Житомир : "Житомирська політехніка", 2024.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0893" y="1241081"/>
            <a:ext cx="857942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>
                <a:latin typeface="+mj-lt"/>
              </a:rPr>
              <a:t>У межах кваліфікаційної роботи реалізовано повнофункціональну </a:t>
            </a:r>
            <a:r>
              <a:rPr lang="en-US" dirty="0">
                <a:latin typeface="+mj-lt"/>
              </a:rPr>
              <a:t>CRM-</a:t>
            </a:r>
            <a:r>
              <a:rPr lang="uk-UA" dirty="0">
                <a:latin typeface="+mj-lt"/>
              </a:rPr>
              <a:t>систему для управління діяльністю магазину вінілових платівок. Виконано аналіз предметної області, визначено вимоги до системи та обґрунтовано вибір стеку технологій. Розроблено архітектуру, базу </a:t>
            </a:r>
            <a:r>
              <a:rPr lang="uk-UA" dirty="0" smtClean="0">
                <a:latin typeface="+mj-lt"/>
              </a:rPr>
              <a:t>даних</a:t>
            </a:r>
            <a:r>
              <a:rPr lang="en-US" dirty="0" smtClean="0">
                <a:latin typeface="+mj-lt"/>
              </a:rPr>
              <a:t>, </a:t>
            </a:r>
            <a:r>
              <a:rPr lang="uk-UA" dirty="0">
                <a:latin typeface="+mj-lt"/>
              </a:rPr>
              <a:t>створено два </a:t>
            </a:r>
            <a:r>
              <a:rPr lang="uk-UA" dirty="0" err="1">
                <a:latin typeface="+mj-lt"/>
              </a:rPr>
              <a:t>фронтенди</a:t>
            </a:r>
            <a:r>
              <a:rPr lang="uk-UA" dirty="0">
                <a:latin typeface="+mj-lt"/>
              </a:rPr>
              <a:t> — </a:t>
            </a:r>
            <a:r>
              <a:rPr lang="uk-UA" dirty="0" smtClean="0">
                <a:latin typeface="+mj-lt"/>
              </a:rPr>
              <a:t>Веб-додаток для клієнтів (магазин) </a:t>
            </a:r>
            <a:r>
              <a:rPr lang="uk-UA" dirty="0">
                <a:latin typeface="+mj-lt"/>
              </a:rPr>
              <a:t>і </a:t>
            </a:r>
            <a:r>
              <a:rPr lang="en-US" dirty="0" smtClean="0">
                <a:latin typeface="+mj-lt"/>
              </a:rPr>
              <a:t>CRM-</a:t>
            </a:r>
            <a:r>
              <a:rPr lang="uk-UA" dirty="0" smtClean="0">
                <a:latin typeface="+mj-lt"/>
              </a:rPr>
              <a:t>система </a:t>
            </a:r>
            <a:r>
              <a:rPr lang="uk-UA" dirty="0">
                <a:latin typeface="+mj-lt"/>
              </a:rPr>
              <a:t>для </a:t>
            </a:r>
            <a:r>
              <a:rPr lang="uk-UA" dirty="0" smtClean="0">
                <a:latin typeface="+mj-lt"/>
              </a:rPr>
              <a:t>управління діяльністю. </a:t>
            </a:r>
            <a:r>
              <a:rPr lang="uk-UA" dirty="0">
                <a:latin typeface="+mj-lt"/>
              </a:rPr>
              <a:t>Реалізовано ключовий функціонал: каталог, кошик, оформлення замовлень, управління користувачами, аналітика. Система працює стабільно й демонструє приклад ефективної взаємодії клієнтської та серверної частин.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4982441"/>
            <a:ext cx="5904068" cy="961159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06395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68" y="106644"/>
            <a:ext cx="2317726" cy="7011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348835" y="414997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 і </a:t>
            </a:r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48835" y="1069539"/>
            <a:ext cx="101931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	Метою </a:t>
            </a:r>
            <a:r>
              <a:rPr lang="uk-UA" dirty="0"/>
              <a:t>дослідження є створення веб-платформи для управління діяльністю магазину вінілових платівок із можливістю здійснення онлайн-продажів. Платформа поєднує публічний веб-додаток для клієнтів магазину та CRM-систему для адміністраторів і менеджерів. У процесі використання системи клієнти можуть переглядати каталог платівок, додавати товари до кошика, оформлювати замовлення, залишати відгуки й керувати своїм обліковим записом. CRM-система дозволяє менеджерам обробляти замовлення, змінювати їх статуси, керувати асортиментом, користувачами та вести статистику й звітність</a:t>
            </a:r>
            <a:r>
              <a:rPr lang="uk-UA" dirty="0"/>
              <a:t>.</a:t>
            </a:r>
          </a:p>
          <a:p>
            <a:endParaRPr lang="en-US" dirty="0"/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Предметом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є особливості застосування концепцій веб-архітектури та інструментів розробки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Node.js, Express,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json-server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створення CRM-системи й публічного веб-застосунку, а також підходів до інтеграції клієнтської та серверної частин. У процесі розробки використовуються засоби для створення інтерфейсів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налаштування серверної логіки (Node.js, Express), роботи з тестовими даними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json-server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створення API для взаємодії компонентів платформи.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268548" y="414997"/>
            <a:ext cx="4640418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теми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37919" y="1679012"/>
            <a:ext cx="102081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попиту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онлайн-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торгівлю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продажів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Нішеві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вініловими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платівками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ручні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персоналу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1256655" y="176005"/>
            <a:ext cx="9740620" cy="49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Веб-платформи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17928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01" y="75151"/>
            <a:ext cx="2317726" cy="7011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35162" y="98955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Shopify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77387" y="98955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Odoo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22959" y="98955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ZohoCRM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68549" y="3947970"/>
            <a:ext cx="2803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Перевага: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Гнучка обробка замовлень, аналітичні інструменти, технічна підтримка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фокус, закритий вихідний код, висока вартість підписки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97538" y="3868425"/>
            <a:ext cx="26425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гнучка </a:t>
            </a:r>
            <a:r>
              <a:rPr lang="uk-UA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кастомізація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відкритий код 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Недолік: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 та навантажений інтерфейс, відсутня вбудована платіжна система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459598" y="3910219"/>
            <a:ext cx="2803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Перевага: Аналітичні </a:t>
            </a:r>
            <a:r>
              <a:rPr lang="uk-UA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іструменти</a:t>
            </a:r>
            <a:r>
              <a:rPr lang="uk-U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звіти, гнучка обробка замовлень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Недолік: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 безкоштовна версія, обмежена обробка замовлень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7240" y="1492898"/>
            <a:ext cx="2891617" cy="2319268"/>
          </a:xfrm>
          <a:prstGeom prst="rect">
            <a:avLst/>
          </a:prstGeom>
        </p:spPr>
      </p:pic>
      <p:pic>
        <p:nvPicPr>
          <p:cNvPr id="17" name="Рисунок 16" descr="C:\Users\maxim\Downloads\odoo-torgivlya-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06" y="1465378"/>
            <a:ext cx="2915288" cy="229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C:\Users\maxim\Downloads\zcrmplus_homepromo_1x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84" y="1369035"/>
            <a:ext cx="2915288" cy="240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7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інструментарію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 txBox="1">
            <a:spLocks/>
          </p:cNvSpPr>
          <p:nvPr/>
        </p:nvSpPr>
        <p:spPr>
          <a:xfrm>
            <a:off x="2141384" y="1255106"/>
            <a:ext cx="2610348" cy="2486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  <a:p>
            <a:pPr>
              <a:lnSpc>
                <a:spcPct val="150000"/>
              </a:lnSpc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42" y="3183778"/>
            <a:ext cx="3218136" cy="32181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29" y="1126943"/>
            <a:ext cx="2438209" cy="24382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16" y="3741576"/>
            <a:ext cx="2006244" cy="20062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6039">
            <a:off x="7872943" y="1475163"/>
            <a:ext cx="1461311" cy="14613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66" y="2820073"/>
            <a:ext cx="304761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2" y="399411"/>
            <a:ext cx="6992377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</a:t>
            </a:r>
            <a:r>
              <a:rPr lang="uk-UA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варіантів використання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C:\Users\maxim\Downloads\dPAnJiCm48PtFyMf4ndw0XrG9MOM1lOA8eGKCfGm88JaDeWLXYfTAfx1hIYD6cnUuRytudmCJBNQHh8I_V7tvUvYOuRtrMXSFTmLPe05rl2oFl65DTi1zVkdT88FBDaYO8cMfsW96pXyIx12fuJdjoo5Uztx1_D4RewdNFFaO9DW5gqGJbtotYdK4BRekE4PVDGd7EyIkhWNcyY7M0_N-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2" y="1399592"/>
            <a:ext cx="9203369" cy="21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maxim\Downloads\fP91IiD058RtSuf7LtRH2tGX1U_WlcWG8MPHuq94YAcBBiHkGWKNUeNG93GqoPpXUrVm9CvKkjBIW8k11_D_m_y-Pd8RJsVntKrenhpJw4epEat7CXgToWcVL9fGKRYh9QMm9TUKd0PBeVFXtrY6fTmbQt63zPpL1RNd3p0V-kmo2Itr3xSXfyMofg6YSzdb0VJD5tBOOe-kTKNf-x4Tz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6" y="3890865"/>
            <a:ext cx="9454107" cy="2212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C:\Users\maxim\Downloads\VLF1RXCn4BtxAwnUE2tSVQhKgb8a44YLkA0AEV6G6EtQqSnaI-ZspWs90ry2n_8DcpzYl5v7NWbwYTyyZ_FUytWlYItoeMiL1FPyr1S70gGBRKbFI3yehJzwP_JRzMVOyCf97Mm7HXEZ3rifeRE-hUhzBWQeQqjq7z5L5CQsxl1qW_4h1AFNKNPi4CuwXq1KTTdUiiMAs5XaepzSoR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39"/>
          <a:stretch/>
        </p:blipFill>
        <p:spPr bwMode="auto">
          <a:xfrm>
            <a:off x="6147376" y="2341985"/>
            <a:ext cx="4228264" cy="405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C:\Users\maxim\Downloads\VLF1RXCn4BtxAwnUE2tSVQhKgb8a44YLkA0AEV6G6EtQqSnaI-ZspWs90ry2n_8DcpzYl5v7NWbwYTyyZ_FUytWlYItoeMiL1FPyr1S70gGBRKbFI3yehJzwP_JRzMVOyCf97Mm7HXEZ3rifeRE-hUhzBWQeQqjq7z5L5CQsxl1qW_4h1AFNKNPi4CuwXq1KTTdUiiMAs5XaepzSoR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6"/>
          <a:stretch/>
        </p:blipFill>
        <p:spPr bwMode="auto">
          <a:xfrm>
            <a:off x="2157159" y="1336100"/>
            <a:ext cx="3814152" cy="4467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4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класів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C:\Users\maxim\Downloads\ZLNDRjD04BxxALQ-04Mfw3MAeaRbKWcLg5NFQ6iFoQhshfaP9uqGTsv877WIE9PdIDw8jJVhUFs3Ued7y_FDDp_ZN19Bv3BFeYZ9996u9q3nDHBYxIULJWKnAhsgNhNCeVqEkLHPMr7OyAt180XD1e7FskX08TCKWQXHVVCybcZICk51AgmuX9N8YhYjMO76C3Egn2fqcJy0LeeKA45Li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88" y="1037447"/>
            <a:ext cx="6871446" cy="536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1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7177" y="0"/>
            <a:ext cx="2574072" cy="914400"/>
          </a:xfrm>
          <a:prstGeom prst="rect">
            <a:avLst/>
          </a:prstGeom>
          <a:solidFill>
            <a:srgbClr val="D5E3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75151"/>
            <a:ext cx="2317726" cy="7011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93" y="399411"/>
            <a:ext cx="4640418" cy="499403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декомпозиції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 txBox="1">
            <a:spLocks/>
          </p:cNvSpPr>
          <p:nvPr/>
        </p:nvSpPr>
        <p:spPr>
          <a:xfrm>
            <a:off x="0" y="5945830"/>
            <a:ext cx="896558" cy="91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C:\Users\maxim\Downloads\VPBFIW9H6CNtFiLTbY2zWj6gHH2zWNzQI2fY5hJpZv0B8Ofm4PIBNk0wEZNEwFWAvtkZpiVSGSAB2uKvz_UTEUUxKxxlLRgzLgDTRrKwXQAvkBagoG2H36I841jOetzOylUB25iP6UoGmCfGPWYG8YuKYmPp6M61H6RoZ2t1jU5XY0NDBDOoD2UFZVPJizHvg3ORjLFESEX3RNYUq6Rfy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84" y="1371599"/>
            <a:ext cx="6064254" cy="4869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3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304</Words>
  <Application>Microsoft Office PowerPoint</Application>
  <PresentationFormat>Широкоэкранный</PresentationFormat>
  <Paragraphs>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MS Mincho</vt:lpstr>
      <vt:lpstr>Times New Roman</vt:lpstr>
      <vt:lpstr>Tisa Offc Serif Pro</vt:lpstr>
      <vt:lpstr>Univers Light</vt:lpstr>
      <vt:lpstr>Custom</vt:lpstr>
      <vt:lpstr>Проєктування та CRM-системи для управління діяльністю магазину вінілових платівок</vt:lpstr>
      <vt:lpstr>Презентация PowerPoint</vt:lpstr>
      <vt:lpstr>Презентация PowerPoint</vt:lpstr>
      <vt:lpstr>Презентация PowerPoint</vt:lpstr>
      <vt:lpstr>Вибір інструментарію</vt:lpstr>
      <vt:lpstr>Діаграми варіантів використання</vt:lpstr>
      <vt:lpstr>Структура бази даних</vt:lpstr>
      <vt:lpstr>Діаграма класів</vt:lpstr>
      <vt:lpstr>Діаграма декомпозиції</vt:lpstr>
      <vt:lpstr>Стани замовлення та процесс обробки</vt:lpstr>
      <vt:lpstr>Аналітика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Тези, опубліковані в рамках кваліфікаційної роботи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Shatilo Maria</dc:creator>
  <cp:lastModifiedBy>Maksim Deshkov</cp:lastModifiedBy>
  <cp:revision>52</cp:revision>
  <dcterms:created xsi:type="dcterms:W3CDTF">2024-01-11T18:09:01Z</dcterms:created>
  <dcterms:modified xsi:type="dcterms:W3CDTF">2025-06-27T05:29:20Z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