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2" r:id="rId5"/>
    <p:sldId id="323" r:id="rId6"/>
    <p:sldId id="335" r:id="rId7"/>
    <p:sldId id="324" r:id="rId8"/>
    <p:sldId id="325" r:id="rId9"/>
    <p:sldId id="320" r:id="rId10"/>
    <p:sldId id="327" r:id="rId11"/>
    <p:sldId id="328" r:id="rId12"/>
    <p:sldId id="329" r:id="rId13"/>
    <p:sldId id="336" r:id="rId14"/>
    <p:sldId id="338" r:id="rId15"/>
    <p:sldId id="337" r:id="rId16"/>
    <p:sldId id="331" r:id="rId17"/>
    <p:sldId id="332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sim Deshkov" initials="MD" lastIdx="1" clrIdx="0">
    <p:extLst>
      <p:ext uri="{19B8F6BF-5375-455C-9EA6-DF929625EA0E}">
        <p15:presenceInfo xmlns:p15="http://schemas.microsoft.com/office/powerpoint/2012/main" userId="Maksim De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3E5"/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388" autoAdjust="0"/>
  </p:normalViewPr>
  <p:slideViewPr>
    <p:cSldViewPr snapToGrid="0">
      <p:cViewPr varScale="1">
        <p:scale>
          <a:sx n="82" d="100"/>
          <a:sy n="82" d="100"/>
        </p:scale>
        <p:origin x="149" y="4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87" y="2562740"/>
            <a:ext cx="9151226" cy="19482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 та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CRM-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 для управління діяльністю магазину вінілових платівок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314EFEB-8E38-5772-1C17-CB78170BEB1C}"/>
              </a:ext>
            </a:extLst>
          </p:cNvPr>
          <p:cNvSpPr txBox="1">
            <a:spLocks/>
          </p:cNvSpPr>
          <p:nvPr/>
        </p:nvSpPr>
        <p:spPr>
          <a:xfrm>
            <a:off x="1513609" y="75418"/>
            <a:ext cx="9144000" cy="105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uk-UA" sz="1800" dirty="0">
                <a:solidFill>
                  <a:schemeClr val="bg1"/>
                </a:solidFill>
              </a:rPr>
              <a:t>Державний університет «Житомирська політехніка»</a:t>
            </a:r>
            <a:br>
              <a:rPr lang="uk-UA" sz="1800" dirty="0">
                <a:solidFill>
                  <a:schemeClr val="bg1"/>
                </a:solidFill>
              </a:rPr>
            </a:br>
            <a:r>
              <a:rPr lang="uk-UA" sz="1800" dirty="0">
                <a:solidFill>
                  <a:schemeClr val="bg1"/>
                </a:solidFill>
              </a:rPr>
              <a:t>Факультет інформаційно-комп’ютерних технологій</a:t>
            </a:r>
          </a:p>
          <a:p>
            <a:pPr algn="ctr">
              <a:spcBef>
                <a:spcPts val="0"/>
              </a:spcBef>
            </a:pPr>
            <a:r>
              <a:rPr lang="uk-UA" sz="1800" dirty="0">
                <a:solidFill>
                  <a:schemeClr val="bg1"/>
                </a:solidFill>
              </a:rPr>
              <a:t>Кафедра комп’ютерних </a:t>
            </a:r>
            <a:r>
              <a:rPr lang="uk-UA" sz="1800" dirty="0" smtClean="0">
                <a:solidFill>
                  <a:schemeClr val="bg1"/>
                </a:solidFill>
              </a:rPr>
              <a:t>наук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3765400" y="1791792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каційна робота на тему: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6520295" y="5222071"/>
            <a:ext cx="545349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Виконала: студентка групи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ІСТ-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21-1, Дешков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Максім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6520295" y="5657078"/>
            <a:ext cx="545349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 Граф М.С.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606395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68" y="106644"/>
            <a:ext cx="2317726" cy="7011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330893" y="399411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Менеджмент коментарів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93" y="2193283"/>
            <a:ext cx="10135790" cy="26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330893" y="399411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</a:t>
            </a:r>
            <a:r>
              <a:rPr lang="uk-UA" sz="4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</a:t>
            </a:r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-панель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43" y="1537025"/>
            <a:ext cx="10937918" cy="33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330893" y="399411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 частина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760" y="974486"/>
            <a:ext cx="7731952" cy="36373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313" y="3848040"/>
            <a:ext cx="7572205" cy="24721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187" y="3265547"/>
            <a:ext cx="3610128" cy="26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274742"/>
            <a:ext cx="8168111" cy="1003042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Тези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опубліковані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рамках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кваліфікаційної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0893" y="1685562"/>
            <a:ext cx="8358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ДешковМ.Ю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Огляд систем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проєктного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менеджменту. Тези доповідей XIV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Міжніродної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науково-технічної конференції “Інформаційно комп’ютерні технології” 28-29 березня 2024 року. Житомир : "Житомирська політехніка", 2024.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399411"/>
            <a:ext cx="4640418" cy="499403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30893" y="1241081"/>
            <a:ext cx="857942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>
                <a:latin typeface="+mj-lt"/>
              </a:rPr>
              <a:t>У межах кваліфікаційної роботи реалізовано повнофункціональну </a:t>
            </a:r>
            <a:r>
              <a:rPr lang="en-US" dirty="0">
                <a:latin typeface="+mj-lt"/>
              </a:rPr>
              <a:t>CRM-</a:t>
            </a:r>
            <a:r>
              <a:rPr lang="uk-UA" dirty="0">
                <a:latin typeface="+mj-lt"/>
              </a:rPr>
              <a:t>систему для управління діяльністю магазину вінілових платівок. Виконано аналіз предметної області, визначено вимоги до системи та обґрунтовано вибір стеку технологій. Розроблено архітектуру, базу </a:t>
            </a:r>
            <a:r>
              <a:rPr lang="uk-UA" dirty="0" smtClean="0">
                <a:latin typeface="+mj-lt"/>
              </a:rPr>
              <a:t>даних</a:t>
            </a:r>
            <a:r>
              <a:rPr lang="en-US" dirty="0" smtClean="0">
                <a:latin typeface="+mj-lt"/>
              </a:rPr>
              <a:t>, </a:t>
            </a:r>
            <a:r>
              <a:rPr lang="uk-UA" dirty="0">
                <a:latin typeface="+mj-lt"/>
              </a:rPr>
              <a:t>створено два </a:t>
            </a:r>
            <a:r>
              <a:rPr lang="uk-UA" dirty="0" err="1">
                <a:latin typeface="+mj-lt"/>
              </a:rPr>
              <a:t>фронтенди</a:t>
            </a:r>
            <a:r>
              <a:rPr lang="uk-UA" dirty="0">
                <a:latin typeface="+mj-lt"/>
              </a:rPr>
              <a:t> — </a:t>
            </a:r>
            <a:r>
              <a:rPr lang="uk-UA" dirty="0" smtClean="0">
                <a:latin typeface="+mj-lt"/>
              </a:rPr>
              <a:t>Веб-додаток для клієнтів (магазин) </a:t>
            </a:r>
            <a:r>
              <a:rPr lang="uk-UA" dirty="0">
                <a:latin typeface="+mj-lt"/>
              </a:rPr>
              <a:t>і </a:t>
            </a:r>
            <a:r>
              <a:rPr lang="en-US" dirty="0" smtClean="0">
                <a:latin typeface="+mj-lt"/>
              </a:rPr>
              <a:t>CRM-</a:t>
            </a:r>
            <a:r>
              <a:rPr lang="uk-UA" dirty="0" smtClean="0">
                <a:latin typeface="+mj-lt"/>
              </a:rPr>
              <a:t>система </a:t>
            </a:r>
            <a:r>
              <a:rPr lang="uk-UA" dirty="0">
                <a:latin typeface="+mj-lt"/>
              </a:rPr>
              <a:t>для </a:t>
            </a:r>
            <a:r>
              <a:rPr lang="uk-UA" dirty="0" smtClean="0">
                <a:latin typeface="+mj-lt"/>
              </a:rPr>
              <a:t>управління діяльністю. </a:t>
            </a:r>
            <a:r>
              <a:rPr lang="uk-UA" dirty="0">
                <a:latin typeface="+mj-lt"/>
              </a:rPr>
              <a:t>Реалізовано ключовий функціонал: каталог, кошик, оформлення замовлень, управління користувачами, аналітика. Система працює стабільно й демонструє приклад ефективної взаємодії клієнтської та серверної частин.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4982441"/>
            <a:ext cx="5904068" cy="961159"/>
          </a:xfrm>
        </p:spPr>
        <p:txBody>
          <a:bodyPr/>
          <a:lstStyle/>
          <a:p>
            <a:r>
              <a:rPr lang="uk-UA" dirty="0" smtClean="0"/>
              <a:t>Дякую за увагу!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06395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68" y="106644"/>
            <a:ext cx="2317726" cy="7011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268548" y="414997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теми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37919" y="1679012"/>
            <a:ext cx="102081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попиту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онлайн-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торгівлю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канали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продажів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CRM-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бізнесу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Нішеві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зокрема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вініловими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платівками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потребують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асортиментом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бізнесів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неефективні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ручні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обліку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Впровадження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підвищує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продуктивність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персоналу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обслуговування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клієнтів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348835" y="414997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  і завдання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48835" y="1069539"/>
            <a:ext cx="101931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Головна мета кваліфікаційної роботи полягає у створенні функціональної CRM-системи, яка дозволяє організувати та автоматизувати основні процеси управління діяльністю магазину вінілових платівок. І хоча загальна архітектура рішення передбачає наявність інтерфейсів, доступних через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веббраузер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суть завдання полягає не у створенні окремої веб-платформи, а у розробці комплексного засобу управління 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із додатковими можливостями обслуговування клієнтів у цифровому середовищі.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10028" y="2811224"/>
            <a:ext cx="626254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існуючого аналогічного програмного забезпечення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інструментів розробки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веб-платформи.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клієнтського веб-додатку.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256655" y="176005"/>
            <a:ext cx="9740620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</a:t>
            </a:r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Веб-платформи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617928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101" y="75151"/>
            <a:ext cx="2317726" cy="7011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835162" y="98955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Shopify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77387" y="98955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Odoo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22959" y="98955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ZohoCRM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68549" y="3947970"/>
            <a:ext cx="28038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Перевага:</a:t>
            </a:r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Гнучка обробка замовлень, аналітичні інструменти, технічна підтримка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</a:t>
            </a: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</a:t>
            </a: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фокус, закритий вихідний код, висока вартість підписки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97538" y="3868425"/>
            <a:ext cx="26425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Перевага</a:t>
            </a: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гнучка </a:t>
            </a:r>
            <a:r>
              <a:rPr lang="uk-UA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кастомізація</a:t>
            </a: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відкритий код 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Недолік: 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складний та навантажений інтерфейс, відсутня вбудована платіжна система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459598" y="3910219"/>
            <a:ext cx="28038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Перевага: Аналітичні </a:t>
            </a:r>
            <a:r>
              <a:rPr lang="uk-UA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іструменти</a:t>
            </a: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звіти, гнучка обробка замовлень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Недолік: 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 безкоштовна версія, обмежена обробка замовлень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027240" y="1492898"/>
            <a:ext cx="2891617" cy="2319268"/>
          </a:xfrm>
          <a:prstGeom prst="rect">
            <a:avLst/>
          </a:prstGeom>
        </p:spPr>
      </p:pic>
      <p:pic>
        <p:nvPicPr>
          <p:cNvPr id="17" name="Рисунок 16" descr="C:\Users\maxim\Downloads\odoo-torgivlya-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06" y="1465378"/>
            <a:ext cx="2915288" cy="229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C:\Users\maxim\Downloads\zcrmplus_homepromo_1x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84" y="1369035"/>
            <a:ext cx="2915288" cy="2403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7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399411"/>
            <a:ext cx="4640418" cy="499403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Вибір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інструментарію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 txBox="1">
            <a:spLocks/>
          </p:cNvSpPr>
          <p:nvPr/>
        </p:nvSpPr>
        <p:spPr>
          <a:xfrm>
            <a:off x="2141384" y="1255106"/>
            <a:ext cx="2610348" cy="24864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+ Express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42" y="3183778"/>
            <a:ext cx="3218136" cy="32181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29" y="1126943"/>
            <a:ext cx="2438209" cy="24382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16" y="3741576"/>
            <a:ext cx="2006244" cy="20062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6039">
            <a:off x="7872943" y="1475163"/>
            <a:ext cx="1461311" cy="146131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66" y="2820073"/>
            <a:ext cx="3047619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2" y="399411"/>
            <a:ext cx="6992377" cy="499403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</a:t>
            </a:r>
            <a:r>
              <a:rPr lang="uk-UA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варіантів використання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C:\Users\maxim\Downloads\dPAnJiCm48PtFyMf4ndw0XrG9MOM1lOA8eGKCfGm88JaDeWLXYfTAfx1hIYD6cnUuRytudmCJBNQHh8I_V7tvUvYOuRtrMXSFTmLPe05rl2oFl65DTi1zVkdT88FBDaYO8cMfsW96pXyIx12fuJdjoo5Uztx1_D4RewdNFFaO9DW5gqGJbtotYdK4BRekE4PVDGd7EyIkhWNcyY7M0_N-8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2" y="1399592"/>
            <a:ext cx="9203369" cy="212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maxim\Downloads\fP91IiD058RtSuf7LtRH2tGX1U_WlcWG8MPHuq94YAcBBiHkGWKNUeNG93GqoPpXUrVm9CvKkjBIW8k11_D_m_y-Pd8RJsVntKrenhpJw4epEat7CXgToWcVL9fGKRYh9QMm9TUKd0PBeVFXtrY6fTmbQt63zPpL1RNd3p0V-kmo2Itr3xSXfyMofg6YSzdb0VJD5tBOOe-kTKNf-x4Tzb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86" y="3890865"/>
            <a:ext cx="9454107" cy="2212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399411"/>
            <a:ext cx="4640418" cy="499403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4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72" y="981116"/>
            <a:ext cx="5119541" cy="32022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478" y="981116"/>
            <a:ext cx="5010849" cy="227679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472" y="4265641"/>
            <a:ext cx="5229326" cy="197739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478" y="3470988"/>
            <a:ext cx="4787625" cy="264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399411"/>
            <a:ext cx="4640418" cy="499403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Аналітика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93" y="1045028"/>
            <a:ext cx="7362474" cy="27812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873" y="2154869"/>
            <a:ext cx="5757649" cy="37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330893" y="399411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68" y="1763485"/>
            <a:ext cx="10349009" cy="371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DD27D0-5B6E-4A0E-95B2-BB37F9D88615}">
  <ds:schemaRefs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230e9df3-be65-4c73-a93b-d1236ebd677e"/>
    <ds:schemaRef ds:uri="71af3243-3dd4-4a8d-8c0d-dd76da1f02a5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</TotalTime>
  <Words>380</Words>
  <Application>Microsoft Office PowerPoint</Application>
  <PresentationFormat>Широкоэкранный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MS Mincho</vt:lpstr>
      <vt:lpstr>Times New Roman</vt:lpstr>
      <vt:lpstr>Tisa Offc Serif Pro</vt:lpstr>
      <vt:lpstr>Univers Light</vt:lpstr>
      <vt:lpstr>Custom</vt:lpstr>
      <vt:lpstr>Проєктування та CRM-системи для управління діяльністю магазину вінілових платівок</vt:lpstr>
      <vt:lpstr>Презентация PowerPoint</vt:lpstr>
      <vt:lpstr>Презентация PowerPoint</vt:lpstr>
      <vt:lpstr>Презентация PowerPoint</vt:lpstr>
      <vt:lpstr>Вибір інструментарію</vt:lpstr>
      <vt:lpstr>Діаграми варіантів використання</vt:lpstr>
      <vt:lpstr>Структура бази даних</vt:lpstr>
      <vt:lpstr>Аналітика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Тези, опубліковані в рамках кваліфікаційної роботи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Shatilo Maria</dc:creator>
  <cp:lastModifiedBy>Maksim Deshkov</cp:lastModifiedBy>
  <cp:revision>50</cp:revision>
  <dcterms:created xsi:type="dcterms:W3CDTF">2024-01-11T18:09:01Z</dcterms:created>
  <dcterms:modified xsi:type="dcterms:W3CDTF">2025-06-26T23:26:06Z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