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8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99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7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76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2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72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3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5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7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2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C706-8F40-4EC1-B16D-45425FFBE27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FB63-DEDA-4621-944D-45756C3C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9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g.ft.com/generative-a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BEF16-C980-28C6-A7A1-DAB7C6822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8112F-35F3-49F9-F063-F9F3605DF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Embeddings and preprocessing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https://ig.ft.com/generative-ai/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A5470-63E7-9285-B268-82550E90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58943"/>
          </a:xfrm>
        </p:spPr>
        <p:txBody>
          <a:bodyPr anchor="t">
            <a:normAutofit/>
          </a:bodyPr>
          <a:lstStyle/>
          <a:p>
            <a:r>
              <a:rPr lang="ru-RU" dirty="0"/>
              <a:t>Термин и применение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1299EC-1C8B-E3A1-A30B-AF6D0C1F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668544"/>
            <a:ext cx="3856037" cy="4703976"/>
          </a:xfrm>
        </p:spPr>
        <p:txBody>
          <a:bodyPr>
            <a:normAutofit/>
          </a:bodyPr>
          <a:lstStyle/>
          <a:p>
            <a:r>
              <a:rPr lang="ru-RU" sz="1400" b="1" dirty="0"/>
              <a:t>Natural Language Processing (NLP) </a:t>
            </a:r>
            <a:r>
              <a:rPr lang="ru-RU" sz="1400" dirty="0"/>
              <a:t>– это область ИИ, которая учит компьютер понимать, обрабатывать и интерпретировать человеческий язык. </a:t>
            </a:r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Поисковые системы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Голосовые помощники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Машинный перевод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Анализ тональности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Чат-боты и виртуальные ассистенты</a:t>
            </a:r>
            <a:endParaRPr lang="ru-RU" sz="1400" dirty="0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012BC89-4C1C-9E5E-40C7-D54E3E5ED6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70">
            <a:off x="5606855" y="2179026"/>
            <a:ext cx="2804393" cy="1577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263A6876-8A26-D978-2A57-8510E3C5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46" y="1993384"/>
            <a:ext cx="2705791" cy="1521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6B23BA-C036-1B2D-90BB-D0670655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60" y="3942139"/>
            <a:ext cx="4395160" cy="2804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978FF00-2A62-C580-319A-BDAD8475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60" y="586748"/>
            <a:ext cx="3065080" cy="17177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DCEDDE2D-7C5A-0FF3-964F-EE00007B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9116">
            <a:off x="8467236" y="105309"/>
            <a:ext cx="2578059" cy="1948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AA99-0262-AE8E-3C1D-CF3DCA2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82164"/>
            <a:ext cx="3856037" cy="684636"/>
          </a:xfrm>
        </p:spPr>
        <p:txBody>
          <a:bodyPr/>
          <a:lstStyle/>
          <a:p>
            <a:r>
              <a:rPr lang="ru-RU" dirty="0"/>
              <a:t>Чуть истории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6C4569-2A91-112C-D9A5-7810E93D3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32" y="1225485"/>
            <a:ext cx="3856037" cy="5118754"/>
          </a:xfrm>
        </p:spPr>
        <p:txBody>
          <a:bodyPr>
            <a:normAutofit/>
          </a:bodyPr>
          <a:lstStyle/>
          <a:p>
            <a:r>
              <a:rPr lang="ru-RU" sz="1400" dirty="0"/>
              <a:t>Ранние методы NLP включали правила и шаблоны(регулярные выражения) для обработки текста.</a:t>
            </a:r>
            <a:endParaRPr lang="en-US" sz="1400" dirty="0"/>
          </a:p>
          <a:p>
            <a:r>
              <a:rPr lang="ru-RU" sz="1400" dirty="0"/>
              <a:t>В 1990-х годах произошел переход к статистическим методам и машинному обучению, которые позволили моделировать</a:t>
            </a:r>
            <a:r>
              <a:rPr lang="en-US" sz="1400" dirty="0"/>
              <a:t> </a:t>
            </a:r>
            <a:r>
              <a:rPr lang="ru-RU" sz="1400" dirty="0"/>
              <a:t>более сложные языковые зависимости.</a:t>
            </a:r>
          </a:p>
          <a:p>
            <a:r>
              <a:rPr lang="ru-RU" sz="1400" dirty="0"/>
              <a:t>В 2010-х годах развитие глубокого обучения (RNN, LSTM, </a:t>
            </a:r>
            <a:r>
              <a:rPr lang="ru-RU" sz="1400" dirty="0" err="1"/>
              <a:t>Transformer</a:t>
            </a:r>
            <a:r>
              <a:rPr lang="en-US" sz="1400" dirty="0"/>
              <a:t>s) </a:t>
            </a:r>
            <a:r>
              <a:rPr lang="ru-RU" sz="1400" dirty="0"/>
              <a:t>еще больше улучшило качество работы компьютера с текстом.</a:t>
            </a:r>
            <a:r>
              <a:rPr lang="en-US" sz="1400" dirty="0"/>
              <a:t> </a:t>
            </a:r>
            <a:endParaRPr lang="ru-RU" sz="1400" dirty="0"/>
          </a:p>
          <a:p>
            <a:r>
              <a:rPr lang="ru-RU" sz="1400" dirty="0"/>
              <a:t>Современные модели, такие как BERT (2018), GPT-3 (2020) и многие другие, которые способны генерировать и переводить текст, а также отвечать на вопросы с высокой точностью.</a:t>
            </a:r>
          </a:p>
        </p:txBody>
      </p:sp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ACD82263-6D44-FCE4-24D7-14087E9A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65" y="4795135"/>
            <a:ext cx="5222829" cy="1943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ED9618F0-EBE3-8FFE-582D-D5413388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65" y="70734"/>
            <a:ext cx="5323441" cy="19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78C8BDA5-D141-4733-F62D-6E775B7520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8407" r="5250" b="10082"/>
          <a:stretch/>
        </p:blipFill>
        <p:spPr bwMode="auto">
          <a:xfrm>
            <a:off x="5398065" y="2178230"/>
            <a:ext cx="5222829" cy="2501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8CDD3-ADD7-24A3-15B6-3A5708C2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278091"/>
            <a:ext cx="3856037" cy="8825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текста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910D9-E5A1-0B3A-4991-4DB766EB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1176370"/>
            <a:ext cx="3246186" cy="2378727"/>
          </a:xfrm>
        </p:spPr>
        <p:txBody>
          <a:bodyPr>
            <a:normAutofit/>
          </a:bodyPr>
          <a:lstStyle/>
          <a:p>
            <a:r>
              <a:rPr lang="ru-RU" b="1" dirty="0"/>
              <a:t>Зачем нужна предобработка текста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Улучшение качества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Уменьшение размерности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Устранение шума</a:t>
            </a:r>
          </a:p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B55F963F-8F0D-AC26-C5A1-0F2F7D87A828}"/>
              </a:ext>
            </a:extLst>
          </p:cNvPr>
          <p:cNvSpPr txBox="1">
            <a:spLocks/>
          </p:cNvSpPr>
          <p:nvPr/>
        </p:nvSpPr>
        <p:spPr>
          <a:xfrm>
            <a:off x="4392893" y="1176370"/>
            <a:ext cx="7022968" cy="5403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Основные этапы предобработки текста (зачастую для задач классификации)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спец-символов, </a:t>
            </a:r>
            <a:r>
              <a:rPr lang="en-US" dirty="0"/>
              <a:t>HTML-</a:t>
            </a:r>
            <a:r>
              <a:rPr lang="ru-RU" dirty="0"/>
              <a:t>тегов, ссылок, номеров и всего остального, что не помогает описывать контекст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Приведение к нижнему регистру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Стемминг</a:t>
            </a:r>
            <a:r>
              <a:rPr lang="ru-RU" dirty="0"/>
              <a:t> – удаление окончаний (к примеру, «Политика» -</a:t>
            </a:r>
            <a:r>
              <a:rPr lang="en-US" dirty="0"/>
              <a:t>&gt; </a:t>
            </a:r>
            <a:r>
              <a:rPr lang="ru-RU" dirty="0"/>
              <a:t>«политик», «Кошечка» -</a:t>
            </a:r>
            <a:r>
              <a:rPr lang="en-US" dirty="0"/>
              <a:t>&gt;</a:t>
            </a:r>
            <a:r>
              <a:rPr lang="ru-RU" dirty="0"/>
              <a:t> «</a:t>
            </a:r>
            <a:r>
              <a:rPr lang="ru-RU" dirty="0" err="1"/>
              <a:t>Кошечк</a:t>
            </a:r>
            <a:r>
              <a:rPr lang="ru-RU" dirty="0"/>
              <a:t>», «Футболка» -</a:t>
            </a:r>
            <a:r>
              <a:rPr lang="en-US" dirty="0"/>
              <a:t>&gt; </a:t>
            </a:r>
            <a:r>
              <a:rPr lang="ru-RU" dirty="0"/>
              <a:t>«</a:t>
            </a:r>
            <a:r>
              <a:rPr lang="ru-RU" dirty="0" err="1"/>
              <a:t>Футболк</a:t>
            </a:r>
            <a:r>
              <a:rPr lang="ru-RU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Лемматизация</a:t>
            </a:r>
            <a:r>
              <a:rPr lang="ru-RU" dirty="0"/>
              <a:t> – приведение к инфинитиву (к примеру, «Делал» -</a:t>
            </a:r>
            <a:r>
              <a:rPr lang="en-US" dirty="0"/>
              <a:t>&gt; </a:t>
            </a:r>
            <a:r>
              <a:rPr lang="ru-RU" dirty="0"/>
              <a:t>«делать», «Кошечка» -</a:t>
            </a:r>
            <a:r>
              <a:rPr lang="en-US" dirty="0"/>
              <a:t>&gt; </a:t>
            </a:r>
            <a:r>
              <a:rPr lang="ru-RU" dirty="0"/>
              <a:t>«Кошка», «Водители» -</a:t>
            </a:r>
            <a:r>
              <a:rPr lang="en-US" dirty="0"/>
              <a:t>&gt; </a:t>
            </a:r>
            <a:r>
              <a:rPr lang="ru-RU" dirty="0"/>
              <a:t>«Водитель»)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стоп-слов (мат, слова-паразиты, неинформативные слова)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редких слов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Токенизация</a:t>
            </a:r>
            <a:r>
              <a:rPr lang="ru-RU" dirty="0"/>
              <a:t> - зачастую, одно слово –</a:t>
            </a:r>
            <a:r>
              <a:rPr lang="en-US" dirty="0"/>
              <a:t>&gt;</a:t>
            </a:r>
            <a:r>
              <a:rPr lang="ru-RU" dirty="0"/>
              <a:t> один токен, но токеном может быть и буква и предложение, в зависимости от решаемой 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Буква - исправление опечаток и криптография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Слово – перевод текстов, классификация текстов, извлечение тегов\ключевых слов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Предложение – </a:t>
            </a:r>
            <a:r>
              <a:rPr lang="ru-RU" dirty="0" err="1"/>
              <a:t>суммаризация</a:t>
            </a:r>
            <a:r>
              <a:rPr lang="ru-RU" dirty="0"/>
              <a:t> и детектирование границ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0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3874D-176D-A0AB-6236-7AA01359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625310"/>
          </a:xfrm>
        </p:spPr>
        <p:txBody>
          <a:bodyPr/>
          <a:lstStyle/>
          <a:p>
            <a:r>
              <a:rPr lang="ru-RU" dirty="0" err="1"/>
              <a:t>эмбединги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0DDFB-BF42-C406-D798-2260AF2F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350965"/>
            <a:ext cx="4476855" cy="5305867"/>
          </a:xfrm>
        </p:spPr>
        <p:txBody>
          <a:bodyPr>
            <a:normAutofit lnSpcReduction="10000"/>
          </a:bodyPr>
          <a:lstStyle/>
          <a:p>
            <a:r>
              <a:rPr lang="ru-RU" sz="1400" dirty="0" err="1"/>
              <a:t>Эмбединги</a:t>
            </a:r>
            <a:r>
              <a:rPr lang="ru-RU" sz="1400" dirty="0"/>
              <a:t> – по своей сути, это векторное представление слов\предложений\текста. Компьютер не поймёт слово «Яблоко», но поймёт </a:t>
            </a:r>
            <a:r>
              <a:rPr lang="en-US" sz="1400" dirty="0"/>
              <a:t>[0.486, 0.134, 0.654]</a:t>
            </a:r>
            <a:r>
              <a:rPr lang="ru-RU" sz="1400" dirty="0"/>
              <a:t> – векторное представление яблока (цифры написаны наугад)</a:t>
            </a:r>
          </a:p>
          <a:p>
            <a:r>
              <a:rPr lang="ru-RU" sz="1400" dirty="0" err="1"/>
              <a:t>Эмбединги</a:t>
            </a:r>
            <a:r>
              <a:rPr lang="ru-RU" sz="1400" dirty="0"/>
              <a:t> помогают машине понять взаимосвязь между словами, выявить контекст и закономерности в предложениях.</a:t>
            </a:r>
          </a:p>
          <a:p>
            <a:endParaRPr lang="ru-RU" sz="1400" dirty="0"/>
          </a:p>
          <a:p>
            <a:r>
              <a:rPr lang="ru-RU" sz="1400" dirty="0"/>
              <a:t>Основные методы создания </a:t>
            </a:r>
            <a:r>
              <a:rPr lang="ru-RU" sz="1400" dirty="0" err="1"/>
              <a:t>эмбедингов</a:t>
            </a:r>
            <a:r>
              <a:rPr lang="ru-RU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One-Hot Encoding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Word2Vec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GloVe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FastText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Contextual Embeddings (ELMo, BERT, GPT)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TF-IDF</a:t>
            </a:r>
            <a:endParaRPr lang="ru-RU" sz="1400" dirty="0"/>
          </a:p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5DB0D08D-6C37-381B-4C8A-A7AE6B07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78" y="922256"/>
            <a:ext cx="5891213" cy="439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7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132B831-395F-42F1-C39D-509657201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714266"/>
              </p:ext>
            </p:extLst>
          </p:nvPr>
        </p:nvGraphicFramePr>
        <p:xfrm>
          <a:off x="217128" y="352703"/>
          <a:ext cx="11520000" cy="6152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001">
                  <a:extLst>
                    <a:ext uri="{9D8B030D-6E8A-4147-A177-3AD203B41FA5}">
                      <a16:colId xmlns:a16="http://schemas.microsoft.com/office/drawing/2014/main" val="1724497972"/>
                    </a:ext>
                  </a:extLst>
                </a:gridCol>
                <a:gridCol w="1515135">
                  <a:extLst>
                    <a:ext uri="{9D8B030D-6E8A-4147-A177-3AD203B41FA5}">
                      <a16:colId xmlns:a16="http://schemas.microsoft.com/office/drawing/2014/main" val="1223201558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265408767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3445476878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1420302115"/>
                    </a:ext>
                  </a:extLst>
                </a:gridCol>
                <a:gridCol w="2266945">
                  <a:extLst>
                    <a:ext uri="{9D8B030D-6E8A-4147-A177-3AD203B41FA5}">
                      <a16:colId xmlns:a16="http://schemas.microsoft.com/office/drawing/2014/main" val="4057584955"/>
                    </a:ext>
                  </a:extLst>
                </a:gridCol>
                <a:gridCol w="1670351">
                  <a:extLst>
                    <a:ext uri="{9D8B030D-6E8A-4147-A177-3AD203B41FA5}">
                      <a16:colId xmlns:a16="http://schemas.microsoft.com/office/drawing/2014/main" val="3413104348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One-Hot Encoding</a:t>
                      </a:r>
                      <a:endParaRPr lang="ru-RU" sz="1400" dirty="0"/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TF-IDF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Word2Vec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GloVe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FastText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Contextual Embeddings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4256"/>
                  </a:ext>
                </a:extLst>
              </a:tr>
              <a:tr h="1953489"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 vert="vert27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Вектор содержит </a:t>
                      </a:r>
                      <a:r>
                        <a:rPr lang="en-US" sz="1200" dirty="0"/>
                        <a:t>True</a:t>
                      </a:r>
                      <a:r>
                        <a:rPr lang="ru-RU" sz="1200" dirty="0"/>
                        <a:t> в позиции, соответствующей слову, и </a:t>
                      </a:r>
                      <a:r>
                        <a:rPr lang="en-US" sz="1200" dirty="0"/>
                        <a:t>False</a:t>
                      </a:r>
                      <a:r>
                        <a:rPr lang="ru-RU" sz="1200" dirty="0"/>
                        <a:t> во всех остальных позициях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Вычисляет вес слова в тексте, что позволяет выделить слова, важные для конкретного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Метод обучения вложений слов на основе контекста вокруг 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Создает </a:t>
                      </a:r>
                      <a:r>
                        <a:rPr lang="ru-RU" sz="1200" dirty="0" err="1"/>
                        <a:t>эмбеддинги</a:t>
                      </a:r>
                      <a:r>
                        <a:rPr lang="ru-RU" sz="1200" dirty="0"/>
                        <a:t> на основе статистики совместной встречаемости слов в корпусе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Улучшает Word2Vec, учитывая не только слова целиком, но и последовательности символов внутри слов. Это позволяет модели учитывать внутреннюю структуру слов и лучше работать с ошибочными или редкими словами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Эти модели генерируют векторы слов, учитывающие контекст всего предложения или текста, что позволяет словам иметь различные вложения в разных контекстах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28264"/>
                  </a:ext>
                </a:extLst>
              </a:tr>
              <a:tr h="1547345">
                <a:tc>
                  <a:txBody>
                    <a:bodyPr/>
                    <a:lstStyle/>
                    <a:p>
                      <a:r>
                        <a:rPr lang="ru-RU" sz="1400" dirty="0"/>
                        <a:t>Преимущества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Простота реализации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Ясное и недвусмысленное представление слов.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Выявление ключевых слов и их значимости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Подходит для задач поиска и фильтрации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Векторы не большой размерности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Слова с похожими значениями имеют близкие вектора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/>
                        <a:t>Учитывает контекст слов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Слова с похожими значениями имеют близкие вектора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Умеет работать со словами, которые не встречались в обучающем наборе</a:t>
                      </a:r>
                      <a:endParaRPr lang="en-US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Лучше работает с языками, где слова часто меняют окончания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Отлично учитывает контекст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Высокая точность в широком спектре задач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62797"/>
                  </a:ext>
                </a:extLst>
              </a:tr>
              <a:tr h="1799011">
                <a:tc>
                  <a:txBody>
                    <a:bodyPr/>
                    <a:lstStyle/>
                    <a:p>
                      <a:r>
                        <a:rPr lang="ru-RU" sz="1400" dirty="0"/>
                        <a:t>Недостатки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Большая размерность векторов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Не учитывает контекст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Не учитывает семантические отношения между словами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Разреженные векторы (много нулей, т.к. далеко не все слова есть в каждом тексте)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Не учитывает контекст (одинаковый вектор для слова в разных контекстах)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Требуется большой корпус текста для эффективного обучения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Сложность в подборе параметров (размер окна, размер вектора)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Не учитывает слова, не встречавшиеся в тренировочном наборе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Модель более ресурсоёмкая, чем Word2Vec, из-за анализа символов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Некоторые сочетания символов могут не нести полезной информации, увеличивая шум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Требуют значительных вычислительных ресурсов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/>
                        <a:t>Избыточно для некоторых 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0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0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154</TotalTime>
  <Words>680</Words>
  <Application>Microsoft Office PowerPoint</Application>
  <PresentationFormat>Широкоэкранный</PresentationFormat>
  <Paragraphs>83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Контур</vt:lpstr>
      <vt:lpstr>NLP</vt:lpstr>
      <vt:lpstr>Термин и применение</vt:lpstr>
      <vt:lpstr>Чуть истории</vt:lpstr>
      <vt:lpstr>предобработка текста</vt:lpstr>
      <vt:lpstr>эмбединги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Romaykin</dc:creator>
  <cp:lastModifiedBy>Igor Romaykin</cp:lastModifiedBy>
  <cp:revision>5</cp:revision>
  <dcterms:created xsi:type="dcterms:W3CDTF">2024-06-18T08:39:08Z</dcterms:created>
  <dcterms:modified xsi:type="dcterms:W3CDTF">2024-06-26T09:17:40Z</dcterms:modified>
</cp:coreProperties>
</file>