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2" r:id="rId2"/>
    <p:sldId id="258" r:id="rId3"/>
    <p:sldId id="264" r:id="rId4"/>
    <p:sldId id="265" r:id="rId5"/>
    <p:sldId id="290" r:id="rId6"/>
    <p:sldId id="267" r:id="rId7"/>
    <p:sldId id="295" r:id="rId8"/>
    <p:sldId id="292" r:id="rId9"/>
    <p:sldId id="294" r:id="rId10"/>
    <p:sldId id="270" r:id="rId11"/>
    <p:sldId id="283" r:id="rId12"/>
    <p:sldId id="273" r:id="rId13"/>
    <p:sldId id="276" r:id="rId14"/>
    <p:sldId id="284" r:id="rId15"/>
    <p:sldId id="285" r:id="rId16"/>
    <p:sldId id="286" r:id="rId17"/>
    <p:sldId id="289" r:id="rId18"/>
    <p:sldId id="288" r:id="rId19"/>
    <p:sldId id="287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EDEDE"/>
    <a:srgbClr val="009DD9"/>
    <a:srgbClr val="FFFFFF"/>
    <a:srgbClr val="266EA6"/>
    <a:srgbClr val="DADADA"/>
    <a:srgbClr val="A2CFEE"/>
    <a:srgbClr val="53A4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beth\Documents\Documents\&#1059;&#1085;&#1080;&#1074;&#1077;&#1088;\&#1050;&#1077;&#1081;&#1089;-&#1095;&#1077;&#1084;&#1087;&#1080;&#1086;&#1085;&#1072;&#1090;&#1099;\&#1052;&#1077;&#1085;&#1077;&#1076;&#1078;&#1084;&#1077;&#1085;&#1090;%20&#1073;&#1091;&#1076;&#1091;&#1097;&#1077;&#1075;&#1086;\&#1050;&#1077;&#1081;&#1089;\&#1056;&#1099;&#1085;&#1086;&#1082;%20V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1415141194917"/>
          <c:y val="1.6547247820158834E-2"/>
          <c:w val="0.74517668738006659"/>
          <c:h val="0.924764017516534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 опрошенных</c:v>
                </c:pt>
              </c:strCache>
            </c:strRef>
          </c:tx>
          <c:spPr>
            <a:ln>
              <a:noFill/>
            </a:ln>
          </c:spPr>
          <c:invertIfNegative val="0"/>
          <c:cat>
            <c:strRef>
              <c:f>Лист1!$A$2:$A$7</c:f>
              <c:strCache>
                <c:ptCount val="6"/>
                <c:pt idx="0">
                  <c:v>25%+</c:v>
                </c:pt>
                <c:pt idx="1">
                  <c:v>21-25%</c:v>
                </c:pt>
                <c:pt idx="2">
                  <c:v>16-20%</c:v>
                </c:pt>
                <c:pt idx="3">
                  <c:v>11-15%</c:v>
                </c:pt>
                <c:pt idx="4">
                  <c:v>6-10%</c:v>
                </c:pt>
                <c:pt idx="5">
                  <c:v>0-5%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0.24</c:v>
                </c:pt>
                <c:pt idx="1">
                  <c:v>0.12</c:v>
                </c:pt>
                <c:pt idx="2">
                  <c:v>0.12</c:v>
                </c:pt>
                <c:pt idx="3">
                  <c:v>0.16</c:v>
                </c:pt>
                <c:pt idx="4">
                  <c:v>0.15</c:v>
                </c:pt>
                <c:pt idx="5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322541832"/>
        <c:axId val="322542224"/>
      </c:barChart>
      <c:catAx>
        <c:axId val="3225418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en-US"/>
          </a:p>
        </c:txPr>
        <c:crossAx val="322542224"/>
        <c:crosses val="autoZero"/>
        <c:auto val="1"/>
        <c:lblAlgn val="ctr"/>
        <c:lblOffset val="100"/>
        <c:noMultiLvlLbl val="0"/>
      </c:catAx>
      <c:valAx>
        <c:axId val="32254222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22541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821384387795797"/>
          <c:y val="0.40396830456992605"/>
          <c:w val="0.33749427689199496"/>
          <c:h val="0.1484650873358547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Выручка мобильного оператора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cat>
            <c:strRef>
              <c:f>Лист1!$A$2:$A$3</c:f>
              <c:strCache>
                <c:ptCount val="1"/>
                <c:pt idx="0">
                  <c:v>Цифровые услуги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33333333333332E-2"/>
          <c:y val="2.2998564628288184E-2"/>
          <c:w val="0.97916666666666663"/>
          <c:h val="0.9648328600991180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Лист1!$A$36:$A$39</c:f>
              <c:numCache>
                <c:formatCode>General</c:formatCode>
                <c:ptCount val="4"/>
                <c:pt idx="0">
                  <c:v>9.6999999999999993</c:v>
                </c:pt>
                <c:pt idx="1">
                  <c:v>14.5</c:v>
                </c:pt>
                <c:pt idx="2">
                  <c:v>22.3</c:v>
                </c:pt>
                <c:pt idx="3">
                  <c:v>52.6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0205632"/>
        <c:axId val="320207200"/>
      </c:barChart>
      <c:catAx>
        <c:axId val="320205632"/>
        <c:scaling>
          <c:orientation val="minMax"/>
        </c:scaling>
        <c:delete val="1"/>
        <c:axPos val="l"/>
        <c:majorTickMark val="none"/>
        <c:minorTickMark val="none"/>
        <c:tickLblPos val="nextTo"/>
        <c:crossAx val="320207200"/>
        <c:crosses val="autoZero"/>
        <c:auto val="1"/>
        <c:lblAlgn val="ctr"/>
        <c:lblOffset val="100"/>
        <c:noMultiLvlLbl val="0"/>
      </c:catAx>
      <c:valAx>
        <c:axId val="320207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020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Стоимость федеральной корзины </a:t>
            </a:r>
            <a:r>
              <a:rPr lang="ru-RU" dirty="0" smtClean="0"/>
              <a:t>«Универсал», </a:t>
            </a:r>
            <a:r>
              <a:rPr lang="ru-RU" dirty="0"/>
              <a:t>руб.</a:t>
            </a:r>
          </a:p>
          <a:p>
            <a:pPr algn="ctr" rtl="0"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89733173812637"/>
          <c:y val="0.16980576525785337"/>
          <c:w val="0.81890714411581944"/>
          <c:h val="0.77832354832625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в РФ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1015.7</c:v>
                </c:pt>
                <c:pt idx="1">
                  <c:v>1002.6</c:v>
                </c:pt>
                <c:pt idx="2">
                  <c:v>650</c:v>
                </c:pt>
                <c:pt idx="3">
                  <c:v>480.4</c:v>
                </c:pt>
                <c:pt idx="4">
                  <c:v>850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в РФ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в РФ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86044688"/>
        <c:axId val="386051352"/>
      </c:barChart>
      <c:catAx>
        <c:axId val="38604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1352"/>
        <c:crosses val="autoZero"/>
        <c:auto val="1"/>
        <c:lblAlgn val="ctr"/>
        <c:lblOffset val="100"/>
        <c:noMultiLvlLbl val="0"/>
      </c:catAx>
      <c:valAx>
        <c:axId val="386051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60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Стоимость федеральной корзины </a:t>
            </a:r>
            <a:r>
              <a:rPr lang="ru-RU" dirty="0" smtClean="0"/>
              <a:t>«Интернет</a:t>
            </a:r>
            <a:r>
              <a:rPr lang="ru-RU" baseline="0" dirty="0" smtClean="0"/>
              <a:t>»</a:t>
            </a:r>
            <a:r>
              <a:rPr lang="ru-RU" dirty="0" smtClean="0"/>
              <a:t>, </a:t>
            </a:r>
            <a:r>
              <a:rPr lang="ru-RU" dirty="0"/>
              <a:t>руб</a:t>
            </a:r>
            <a:r>
              <a:rPr lang="ru-RU" dirty="0" smtClean="0"/>
              <a:t>.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26281962104561"/>
          <c:y val="0.17988956536031137"/>
          <c:w val="0.83073718037895439"/>
          <c:h val="0.77125761904595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по РФ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618.79999999999995</c:v>
                </c:pt>
                <c:pt idx="1">
                  <c:v>533.70000000000005</c:v>
                </c:pt>
                <c:pt idx="2">
                  <c:v>600</c:v>
                </c:pt>
                <c:pt idx="3">
                  <c:v>344</c:v>
                </c:pt>
                <c:pt idx="4">
                  <c:v>590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по РФ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МТС</c:v>
                </c:pt>
                <c:pt idx="1">
                  <c:v>Билайн</c:v>
                </c:pt>
                <c:pt idx="2">
                  <c:v>Мегафон</c:v>
                </c:pt>
                <c:pt idx="3">
                  <c:v>Теле 2</c:v>
                </c:pt>
                <c:pt idx="4">
                  <c:v>В среднем по РФ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86049784"/>
        <c:axId val="386045864"/>
      </c:barChart>
      <c:catAx>
        <c:axId val="386049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45864"/>
        <c:crosses val="autoZero"/>
        <c:auto val="1"/>
        <c:lblAlgn val="ctr"/>
        <c:lblOffset val="100"/>
        <c:noMultiLvlLbl val="0"/>
      </c:catAx>
      <c:valAx>
        <c:axId val="386045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604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B7B8-FAAF-4B7F-8FD0-76069A6E8DE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DEEE-59E0-4FA0-8680-9C722B9D5A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0CEF-32E7-4354-B9B0-AE54E2A27C8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D799-31C5-456B-A468-FA92631B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D799-31C5-456B-A468-FA92631B56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D799-31C5-456B-A468-FA92631B56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D799-31C5-456B-A468-FA92631B5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D799-31C5-456B-A468-FA92631B56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5099" y="3784599"/>
            <a:ext cx="6519863" cy="1325563"/>
          </a:xfrm>
          <a:solidFill>
            <a:srgbClr val="FFFFFF">
              <a:alpha val="80000"/>
            </a:srgbClr>
          </a:solidFill>
        </p:spPr>
        <p:txBody>
          <a:bodyPr anchor="ctr">
            <a:normAutofit/>
          </a:bodyPr>
          <a:lstStyle>
            <a:lvl1pPr algn="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5099" y="5202238"/>
            <a:ext cx="6519864" cy="1655762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9224963" y="0"/>
            <a:ext cx="6810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8" y="2008960"/>
            <a:ext cx="9729164" cy="4476681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7" y="1178814"/>
            <a:ext cx="9729165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 smtClean="0"/>
              <a:t>Источники: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4185DEA-EC0A-466A-86BE-ACF8F0BABD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6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52487" y="1178814"/>
            <a:ext cx="4438601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373277" y="1178814"/>
            <a:ext cx="4449451" cy="707136"/>
          </a:xfrm>
          <a:solidFill>
            <a:srgbClr val="EAEAEA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 smtClean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4185DEA-EC0A-466A-86BE-ACF8F0BABD7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Прямая соединительная линия 27"/>
          <p:cNvCxnSpPr/>
          <p:nvPr userDrawn="1"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 userDrawn="1"/>
        </p:nvCxnSpPr>
        <p:spPr>
          <a:xfrm>
            <a:off x="4959217" y="1993691"/>
            <a:ext cx="0" cy="4482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 userDrawn="1"/>
        </p:nvSpPr>
        <p:spPr>
          <a:xfrm>
            <a:off x="74711" y="1178814"/>
            <a:ext cx="377775" cy="70713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5015779" y="1183758"/>
            <a:ext cx="368348" cy="70219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1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01577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 smtClean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4185DEA-EC0A-466A-86BE-ACF8F0BABD7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Прямая соединительная линия 27"/>
          <p:cNvCxnSpPr/>
          <p:nvPr userDrawn="1"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 userDrawn="1"/>
        </p:nvCxnSpPr>
        <p:spPr>
          <a:xfrm>
            <a:off x="4959217" y="1993691"/>
            <a:ext cx="0" cy="4482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8413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501577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139" y="1993691"/>
            <a:ext cx="4806950" cy="4482059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5779" y="1993691"/>
            <a:ext cx="4806950" cy="4482060"/>
          </a:xfrm>
        </p:spPr>
        <p:txBody>
          <a:bodyPr/>
          <a:lstStyle>
            <a:lvl1pPr marL="185738" indent="-185738">
              <a:buFont typeface="Wingdings" panose="05000000000000000000" pitchFamily="2" charset="2"/>
              <a:buChar char="§"/>
              <a:defRPr/>
            </a:lvl1pPr>
            <a:lvl2pPr marL="557213" indent="-185738">
              <a:buFont typeface="Wingdings" panose="05000000000000000000" pitchFamily="2" charset="2"/>
              <a:buChar char="§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8413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/>
          </p:nvPr>
        </p:nvSpPr>
        <p:spPr>
          <a:xfrm>
            <a:off x="5015779" y="1178814"/>
            <a:ext cx="4806949" cy="7071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08651"/>
            <a:ext cx="9906000" cy="249349"/>
          </a:xfrm>
          <a:solidFill>
            <a:schemeClr val="tx2"/>
          </a:solidFill>
        </p:spPr>
        <p:txBody>
          <a:bodyPr anchor="ctr">
            <a:noAutofit/>
          </a:bodyPr>
          <a:lstStyle>
            <a:lvl2pPr marL="0" indent="0">
              <a:spcBef>
                <a:spcPts val="0"/>
              </a:spcBef>
              <a:buNone/>
              <a:defRPr sz="1050" i="1">
                <a:solidFill>
                  <a:schemeClr val="bg1"/>
                </a:solidFill>
              </a:defRPr>
            </a:lvl2pPr>
          </a:lstStyle>
          <a:p>
            <a:pPr lvl="1"/>
            <a:r>
              <a:rPr lang="ru-RU" dirty="0" smtClean="0"/>
              <a:t>Источники:</a:t>
            </a:r>
            <a:endParaRPr lang="en-US" dirty="0"/>
          </a:p>
        </p:txBody>
      </p:sp>
      <p:sp>
        <p:nvSpPr>
          <p:cNvPr id="18" name="Номер слайда 13"/>
          <p:cNvSpPr>
            <a:spLocks noGrp="1"/>
          </p:cNvSpPr>
          <p:nvPr>
            <p:ph type="sldNum" sz="quarter" idx="16"/>
          </p:nvPr>
        </p:nvSpPr>
        <p:spPr>
          <a:xfrm>
            <a:off x="9445658" y="6608651"/>
            <a:ext cx="460342" cy="24935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4185DEA-EC0A-466A-86BE-ACF8F0BABD7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Прямая соединительная линия 27"/>
          <p:cNvCxnSpPr/>
          <p:nvPr userDrawn="1"/>
        </p:nvCxnSpPr>
        <p:spPr>
          <a:xfrm>
            <a:off x="5015779" y="6475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55802"/>
          </a:xfrm>
          <a:solidFill>
            <a:schemeClr val="tx2"/>
          </a:solidFill>
        </p:spPr>
        <p:txBody>
          <a:bodyPr>
            <a:normAutofit/>
          </a:bodyPr>
          <a:lstStyle>
            <a:lvl1pPr marL="108000">
              <a:lnSpc>
                <a:spcPct val="80000"/>
              </a:lnSpc>
              <a:defRPr sz="2800" b="0">
                <a:solidFill>
                  <a:srgbClr val="FDFDFD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8413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5015779" y="1885950"/>
            <a:ext cx="480694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Нашивка 1"/>
          <p:cNvSpPr/>
          <p:nvPr userDrawn="1"/>
        </p:nvSpPr>
        <p:spPr>
          <a:xfrm>
            <a:off x="4769970" y="3063712"/>
            <a:ext cx="491617" cy="2177592"/>
          </a:xfrm>
          <a:prstGeom prst="chevr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2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5DEA-EC0A-466A-86BE-ACF8F0BA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3" r:id="rId6"/>
    <p:sldLayoutId id="2147483667" r:id="rId7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tags" Target="../tags/tag25.xml"/><Relationship Id="rId39" Type="http://schemas.openxmlformats.org/officeDocument/2006/relationships/tags" Target="../tags/tag38.xml"/><Relationship Id="rId21" Type="http://schemas.openxmlformats.org/officeDocument/2006/relationships/tags" Target="../tags/tag20.xml"/><Relationship Id="rId34" Type="http://schemas.openxmlformats.org/officeDocument/2006/relationships/tags" Target="../tags/tag33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tags" Target="../tags/tag28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61" Type="http://schemas.openxmlformats.org/officeDocument/2006/relationships/image" Target="../media/image4.e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tags" Target="../tags/tag94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34" Type="http://schemas.openxmlformats.org/officeDocument/2006/relationships/tags" Target="../tags/tag89.xml"/><Relationship Id="rId42" Type="http://schemas.openxmlformats.org/officeDocument/2006/relationships/tags" Target="../tags/tag97.xml"/><Relationship Id="rId47" Type="http://schemas.openxmlformats.org/officeDocument/2006/relationships/oleObject" Target="../embeddings/oleObject2.bin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tags" Target="../tags/tag88.xml"/><Relationship Id="rId38" Type="http://schemas.openxmlformats.org/officeDocument/2006/relationships/tags" Target="../tags/tag93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41" Type="http://schemas.openxmlformats.org/officeDocument/2006/relationships/tags" Target="../tags/tag96.xml"/><Relationship Id="rId1" Type="http://schemas.openxmlformats.org/officeDocument/2006/relationships/vmlDrawing" Target="../drawings/vmlDrawing2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37" Type="http://schemas.openxmlformats.org/officeDocument/2006/relationships/tags" Target="../tags/tag92.xml"/><Relationship Id="rId40" Type="http://schemas.openxmlformats.org/officeDocument/2006/relationships/tags" Target="../tags/tag95.xml"/><Relationship Id="rId45" Type="http://schemas.openxmlformats.org/officeDocument/2006/relationships/tags" Target="../tags/tag100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tags" Target="../tags/tag91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4" Type="http://schemas.openxmlformats.org/officeDocument/2006/relationships/tags" Target="../tags/tag99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tags" Target="../tags/tag90.xml"/><Relationship Id="rId43" Type="http://schemas.openxmlformats.org/officeDocument/2006/relationships/tags" Target="../tags/tag98.xml"/><Relationship Id="rId48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26" Type="http://schemas.openxmlformats.org/officeDocument/2006/relationships/tags" Target="../tags/tag137.xml"/><Relationship Id="rId39" Type="http://schemas.openxmlformats.org/officeDocument/2006/relationships/tags" Target="../tags/tag150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34" Type="http://schemas.openxmlformats.org/officeDocument/2006/relationships/tags" Target="../tags/tag145.xml"/><Relationship Id="rId42" Type="http://schemas.openxmlformats.org/officeDocument/2006/relationships/tags" Target="../tags/tag153.xml"/><Relationship Id="rId47" Type="http://schemas.openxmlformats.org/officeDocument/2006/relationships/tags" Target="../tags/tag158.xml"/><Relationship Id="rId50" Type="http://schemas.openxmlformats.org/officeDocument/2006/relationships/image" Target="../media/image7.emf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tags" Target="../tags/tag149.xml"/><Relationship Id="rId46" Type="http://schemas.openxmlformats.org/officeDocument/2006/relationships/tags" Target="../tags/tag157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29" Type="http://schemas.openxmlformats.org/officeDocument/2006/relationships/tags" Target="../tags/tag140.xml"/><Relationship Id="rId41" Type="http://schemas.openxmlformats.org/officeDocument/2006/relationships/tags" Target="../tags/tag15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tags" Target="../tags/tag135.xml"/><Relationship Id="rId32" Type="http://schemas.openxmlformats.org/officeDocument/2006/relationships/tags" Target="../tags/tag143.xml"/><Relationship Id="rId37" Type="http://schemas.openxmlformats.org/officeDocument/2006/relationships/tags" Target="../tags/tag148.xml"/><Relationship Id="rId40" Type="http://schemas.openxmlformats.org/officeDocument/2006/relationships/tags" Target="../tags/tag151.xml"/><Relationship Id="rId45" Type="http://schemas.openxmlformats.org/officeDocument/2006/relationships/tags" Target="../tags/tag156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49" Type="http://schemas.openxmlformats.org/officeDocument/2006/relationships/oleObject" Target="../embeddings/oleObject4.bin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31" Type="http://schemas.openxmlformats.org/officeDocument/2006/relationships/tags" Target="../tags/tag142.xml"/><Relationship Id="rId44" Type="http://schemas.openxmlformats.org/officeDocument/2006/relationships/tags" Target="../tags/tag155.xml"/><Relationship Id="rId52" Type="http://schemas.openxmlformats.org/officeDocument/2006/relationships/image" Target="../media/image8.emf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43" Type="http://schemas.openxmlformats.org/officeDocument/2006/relationships/tags" Target="../tags/tag154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119.xml"/><Relationship Id="rId5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9" Type="http://schemas.openxmlformats.org/officeDocument/2006/relationships/tags" Target="../tags/tag196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42" Type="http://schemas.openxmlformats.org/officeDocument/2006/relationships/tags" Target="../tags/tag199.xml"/><Relationship Id="rId47" Type="http://schemas.openxmlformats.org/officeDocument/2006/relationships/tags" Target="../tags/tag204.xml"/><Relationship Id="rId50" Type="http://schemas.openxmlformats.org/officeDocument/2006/relationships/tags" Target="../tags/tag207.xml"/><Relationship Id="rId55" Type="http://schemas.openxmlformats.org/officeDocument/2006/relationships/tags" Target="../tags/tag212.xml"/><Relationship Id="rId63" Type="http://schemas.openxmlformats.org/officeDocument/2006/relationships/tags" Target="../tags/tag220.xml"/><Relationship Id="rId68" Type="http://schemas.openxmlformats.org/officeDocument/2006/relationships/tags" Target="../tags/tag225.xml"/><Relationship Id="rId76" Type="http://schemas.openxmlformats.org/officeDocument/2006/relationships/tags" Target="../tags/tag233.xml"/><Relationship Id="rId84" Type="http://schemas.openxmlformats.org/officeDocument/2006/relationships/tags" Target="../tags/tag241.xml"/><Relationship Id="rId89" Type="http://schemas.openxmlformats.org/officeDocument/2006/relationships/slideLayout" Target="../slideLayouts/slideLayout4.xml"/><Relationship Id="rId7" Type="http://schemas.openxmlformats.org/officeDocument/2006/relationships/tags" Target="../tags/tag164.xml"/><Relationship Id="rId71" Type="http://schemas.openxmlformats.org/officeDocument/2006/relationships/tags" Target="../tags/tag228.xml"/><Relationship Id="rId92" Type="http://schemas.openxmlformats.org/officeDocument/2006/relationships/oleObject" Target="../embeddings/oleObject7.bin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9" Type="http://schemas.openxmlformats.org/officeDocument/2006/relationships/tags" Target="../tags/tag186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40" Type="http://schemas.openxmlformats.org/officeDocument/2006/relationships/tags" Target="../tags/tag197.xml"/><Relationship Id="rId45" Type="http://schemas.openxmlformats.org/officeDocument/2006/relationships/tags" Target="../tags/tag202.xml"/><Relationship Id="rId53" Type="http://schemas.openxmlformats.org/officeDocument/2006/relationships/tags" Target="../tags/tag210.xml"/><Relationship Id="rId58" Type="http://schemas.openxmlformats.org/officeDocument/2006/relationships/tags" Target="../tags/tag215.xml"/><Relationship Id="rId66" Type="http://schemas.openxmlformats.org/officeDocument/2006/relationships/tags" Target="../tags/tag223.xml"/><Relationship Id="rId74" Type="http://schemas.openxmlformats.org/officeDocument/2006/relationships/tags" Target="../tags/tag231.xml"/><Relationship Id="rId79" Type="http://schemas.openxmlformats.org/officeDocument/2006/relationships/tags" Target="../tags/tag236.xml"/><Relationship Id="rId87" Type="http://schemas.openxmlformats.org/officeDocument/2006/relationships/tags" Target="../tags/tag244.xml"/><Relationship Id="rId5" Type="http://schemas.openxmlformats.org/officeDocument/2006/relationships/tags" Target="../tags/tag162.xml"/><Relationship Id="rId61" Type="http://schemas.openxmlformats.org/officeDocument/2006/relationships/tags" Target="../tags/tag218.xml"/><Relationship Id="rId82" Type="http://schemas.openxmlformats.org/officeDocument/2006/relationships/tags" Target="../tags/tag239.xml"/><Relationship Id="rId90" Type="http://schemas.openxmlformats.org/officeDocument/2006/relationships/oleObject" Target="../embeddings/oleObject6.bin"/><Relationship Id="rId95" Type="http://schemas.openxmlformats.org/officeDocument/2006/relationships/image" Target="../media/image10.emf"/><Relationship Id="rId19" Type="http://schemas.openxmlformats.org/officeDocument/2006/relationships/tags" Target="../tags/tag17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43" Type="http://schemas.openxmlformats.org/officeDocument/2006/relationships/tags" Target="../tags/tag200.xml"/><Relationship Id="rId48" Type="http://schemas.openxmlformats.org/officeDocument/2006/relationships/tags" Target="../tags/tag205.xml"/><Relationship Id="rId56" Type="http://schemas.openxmlformats.org/officeDocument/2006/relationships/tags" Target="../tags/tag213.xml"/><Relationship Id="rId64" Type="http://schemas.openxmlformats.org/officeDocument/2006/relationships/tags" Target="../tags/tag221.xml"/><Relationship Id="rId69" Type="http://schemas.openxmlformats.org/officeDocument/2006/relationships/tags" Target="../tags/tag226.xml"/><Relationship Id="rId77" Type="http://schemas.openxmlformats.org/officeDocument/2006/relationships/tags" Target="../tags/tag234.xml"/><Relationship Id="rId8" Type="http://schemas.openxmlformats.org/officeDocument/2006/relationships/tags" Target="../tags/tag165.xml"/><Relationship Id="rId51" Type="http://schemas.openxmlformats.org/officeDocument/2006/relationships/tags" Target="../tags/tag208.xml"/><Relationship Id="rId72" Type="http://schemas.openxmlformats.org/officeDocument/2006/relationships/tags" Target="../tags/tag229.xml"/><Relationship Id="rId80" Type="http://schemas.openxmlformats.org/officeDocument/2006/relationships/tags" Target="../tags/tag237.xml"/><Relationship Id="rId85" Type="http://schemas.openxmlformats.org/officeDocument/2006/relationships/tags" Target="../tags/tag242.xml"/><Relationship Id="rId93" Type="http://schemas.openxmlformats.org/officeDocument/2006/relationships/image" Target="../media/image9.emf"/><Relationship Id="rId3" Type="http://schemas.openxmlformats.org/officeDocument/2006/relationships/tags" Target="../tags/tag160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46" Type="http://schemas.openxmlformats.org/officeDocument/2006/relationships/tags" Target="../tags/tag203.xml"/><Relationship Id="rId59" Type="http://schemas.openxmlformats.org/officeDocument/2006/relationships/tags" Target="../tags/tag216.xml"/><Relationship Id="rId67" Type="http://schemas.openxmlformats.org/officeDocument/2006/relationships/tags" Target="../tags/tag224.xml"/><Relationship Id="rId20" Type="http://schemas.openxmlformats.org/officeDocument/2006/relationships/tags" Target="../tags/tag177.xml"/><Relationship Id="rId41" Type="http://schemas.openxmlformats.org/officeDocument/2006/relationships/tags" Target="../tags/tag198.xml"/><Relationship Id="rId54" Type="http://schemas.openxmlformats.org/officeDocument/2006/relationships/tags" Target="../tags/tag211.xml"/><Relationship Id="rId62" Type="http://schemas.openxmlformats.org/officeDocument/2006/relationships/tags" Target="../tags/tag219.xml"/><Relationship Id="rId70" Type="http://schemas.openxmlformats.org/officeDocument/2006/relationships/tags" Target="../tags/tag227.xml"/><Relationship Id="rId75" Type="http://schemas.openxmlformats.org/officeDocument/2006/relationships/tags" Target="../tags/tag232.xml"/><Relationship Id="rId83" Type="http://schemas.openxmlformats.org/officeDocument/2006/relationships/tags" Target="../tags/tag240.xml"/><Relationship Id="rId88" Type="http://schemas.openxmlformats.org/officeDocument/2006/relationships/tags" Target="../tags/tag245.xml"/><Relationship Id="rId91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6" Type="http://schemas.openxmlformats.org/officeDocument/2006/relationships/tags" Target="../tags/tag163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tags" Target="../tags/tag193.xml"/><Relationship Id="rId49" Type="http://schemas.openxmlformats.org/officeDocument/2006/relationships/tags" Target="../tags/tag206.xml"/><Relationship Id="rId57" Type="http://schemas.openxmlformats.org/officeDocument/2006/relationships/tags" Target="../tags/tag214.xml"/><Relationship Id="rId10" Type="http://schemas.openxmlformats.org/officeDocument/2006/relationships/tags" Target="../tags/tag167.xml"/><Relationship Id="rId31" Type="http://schemas.openxmlformats.org/officeDocument/2006/relationships/tags" Target="../tags/tag188.xml"/><Relationship Id="rId44" Type="http://schemas.openxmlformats.org/officeDocument/2006/relationships/tags" Target="../tags/tag201.xml"/><Relationship Id="rId52" Type="http://schemas.openxmlformats.org/officeDocument/2006/relationships/tags" Target="../tags/tag209.xml"/><Relationship Id="rId60" Type="http://schemas.openxmlformats.org/officeDocument/2006/relationships/tags" Target="../tags/tag217.xml"/><Relationship Id="rId65" Type="http://schemas.openxmlformats.org/officeDocument/2006/relationships/tags" Target="../tags/tag222.xml"/><Relationship Id="rId73" Type="http://schemas.openxmlformats.org/officeDocument/2006/relationships/tags" Target="../tags/tag230.xml"/><Relationship Id="rId78" Type="http://schemas.openxmlformats.org/officeDocument/2006/relationships/tags" Target="../tags/tag235.xml"/><Relationship Id="rId81" Type="http://schemas.openxmlformats.org/officeDocument/2006/relationships/tags" Target="../tags/tag238.xml"/><Relationship Id="rId86" Type="http://schemas.openxmlformats.org/officeDocument/2006/relationships/tags" Target="../tags/tag243.xml"/><Relationship Id="rId94" Type="http://schemas.openxmlformats.org/officeDocument/2006/relationships/oleObject" Target="../embeddings/oleObject8.bin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18" Type="http://schemas.openxmlformats.org/officeDocument/2006/relationships/tags" Target="../tags/tag262.xml"/><Relationship Id="rId26" Type="http://schemas.openxmlformats.org/officeDocument/2006/relationships/tags" Target="../tags/tag270.xml"/><Relationship Id="rId39" Type="http://schemas.openxmlformats.org/officeDocument/2006/relationships/image" Target="../media/image11.emf"/><Relationship Id="rId3" Type="http://schemas.openxmlformats.org/officeDocument/2006/relationships/tags" Target="../tags/tag247.xml"/><Relationship Id="rId21" Type="http://schemas.openxmlformats.org/officeDocument/2006/relationships/tags" Target="../tags/tag265.xml"/><Relationship Id="rId34" Type="http://schemas.openxmlformats.org/officeDocument/2006/relationships/tags" Target="../tags/tag278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17" Type="http://schemas.openxmlformats.org/officeDocument/2006/relationships/tags" Target="../tags/tag261.xml"/><Relationship Id="rId25" Type="http://schemas.openxmlformats.org/officeDocument/2006/relationships/tags" Target="../tags/tag269.xml"/><Relationship Id="rId33" Type="http://schemas.openxmlformats.org/officeDocument/2006/relationships/tags" Target="../tags/tag277.xml"/><Relationship Id="rId38" Type="http://schemas.openxmlformats.org/officeDocument/2006/relationships/oleObject" Target="../embeddings/oleObject10.bin"/><Relationship Id="rId2" Type="http://schemas.openxmlformats.org/officeDocument/2006/relationships/tags" Target="../tags/tag246.xml"/><Relationship Id="rId16" Type="http://schemas.openxmlformats.org/officeDocument/2006/relationships/tags" Target="../tags/tag260.xml"/><Relationship Id="rId20" Type="http://schemas.openxmlformats.org/officeDocument/2006/relationships/tags" Target="../tags/tag264.xml"/><Relationship Id="rId29" Type="http://schemas.openxmlformats.org/officeDocument/2006/relationships/tags" Target="../tags/tag273.xml"/><Relationship Id="rId41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24" Type="http://schemas.openxmlformats.org/officeDocument/2006/relationships/tags" Target="../tags/tag268.xml"/><Relationship Id="rId32" Type="http://schemas.openxmlformats.org/officeDocument/2006/relationships/tags" Target="../tags/tag276.xml"/><Relationship Id="rId37" Type="http://schemas.openxmlformats.org/officeDocument/2006/relationships/image" Target="../media/image6.emf"/><Relationship Id="rId40" Type="http://schemas.openxmlformats.org/officeDocument/2006/relationships/oleObject" Target="../embeddings/oleObject11.bin"/><Relationship Id="rId5" Type="http://schemas.openxmlformats.org/officeDocument/2006/relationships/tags" Target="../tags/tag249.xml"/><Relationship Id="rId15" Type="http://schemas.openxmlformats.org/officeDocument/2006/relationships/tags" Target="../tags/tag259.xml"/><Relationship Id="rId23" Type="http://schemas.openxmlformats.org/officeDocument/2006/relationships/tags" Target="../tags/tag267.xml"/><Relationship Id="rId28" Type="http://schemas.openxmlformats.org/officeDocument/2006/relationships/tags" Target="../tags/tag272.xml"/><Relationship Id="rId36" Type="http://schemas.openxmlformats.org/officeDocument/2006/relationships/oleObject" Target="../embeddings/oleObject9.bin"/><Relationship Id="rId10" Type="http://schemas.openxmlformats.org/officeDocument/2006/relationships/tags" Target="../tags/tag254.xml"/><Relationship Id="rId19" Type="http://schemas.openxmlformats.org/officeDocument/2006/relationships/tags" Target="../tags/tag263.xml"/><Relationship Id="rId31" Type="http://schemas.openxmlformats.org/officeDocument/2006/relationships/tags" Target="../tags/tag275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Relationship Id="rId22" Type="http://schemas.openxmlformats.org/officeDocument/2006/relationships/tags" Target="../tags/tag266.xml"/><Relationship Id="rId27" Type="http://schemas.openxmlformats.org/officeDocument/2006/relationships/tags" Target="../tags/tag271.xml"/><Relationship Id="rId30" Type="http://schemas.openxmlformats.org/officeDocument/2006/relationships/tags" Target="../tags/tag274.xml"/><Relationship Id="rId35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898098" cy="5567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5099" y="3901442"/>
            <a:ext cx="6519863" cy="166624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r>
              <a:rPr lang="ru-RU" sz="4000" dirty="0"/>
              <a:t>Сужение рынка мобильной связи: что дальше?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24962" y="0"/>
            <a:ext cx="681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862320" y="5765601"/>
            <a:ext cx="3250882" cy="4064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Команда №5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7" y="5841590"/>
            <a:ext cx="991399" cy="9293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12" y="5804549"/>
            <a:ext cx="1093120" cy="9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Небольшие изменения в продвижении услуг МегаФона позволят увеличить их использование и повысить лояльность </a:t>
            </a:r>
            <a:r>
              <a:rPr lang="ru-RU" dirty="0" smtClean="0"/>
              <a:t>абонентов</a:t>
            </a:r>
            <a:endParaRPr lang="en-US" dirty="0"/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98661"/>
              </p:ext>
            </p:extLst>
          </p:nvPr>
        </p:nvGraphicFramePr>
        <p:xfrm>
          <a:off x="-1" y="1055803"/>
          <a:ext cx="9906002" cy="55528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90881"/>
                <a:gridCol w="3071707"/>
                <a:gridCol w="3071707"/>
                <a:gridCol w="3071707"/>
              </a:tblGrid>
              <a:tr h="312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Идея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Ценность для клиента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Ценность для Мегафона</a:t>
                      </a:r>
                      <a:endParaRPr lang="en-US" sz="1350" dirty="0"/>
                    </a:p>
                  </a:txBody>
                  <a:tcPr/>
                </a:tc>
              </a:tr>
              <a:tr h="1177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Создать интерактивный стенд в офисах продаж, демонстрирующий возможности носимой электроники и роль мобильного оператора в современной жизни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Клиенты узнают о новых технологиях и видят тенденции будущего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Растет интерес к развитию технологий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Рост продаж носимой электроники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Увеличение силы бренда МегаФона за счет понимания клиентом возможностей, которые открывает оператор</a:t>
                      </a:r>
                    </a:p>
                  </a:txBody>
                  <a:tcPr/>
                </a:tc>
              </a:tr>
              <a:tr h="1394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Предлагать на главной странице личного кабинета на сайте и в мобильном приложении медиа контент и показывать информацию об услугах и приложениях МегаФона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 Подборка релевантных для абонента видео, музыки и электронных изданий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Абонент узнает о сервисах, предлагаемых МегаФоном, и получает рекомендацию о подключении услуг, основанную на его активности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Улучшение информирования абонентов о предоставляемых услугах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Рост использования цифровых сервисов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Повышение лояльности абонентов</a:t>
                      </a:r>
                    </a:p>
                  </a:txBody>
                  <a:tcPr/>
                </a:tc>
              </a:tr>
              <a:tr h="961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Добавить элементы </a:t>
                      </a:r>
                      <a:r>
                        <a:rPr lang="ru-RU" sz="1350" dirty="0" err="1" smtClean="0"/>
                        <a:t>геймификации</a:t>
                      </a:r>
                      <a:r>
                        <a:rPr lang="ru-RU" sz="1350" dirty="0" smtClean="0"/>
                        <a:t> в личном кабинете на сайте и в приложении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 Информирование о стимулирующих акциях и участие абонента в них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Игровые элементы способствуют самовыражению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Повышается вовлеченность и лояльность абонентов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Прирост абонентов за счет рекомендаций</a:t>
                      </a:r>
                    </a:p>
                  </a:txBody>
                  <a:tcPr/>
                </a:tc>
              </a:tr>
              <a:tr h="745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50" dirty="0" smtClean="0"/>
                        <a:t>Улучшить и продвигать «</a:t>
                      </a:r>
                      <a:r>
                        <a:rPr lang="ru-RU" sz="1350" dirty="0" err="1" smtClean="0"/>
                        <a:t>МультиФон</a:t>
                      </a:r>
                      <a:r>
                        <a:rPr lang="ru-RU" sz="1350" dirty="0" smtClean="0"/>
                        <a:t>» в B2B и B2C сегментах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Низкая стоимость звонков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Сохранение мобильного номера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Привлечение доходов, получаемых OTT компаниями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Повышение лояльности абонентов </a:t>
                      </a:r>
                    </a:p>
                  </a:txBody>
                  <a:tcPr/>
                </a:tc>
              </a:tr>
              <a:tr h="961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dirty="0" smtClean="0"/>
                        <a:t>Бесплатная SMS-рассылка с полезной информацией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Абонент сам выбирает тематику (Языки, Погода, Бизнес и Экономика)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Удобство и регулярность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ru-RU" sz="1350" dirty="0" smtClean="0"/>
                        <a:t> Повышение лояльности абонентов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" y="1792417"/>
            <a:ext cx="376569" cy="3658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5" y="3030932"/>
            <a:ext cx="376569" cy="3658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4215442"/>
            <a:ext cx="365810" cy="3658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" y="5088147"/>
            <a:ext cx="365810" cy="3658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" y="5936286"/>
            <a:ext cx="365810" cy="3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5"/>
          <a:stretch/>
        </p:blipFill>
        <p:spPr>
          <a:xfrm>
            <a:off x="0" y="0"/>
            <a:ext cx="9224962" cy="5567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5099" y="3916680"/>
            <a:ext cx="6519863" cy="166624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ПРИЛОЖЕНИЕ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24962" y="0"/>
            <a:ext cx="681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активного пользователя мобильного интернета (Россия, 2014 г.)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81453"/>
              </p:ext>
            </p:extLst>
          </p:nvPr>
        </p:nvGraphicFramePr>
        <p:xfrm>
          <a:off x="84138" y="1176338"/>
          <a:ext cx="9729786" cy="53667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55862"/>
                <a:gridCol w="1833880"/>
                <a:gridCol w="1833880"/>
                <a:gridCol w="1803082"/>
                <a:gridCol w="18030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устройства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Активные абоненты</a:t>
                      </a:r>
                      <a:endParaRPr 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Трафик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Количество, млн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Изменение за год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 трафик, ГБ</a:t>
                      </a:r>
                      <a:r>
                        <a:rPr lang="en-US" sz="1400" dirty="0" smtClean="0"/>
                        <a:t>/</a:t>
                      </a:r>
                      <a:r>
                        <a:rPr lang="ru-RU" sz="1400" dirty="0" smtClean="0"/>
                        <a:t>мес.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Изменение за год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19426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Смартфон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1,2</a:t>
                      </a:r>
                      <a:endParaRPr lang="en-US" sz="1600" b="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9426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Мобильный</a:t>
                      </a:r>
                      <a:br>
                        <a:rPr lang="ru-RU" sz="1600" dirty="0" smtClean="0"/>
                      </a:br>
                      <a:r>
                        <a:rPr lang="ru-RU" sz="1600" dirty="0" smtClean="0"/>
                        <a:t>телефон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0,1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9426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Модем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5,4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9426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Планшетный </a:t>
                      </a:r>
                      <a:br>
                        <a:rPr lang="ru-RU" sz="1600" dirty="0" smtClean="0"/>
                      </a:br>
                      <a:r>
                        <a:rPr lang="ru-RU" sz="1600" dirty="0" smtClean="0"/>
                        <a:t>ПК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2,2</a:t>
                      </a:r>
                      <a:endParaRPr lang="en-US" sz="1600" b="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 </a:t>
            </a:r>
            <a:r>
              <a:rPr lang="en-US" sz="1100" i="1" dirty="0" err="1">
                <a:solidFill>
                  <a:schemeClr val="bg1"/>
                </a:solidFill>
              </a:rPr>
              <a:t>J’son</a:t>
            </a:r>
            <a:r>
              <a:rPr lang="en-US" sz="1100" i="1" dirty="0">
                <a:solidFill>
                  <a:schemeClr val="bg1"/>
                </a:solidFill>
              </a:rPr>
              <a:t> &amp; </a:t>
            </a:r>
            <a:r>
              <a:rPr lang="en-US" sz="1100" i="1" dirty="0" smtClean="0">
                <a:solidFill>
                  <a:schemeClr val="bg1"/>
                </a:solidFill>
              </a:rPr>
              <a:t>Partners </a:t>
            </a:r>
            <a:r>
              <a:rPr lang="en-US" sz="1100" i="1" dirty="0">
                <a:solidFill>
                  <a:schemeClr val="bg1"/>
                </a:solidFill>
              </a:rPr>
              <a:t>Consulting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183219"/>
              </p:ext>
            </p:extLst>
          </p:nvPr>
        </p:nvGraphicFramePr>
        <p:xfrm>
          <a:off x="2772797" y="1972806"/>
          <a:ext cx="2034650" cy="469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вал 9"/>
          <p:cNvSpPr/>
          <p:nvPr/>
        </p:nvSpPr>
        <p:spPr>
          <a:xfrm>
            <a:off x="4807444" y="2469520"/>
            <a:ext cx="1007165" cy="3710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+41%</a:t>
            </a:r>
            <a:endParaRPr lang="en-US" sz="1600" dirty="0"/>
          </a:p>
        </p:txBody>
      </p:sp>
      <p:sp>
        <p:nvSpPr>
          <p:cNvPr id="11" name="Овал 10"/>
          <p:cNvSpPr/>
          <p:nvPr/>
        </p:nvSpPr>
        <p:spPr>
          <a:xfrm>
            <a:off x="4807444" y="3576821"/>
            <a:ext cx="1007165" cy="37106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-33%</a:t>
            </a:r>
            <a:endParaRPr lang="en-US" sz="1600" dirty="0"/>
          </a:p>
        </p:txBody>
      </p:sp>
      <p:sp>
        <p:nvSpPr>
          <p:cNvPr id="12" name="Овал 11"/>
          <p:cNvSpPr/>
          <p:nvPr/>
        </p:nvSpPr>
        <p:spPr>
          <a:xfrm>
            <a:off x="4807445" y="4684122"/>
            <a:ext cx="1007165" cy="3710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+5%</a:t>
            </a:r>
            <a:endParaRPr lang="en-US" sz="1600" dirty="0"/>
          </a:p>
        </p:txBody>
      </p:sp>
      <p:sp>
        <p:nvSpPr>
          <p:cNvPr id="13" name="Овал 12"/>
          <p:cNvSpPr/>
          <p:nvPr/>
        </p:nvSpPr>
        <p:spPr>
          <a:xfrm>
            <a:off x="4807444" y="5834204"/>
            <a:ext cx="1007165" cy="3710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+86%</a:t>
            </a:r>
            <a:endParaRPr lang="en-US" sz="1600" dirty="0"/>
          </a:p>
        </p:txBody>
      </p:sp>
      <p:sp>
        <p:nvSpPr>
          <p:cNvPr id="14" name="Овал 13"/>
          <p:cNvSpPr/>
          <p:nvPr/>
        </p:nvSpPr>
        <p:spPr>
          <a:xfrm>
            <a:off x="8408893" y="2469520"/>
            <a:ext cx="1007165" cy="371061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+85%</a:t>
            </a:r>
            <a:endParaRPr lang="en-US" sz="1600" dirty="0"/>
          </a:p>
        </p:txBody>
      </p:sp>
      <p:sp>
        <p:nvSpPr>
          <p:cNvPr id="15" name="Овал 14"/>
          <p:cNvSpPr/>
          <p:nvPr/>
        </p:nvSpPr>
        <p:spPr>
          <a:xfrm>
            <a:off x="8408892" y="3578412"/>
            <a:ext cx="1007165" cy="371061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+50%</a:t>
            </a:r>
            <a:endParaRPr lang="en-US" sz="1600" dirty="0"/>
          </a:p>
        </p:txBody>
      </p:sp>
      <p:sp>
        <p:nvSpPr>
          <p:cNvPr id="16" name="Овал 15"/>
          <p:cNvSpPr/>
          <p:nvPr/>
        </p:nvSpPr>
        <p:spPr>
          <a:xfrm>
            <a:off x="8408890" y="4684121"/>
            <a:ext cx="1007165" cy="371061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+28%</a:t>
            </a:r>
            <a:endParaRPr lang="en-US" sz="1600" dirty="0"/>
          </a:p>
        </p:txBody>
      </p:sp>
      <p:sp>
        <p:nvSpPr>
          <p:cNvPr id="17" name="Овал 16"/>
          <p:cNvSpPr/>
          <p:nvPr/>
        </p:nvSpPr>
        <p:spPr>
          <a:xfrm>
            <a:off x="8408890" y="5834203"/>
            <a:ext cx="1007165" cy="371061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+59%</a:t>
            </a:r>
            <a:endParaRPr lang="en-US" sz="1600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0" y="2204720"/>
            <a:ext cx="379148" cy="75778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" y="3371406"/>
            <a:ext cx="397768" cy="7637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4349480"/>
            <a:ext cx="964199" cy="96419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7" y="5729258"/>
            <a:ext cx="762093" cy="6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приложений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552999"/>
              </p:ext>
            </p:extLst>
          </p:nvPr>
        </p:nvGraphicFramePr>
        <p:xfrm>
          <a:off x="2" y="1055802"/>
          <a:ext cx="9906000" cy="555285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869438"/>
                <a:gridCol w="2678854"/>
                <a:gridCol w="2678854"/>
                <a:gridCol w="2678854"/>
              </a:tblGrid>
              <a:tr h="2208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</a:rPr>
                        <a:t>Приложения</a:t>
                      </a:r>
                      <a:endParaRPr lang="en-US" sz="14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</a:rPr>
                        <a:t>Мегафон</a:t>
                      </a:r>
                      <a:endParaRPr lang="en-US" sz="14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</a:rPr>
                        <a:t>МТС</a:t>
                      </a:r>
                      <a:endParaRPr lang="en-US" sz="14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2"/>
                          </a:solidFill>
                          <a:effectLst/>
                        </a:rPr>
                        <a:t>Билайн</a:t>
                      </a:r>
                      <a:endParaRPr lang="en-US" sz="14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Личный кабинет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МегаФон» Личный кабинет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Мой МТС»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Мой Билайн»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Облако</a:t>
                      </a:r>
                      <a:r>
                        <a:rPr lang="en-US" sz="13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B2C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МегаДиск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Вторая память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ТВ и кино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Мегафон ТВ»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ТВ»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Кино»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Билайн ТВ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Музыка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en-US" sz="1300" dirty="0" err="1">
                          <a:effectLst/>
                        </a:rPr>
                        <a:t>Trava</a:t>
                      </a:r>
                      <a:r>
                        <a:rPr lang="ru-RU" sz="1300" dirty="0">
                          <a:effectLst/>
                        </a:rPr>
                        <a:t>.</a:t>
                      </a:r>
                      <a:r>
                        <a:rPr lang="en-US" sz="1300" dirty="0">
                          <a:effectLst/>
                        </a:rPr>
                        <a:t>ru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</a:t>
                      </a:r>
                      <a:r>
                        <a:rPr lang="en-US" sz="1300" dirty="0">
                          <a:effectLst/>
                        </a:rPr>
                        <a:t>Music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Музыка Билайн»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Волна»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Локатор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Радар»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МегаФон </a:t>
                      </a:r>
                      <a:r>
                        <a:rPr lang="ru-RU" sz="1300" dirty="0" err="1">
                          <a:effectLst/>
                        </a:rPr>
                        <a:t>Трекер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Локатор»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Где дети»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Билайн Локатор»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Жучок»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Звонки через Интернет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МультиФон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</a:t>
                      </a:r>
                      <a:r>
                        <a:rPr lang="en-US" sz="1300" dirty="0">
                          <a:effectLst/>
                        </a:rPr>
                        <a:t>Connect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Билеты в кино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Кино.Мегафон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Билеты в кино»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Игры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en-US" sz="1300" dirty="0" err="1">
                          <a:effectLst/>
                        </a:rPr>
                        <a:t>MegaRace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Управление устройствами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Мультипульт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Замена гудка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</a:t>
                      </a:r>
                      <a:r>
                        <a:rPr lang="en-US" sz="1300" dirty="0">
                          <a:effectLst/>
                        </a:rPr>
                        <a:t>GOOD</a:t>
                      </a:r>
                      <a:r>
                        <a:rPr lang="ru-RU" sz="1300" dirty="0">
                          <a:effectLst/>
                        </a:rPr>
                        <a:t>’</a:t>
                      </a:r>
                      <a:r>
                        <a:rPr lang="en-US" sz="1300" dirty="0">
                          <a:effectLst/>
                        </a:rPr>
                        <a:t>OK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Замени гудок»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Мобильный банк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Банк»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Книги и пресса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Книги»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Пресса»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Билайн.Киоск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Платежи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Легкий платеж»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en-US" sz="1300" dirty="0">
                          <a:effectLst/>
                        </a:rPr>
                        <a:t>Card Beeline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Скидки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Скидка дня»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Видеонаблюдение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300" dirty="0" smtClean="0">
                          <a:effectLst/>
                        </a:rPr>
                        <a:t>«</a:t>
                      </a:r>
                      <a:r>
                        <a:rPr lang="en-US" sz="1300" dirty="0" err="1">
                          <a:effectLst/>
                        </a:rPr>
                        <a:t>MGTS.My</a:t>
                      </a:r>
                      <a:r>
                        <a:rPr lang="en-US" sz="1300" dirty="0">
                          <a:effectLst/>
                        </a:rPr>
                        <a:t> Cam»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300" dirty="0" smtClean="0">
                          <a:effectLst/>
                        </a:rPr>
                        <a:t>«</a:t>
                      </a:r>
                      <a:r>
                        <a:rPr lang="en-US" sz="1300" dirty="0" err="1">
                          <a:effectLst/>
                        </a:rPr>
                        <a:t>MGTS.Office</a:t>
                      </a:r>
                      <a:r>
                        <a:rPr lang="en-US" sz="1300" dirty="0">
                          <a:effectLst/>
                        </a:rPr>
                        <a:t> Cam»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Местонахождение сотрудников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Мобильные сотрудники МТС»</a:t>
                      </a:r>
                      <a:endParaRPr lang="en-US" sz="13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МТС Координатор»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Билайн </a:t>
                      </a:r>
                      <a:r>
                        <a:rPr lang="ru-RU" sz="1300" dirty="0" err="1" smtClean="0">
                          <a:effectLst/>
                        </a:rPr>
                        <a:t>Трекер</a:t>
                      </a:r>
                      <a:r>
                        <a:rPr lang="ru-RU" sz="1300" dirty="0" smtClean="0">
                          <a:effectLst/>
                        </a:rPr>
                        <a:t>»</a:t>
                      </a:r>
                      <a:endParaRPr lang="en-US" sz="13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Языки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Иностранные языки Билайн»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Оплата штрафов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 err="1">
                          <a:effectLst/>
                        </a:rPr>
                        <a:t>Автоштрафы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5077">
                <a:tc>
                  <a:txBody>
                    <a:bodyPr/>
                    <a:lstStyle/>
                    <a:p>
                      <a:pPr marL="720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Знакомства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300" dirty="0" smtClean="0">
                          <a:effectLst/>
                        </a:rPr>
                        <a:t>«</a:t>
                      </a:r>
                      <a:r>
                        <a:rPr lang="ru-RU" sz="1300" dirty="0">
                          <a:effectLst/>
                        </a:rPr>
                        <a:t>1+1»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 </a:t>
            </a:r>
            <a:r>
              <a:rPr lang="en-US" sz="1100" i="1" dirty="0" err="1" smtClean="0">
                <a:solidFill>
                  <a:schemeClr val="bg1"/>
                </a:solidFill>
              </a:rPr>
              <a:t>AppStore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16717"/>
              </p:ext>
            </p:extLst>
          </p:nvPr>
        </p:nvGraphicFramePr>
        <p:xfrm>
          <a:off x="0" y="1055803"/>
          <a:ext cx="9906000" cy="556520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81200"/>
                <a:gridCol w="1981200"/>
                <a:gridCol w="1981200"/>
                <a:gridCol w="1981200"/>
                <a:gridCol w="1981200"/>
              </a:tblGrid>
              <a:tr h="31265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ru-RU" sz="1600" b="0" dirty="0" smtClean="0">
                          <a:solidFill>
                            <a:schemeClr val="tx2"/>
                          </a:solidFill>
                          <a:effectLst/>
                        </a:rPr>
                        <a:t>Сервис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2"/>
                          </a:solidFill>
                          <a:effectLst/>
                        </a:rPr>
                        <a:t>МТС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2"/>
                          </a:solidFill>
                          <a:effectLst/>
                        </a:rPr>
                        <a:t>Билайн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2"/>
                          </a:solidFill>
                          <a:effectLst/>
                        </a:rPr>
                        <a:t>Мегафон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2"/>
                          </a:solidFill>
                          <a:effectLst/>
                        </a:rPr>
                        <a:t>TELE2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SMS-</a:t>
                      </a: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рассылка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Корпоративная </a:t>
                      </a:r>
                      <a:r>
                        <a:rPr lang="ru-RU" sz="12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моб.связь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Мобильный интернет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Телефония 8-800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59579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Аренда каналов связи в ЦОД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Облачные решения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M2M </a:t>
                      </a:r>
                      <a:r>
                        <a:rPr lang="ru-RU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и мониторинг</a:t>
                      </a:r>
                      <a:endParaRPr lang="ru-RU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Отраслевые решения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59579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Специальное оборудование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Электронная подпись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Система интеграция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Корпоративный </a:t>
                      </a:r>
                      <a:r>
                        <a:rPr lang="en-GB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Good-</a:t>
                      </a:r>
                      <a:r>
                        <a:rPr lang="ru-RU" sz="12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ок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Единый короткий номер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456531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Управление корпоративной связью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Анализатор счёта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  <a:tr h="312654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Мультифон</a:t>
                      </a:r>
                      <a:endParaRPr lang="ru-RU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0" marB="0" anchor="ctr"/>
                </a:tc>
              </a:tr>
            </a:tbl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55802"/>
          </a:xfrm>
        </p:spPr>
        <p:txBody>
          <a:bodyPr>
            <a:noAutofit/>
          </a:bodyPr>
          <a:lstStyle/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Сравнение предоставляемых сервисов основных игроков телекоммуникационного рынка в России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0" y="6608650"/>
            <a:ext cx="9906000" cy="249349"/>
          </a:xfrm>
        </p:spPr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869344211"/>
              </p:ext>
            </p:extLst>
          </p:nvPr>
        </p:nvGraphicFramePr>
        <p:xfrm>
          <a:off x="629920" y="1055803"/>
          <a:ext cx="8625840" cy="2693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75142521"/>
              </p:ext>
            </p:extLst>
          </p:nvPr>
        </p:nvGraphicFramePr>
        <p:xfrm>
          <a:off x="558800" y="3749039"/>
          <a:ext cx="8696960" cy="285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Стоимость федеральных корзин основных конкурентов рынка телекоммуникаций России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69848"/>
              </p:ext>
            </p:extLst>
          </p:nvPr>
        </p:nvGraphicFramePr>
        <p:xfrm>
          <a:off x="-2" y="1055809"/>
          <a:ext cx="9906002" cy="555284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63442"/>
                <a:gridCol w="1747520"/>
                <a:gridCol w="1747520"/>
                <a:gridCol w="1747520"/>
              </a:tblGrid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Отрасль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МТС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Билайн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Мегафон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Интернет-магазины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Такси и служба доставки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Гостиницы и туризм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Отдых и развлечения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Оптовая и розничная торговля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Рестораны и общепит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Банки, страхование и финансы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Недвижимость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Транспорт и логистика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Технологии и </a:t>
                      </a:r>
                      <a:r>
                        <a:rPr lang="en-US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Строительство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Безопасность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966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Промышленность</a:t>
                      </a:r>
                      <a:endParaRPr lang="ru-RU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Сравнение отраслевых решений </a:t>
            </a:r>
            <a:r>
              <a:rPr lang="ru-RU" sz="2800" dirty="0"/>
              <a:t>для бизнеса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5337"/>
              </p:ext>
            </p:extLst>
          </p:nvPr>
        </p:nvGraphicFramePr>
        <p:xfrm>
          <a:off x="-1" y="1055800"/>
          <a:ext cx="9906000" cy="556807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81200"/>
                <a:gridCol w="1981200"/>
                <a:gridCol w="1981200"/>
                <a:gridCol w="1981200"/>
                <a:gridCol w="1981200"/>
              </a:tblGrid>
              <a:tr h="1989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Показатель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Норм.</a:t>
                      </a:r>
                      <a:r>
                        <a:rPr lang="ru-RU" sz="1400" b="0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т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ребования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«Билайн»</a:t>
                      </a:r>
                      <a:endParaRPr lang="ru-RU" sz="1600" b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«Мегафон»</a:t>
                      </a:r>
                      <a:endParaRPr lang="ru-RU" sz="1600" b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МТС</a:t>
                      </a:r>
                      <a:endParaRPr lang="ru-RU" sz="1600" b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198905">
                <a:tc grid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Москва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неуспешных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не более 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3,9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3,6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4,6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обрывов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не более 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0,9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0,7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1,4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Средняя разборчивость речи на соединение (от 1 до 5)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не менее 2,6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4,2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4,1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4,2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неразборчивых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не более 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1,1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1,4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Среднее </a:t>
                      </a: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время доставки СМС-сообщения, сек.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+mn-lt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2,9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2,4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неуспешного TCP/IP-соединения,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более 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6,3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4,9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6,8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Среднее значение скорости передачи данных, Мбит/с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менее 0,08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2,38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2,45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4,9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Продолжительность успешной сессии, </a:t>
                      </a:r>
                      <a:r>
                        <a:rPr lang="ru-RU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мс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+mn-lt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48,1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45,9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42,1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180741">
                <a:tc gridSpan="5">
                  <a:txBody>
                    <a:bodyPr/>
                    <a:lstStyle/>
                    <a:p>
                      <a:pPr marL="3600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Санкт-Петербург</a:t>
                      </a:r>
                      <a:endParaRPr lang="ru-RU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неуспешных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более 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2,4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3,2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3,4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обрывов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более 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1,4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1,8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Средняя разборчивость речи на соединение (от 1 до 5)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менее 2,6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4,2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4,2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4,2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неразборчивых голосовых соединений,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более 9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0,7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1,3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Доля неуспешного TCP/IP-соединения, %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более 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7,5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6,7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6,5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Среднее значение скорости передачи данных, Мбит/с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не менее 0,08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1,42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1,61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1,43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  <a:tr h="331620">
                <a:tc>
                  <a:txBody>
                    <a:bodyPr/>
                    <a:lstStyle/>
                    <a:p>
                      <a:pPr marL="3600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Продолжительность успешной сессии, </a:t>
                      </a:r>
                      <a:r>
                        <a:rPr lang="ru-RU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мс</a:t>
                      </a:r>
                      <a:endParaRPr lang="ru-RU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+mn-lt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32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96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80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36" marR="12636" marT="12636" marB="12636" anchor="ctr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Качество </a:t>
            </a:r>
            <a:r>
              <a:rPr lang="ru-RU" dirty="0"/>
              <a:t>связи сотовых операторов в Москве и </a:t>
            </a:r>
            <a:r>
              <a:rPr lang="ru-RU" dirty="0" smtClean="0"/>
              <a:t>Санкт-Петербурге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 </a:t>
            </a:r>
            <a:r>
              <a:rPr lang="ru-RU" sz="1100" i="1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endParaRPr lang="ru-RU" sz="1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8" y="5201920"/>
            <a:ext cx="9729164" cy="1283721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263525" indent="-2635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tabLst>
                <a:tab pos="538163" algn="l"/>
              </a:tabLs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«МегаФон» стал лучшим оператором по качеству голосовой связи в Москве, на втором месте с незначительным отставанием —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Tele2.</a:t>
            </a:r>
          </a:p>
          <a:p>
            <a:pPr marL="263525" indent="-2635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tabLst>
                <a:tab pos="538163" algn="l"/>
              </a:tabLst>
            </a:pPr>
            <a:r>
              <a:rPr lang="ru-RU" sz="1600" dirty="0" smtClean="0"/>
              <a:t>Минимум </a:t>
            </a:r>
            <a:r>
              <a:rPr lang="ru-RU" sz="1600" dirty="0"/>
              <a:t>блокировок и обрывов звонков продемонстрировал оператор «МегаФон», на втором месте </a:t>
            </a:r>
            <a:r>
              <a:rPr lang="ru-RU" sz="1600" dirty="0" smtClean="0"/>
              <a:t>—бренд Tele2. Третье </a:t>
            </a:r>
            <a:r>
              <a:rPr lang="ru-RU" sz="1600" dirty="0"/>
              <a:t>место по качеству связи занял «ВымпелКом» (бренд «Билайн»), последнее </a:t>
            </a:r>
            <a:r>
              <a:rPr lang="ru-RU" sz="1600" dirty="0" smtClean="0"/>
              <a:t>—оператор</a:t>
            </a:r>
            <a:r>
              <a:rPr lang="ru-RU" sz="1600" dirty="0"/>
              <a:t> </a:t>
            </a:r>
            <a:r>
              <a:rPr lang="ru-RU" sz="1600" dirty="0" smtClean="0"/>
              <a:t>МТС.</a:t>
            </a:r>
            <a:endParaRPr lang="ru-RU" sz="16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 </a:t>
            </a:r>
            <a:r>
              <a:rPr lang="en-US" sz="1100" i="1" dirty="0" smtClean="0">
                <a:solidFill>
                  <a:schemeClr val="bg1"/>
                </a:solidFill>
              </a:rPr>
              <a:t>Telecom </a:t>
            </a:r>
            <a:r>
              <a:rPr lang="en-US" sz="1100" i="1" dirty="0">
                <a:solidFill>
                  <a:schemeClr val="bg1"/>
                </a:solidFill>
              </a:rPr>
              <a:t>Daily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21005"/>
              </p:ext>
            </p:extLst>
          </p:nvPr>
        </p:nvGraphicFramePr>
        <p:xfrm>
          <a:off x="0" y="1055802"/>
          <a:ext cx="9906001" cy="4023107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924560"/>
                <a:gridCol w="1076960"/>
                <a:gridCol w="1005840"/>
                <a:gridCol w="2306320"/>
                <a:gridCol w="2001520"/>
                <a:gridCol w="1381760"/>
                <a:gridCol w="1209041"/>
              </a:tblGrid>
              <a:tr h="18178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u="none" strike="noStrike" dirty="0" smtClean="0">
                          <a:effectLst/>
                        </a:rPr>
                        <a:t>Оператор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Количество</a:t>
                      </a: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блокировок звонков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Количество обрывов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«Среднее </a:t>
                      </a:r>
                      <a:r>
                        <a:rPr lang="ru-RU" sz="1400" u="none" strike="noStrike" dirty="0">
                          <a:effectLst/>
                        </a:rPr>
                        <a:t>время </a:t>
                      </a:r>
                      <a:r>
                        <a:rPr lang="ru-RU" sz="1400" u="none" strike="noStrike" dirty="0" smtClean="0">
                          <a:effectLst/>
                        </a:rPr>
                        <a:t>установления</a:t>
                      </a: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соединения» представляет собой </a:t>
                      </a:r>
                      <a:endParaRPr lang="ru-RU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сумму </a:t>
                      </a:r>
                      <a:r>
                        <a:rPr lang="ru-RU" sz="1400" u="none" strike="noStrike" dirty="0">
                          <a:effectLst/>
                        </a:rPr>
                        <a:t>расчетов по всем </a:t>
                      </a:r>
                      <a:endParaRPr lang="ru-RU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технологиям </a:t>
                      </a:r>
                      <a:r>
                        <a:rPr lang="ru-RU" sz="1400" u="none" strike="noStrike" dirty="0">
                          <a:effectLst/>
                        </a:rPr>
                        <a:t>GSM, 3G, LTE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По средней скорости передачи </a:t>
                      </a:r>
                      <a:endParaRPr lang="ru-RU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</a:rPr>
                        <a:t>данных </a:t>
                      </a:r>
                      <a:r>
                        <a:rPr lang="ru-RU" sz="1400" u="none" strike="noStrike" dirty="0">
                          <a:effectLst/>
                        </a:rPr>
                        <a:t>к абоненту в сетях LTE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По средней скорости передачи данных от абонента в сетях LTE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Загрузка данных </a:t>
                      </a:r>
                      <a:r>
                        <a:rPr lang="ru-RU" sz="1400" u="none" strike="noStrike" dirty="0" err="1">
                          <a:effectLst/>
                        </a:rPr>
                        <a:t>Speedtest</a:t>
                      </a:r>
                      <a:r>
                        <a:rPr lang="ru-RU" sz="1400" u="none" strike="noStrike" dirty="0">
                          <a:effectLst/>
                        </a:rPr>
                        <a:t> по </a:t>
                      </a:r>
                      <a:r>
                        <a:rPr lang="ru-RU" sz="1400" u="none" strike="noStrike" dirty="0" err="1" smtClean="0">
                          <a:effectLst/>
                        </a:rPr>
                        <a:t>москов-скому</a:t>
                      </a:r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региону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3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Мегафон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 из 540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около 5 тыс. 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снизилась с 13,9 до 11,7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9,3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4,7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</a:tr>
              <a:tr h="5513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МТС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8 из 538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6 тыс. 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снизилась с 13,3 до 12,8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9,5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7,5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3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Билайн</a:t>
                      </a:r>
                      <a:endParaRPr lang="ru-RU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 из 552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около 5 тыс. 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выросла с 10,6 до 11,4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13,3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5,4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</a:tr>
              <a:tr h="5513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Tele2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около 3,8 тыс.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r>
                        <a:rPr lang="ru-RU" sz="1400" u="none" strike="noStrike" dirty="0">
                          <a:effectLst/>
                        </a:rPr>
                        <a:t> (нет GSM)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11,5 Мб/с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8,5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6,7 Мб/с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0"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качества связи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52663"/>
              </p:ext>
            </p:extLst>
          </p:nvPr>
        </p:nvGraphicFramePr>
        <p:xfrm>
          <a:off x="0" y="1055803"/>
          <a:ext cx="9906000" cy="200235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46347"/>
                <a:gridCol w="2952636"/>
                <a:gridCol w="2452983"/>
                <a:gridCol w="2454034"/>
              </a:tblGrid>
              <a:tr h="5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Место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компании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Страна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Количество </a:t>
                      </a:r>
                      <a:r>
                        <a:rPr lang="ru-RU" sz="1600" dirty="0" smtClean="0">
                          <a:effectLst/>
                        </a:rPr>
                        <a:t>абонентов,  млн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чел.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China mobile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Китай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720,3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Vodafone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Великобритания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403,9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America </a:t>
                      </a:r>
                      <a:r>
                        <a:rPr lang="en-GB" sz="1400" dirty="0" err="1">
                          <a:effectLst/>
                        </a:rPr>
                        <a:t>Movil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Мексика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261,6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…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…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..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18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MTC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8767"/>
              </p:ext>
            </p:extLst>
          </p:nvPr>
        </p:nvGraphicFramePr>
        <p:xfrm>
          <a:off x="0" y="3134066"/>
          <a:ext cx="9906000" cy="34849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81200"/>
                <a:gridCol w="1981200"/>
                <a:gridCol w="1981200"/>
                <a:gridCol w="1981200"/>
                <a:gridCol w="1981200"/>
              </a:tblGrid>
              <a:tr h="24218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 </a:t>
                      </a:r>
                      <a:r>
                        <a:rPr lang="ru-RU" sz="1600" b="0" dirty="0" smtClean="0">
                          <a:solidFill>
                            <a:schemeClr val="tx2"/>
                          </a:solidFill>
                          <a:effectLst/>
                        </a:rPr>
                        <a:t>Сервис</a:t>
                      </a:r>
                      <a:endParaRPr lang="ru-RU" sz="14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2"/>
                          </a:solidFill>
                          <a:effectLst/>
                        </a:rPr>
                        <a:t>China Mobile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2"/>
                          </a:solidFill>
                          <a:effectLst/>
                        </a:rPr>
                        <a:t>Vodafone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2"/>
                          </a:solidFill>
                          <a:effectLst/>
                        </a:rPr>
                        <a:t>Bharti Airtel</a:t>
                      </a:r>
                      <a:endParaRPr lang="ru-RU" sz="16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2"/>
                          </a:solidFill>
                          <a:effectLst/>
                        </a:rPr>
                        <a:t>Telefonica</a:t>
                      </a:r>
                      <a:endParaRPr lang="ru-RU" sz="16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Мобильная связь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23815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Междугородная и международная связь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SMS/MMS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IP-VPN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Интернет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М2М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Конференц-связь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Облачные технологии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245120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Цифровые услуги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23815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Центр обработки данных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23815">
                <a:tc>
                  <a:txBody>
                    <a:bodyPr/>
                    <a:lstStyle/>
                    <a:p>
                      <a:pPr marL="72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Мобильный документооборот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3100" dirty="0"/>
              <a:t>Международные конкуренты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8851" y="1916990"/>
            <a:ext cx="8492710" cy="38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Рост </a:t>
            </a:r>
            <a:r>
              <a:rPr lang="ru-RU" dirty="0"/>
              <a:t>российского рынка мобильной связи замедляется из-за отрицательной динамики традиционных </a:t>
            </a:r>
            <a:r>
              <a:rPr lang="ru-RU" dirty="0" smtClean="0"/>
              <a:t>услуг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84137" y="1047534"/>
            <a:ext cx="9729165" cy="656144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Российский рынок мобильной связи, млрд. руб.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</a:t>
            </a:r>
            <a:r>
              <a:rPr lang="ru-RU" sz="1100" i="1" dirty="0">
                <a:solidFill>
                  <a:schemeClr val="bg1"/>
                </a:solidFill>
              </a:rPr>
              <a:t>: </a:t>
            </a:r>
            <a:r>
              <a:rPr lang="ru-RU" sz="1100" i="1" dirty="0" err="1">
                <a:solidFill>
                  <a:schemeClr val="bg1"/>
                </a:solidFill>
              </a:rPr>
              <a:t>Директ</a:t>
            </a:r>
            <a:r>
              <a:rPr lang="ru-RU" sz="1100" i="1" dirty="0">
                <a:solidFill>
                  <a:schemeClr val="bg1"/>
                </a:solidFill>
              </a:rPr>
              <a:t> ИНФО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Полилиния 10"/>
          <p:cNvSpPr/>
          <p:nvPr/>
        </p:nvSpPr>
        <p:spPr>
          <a:xfrm>
            <a:off x="1884380" y="5331698"/>
            <a:ext cx="6469894" cy="504719"/>
          </a:xfrm>
          <a:custGeom>
            <a:avLst/>
            <a:gdLst>
              <a:gd name="connsiteX0" fmla="*/ 0 w 6469894"/>
              <a:gd name="connsiteY0" fmla="*/ 0 h 504717"/>
              <a:gd name="connsiteX1" fmla="*/ 6217536 w 6469894"/>
              <a:gd name="connsiteY1" fmla="*/ 0 h 504717"/>
              <a:gd name="connsiteX2" fmla="*/ 6469894 w 6469894"/>
              <a:gd name="connsiteY2" fmla="*/ 252359 h 504717"/>
              <a:gd name="connsiteX3" fmla="*/ 6217536 w 6469894"/>
              <a:gd name="connsiteY3" fmla="*/ 504717 h 504717"/>
              <a:gd name="connsiteX4" fmla="*/ 0 w 6469894"/>
              <a:gd name="connsiteY4" fmla="*/ 504717 h 504717"/>
              <a:gd name="connsiteX5" fmla="*/ 0 w 6469894"/>
              <a:gd name="connsiteY5" fmla="*/ 0 h 50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94" h="504717">
                <a:moveTo>
                  <a:pt x="6469894" y="504716"/>
                </a:moveTo>
                <a:lnTo>
                  <a:pt x="252358" y="504716"/>
                </a:lnTo>
                <a:lnTo>
                  <a:pt x="0" y="252358"/>
                </a:lnTo>
                <a:lnTo>
                  <a:pt x="252358" y="1"/>
                </a:lnTo>
                <a:lnTo>
                  <a:pt x="6469894" y="1"/>
                </a:lnTo>
                <a:lnTo>
                  <a:pt x="6469894" y="504716"/>
                </a:lnTo>
                <a:close/>
              </a:path>
            </a:pathLst>
          </a:custGeom>
          <a:solidFill>
            <a:srgbClr val="EAEAEA"/>
          </a:solidFill>
          <a:ln w="19050"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745" tIns="53341" rIns="99568" bIns="53340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dirty="0" smtClean="0"/>
              <a:t>Рост за счет сегментов связанных с мобильной передачей данных (мобильный интернет, мобильный контент, M2M решения, мобильная реклама)</a:t>
            </a:r>
            <a:endParaRPr lang="en-US" sz="140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1884380" y="5911795"/>
            <a:ext cx="6469894" cy="504719"/>
          </a:xfrm>
          <a:custGeom>
            <a:avLst/>
            <a:gdLst>
              <a:gd name="connsiteX0" fmla="*/ 0 w 6469894"/>
              <a:gd name="connsiteY0" fmla="*/ 0 h 504717"/>
              <a:gd name="connsiteX1" fmla="*/ 6217536 w 6469894"/>
              <a:gd name="connsiteY1" fmla="*/ 0 h 504717"/>
              <a:gd name="connsiteX2" fmla="*/ 6469894 w 6469894"/>
              <a:gd name="connsiteY2" fmla="*/ 252359 h 504717"/>
              <a:gd name="connsiteX3" fmla="*/ 6217536 w 6469894"/>
              <a:gd name="connsiteY3" fmla="*/ 504717 h 504717"/>
              <a:gd name="connsiteX4" fmla="*/ 0 w 6469894"/>
              <a:gd name="connsiteY4" fmla="*/ 504717 h 504717"/>
              <a:gd name="connsiteX5" fmla="*/ 0 w 6469894"/>
              <a:gd name="connsiteY5" fmla="*/ 0 h 50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94" h="504717">
                <a:moveTo>
                  <a:pt x="6469894" y="504716"/>
                </a:moveTo>
                <a:lnTo>
                  <a:pt x="252358" y="504716"/>
                </a:lnTo>
                <a:lnTo>
                  <a:pt x="0" y="252358"/>
                </a:lnTo>
                <a:lnTo>
                  <a:pt x="252358" y="1"/>
                </a:lnTo>
                <a:lnTo>
                  <a:pt x="6469894" y="1"/>
                </a:lnTo>
                <a:lnTo>
                  <a:pt x="6469894" y="504716"/>
                </a:lnTo>
                <a:close/>
              </a:path>
            </a:pathLst>
          </a:custGeom>
          <a:solidFill>
            <a:srgbClr val="EAEAEA"/>
          </a:solidFill>
          <a:ln w="19050"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745" tIns="53341" rIns="99568" bIns="53341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dirty="0" err="1" smtClean="0"/>
              <a:t>Каннибализация</a:t>
            </a:r>
            <a:r>
              <a:rPr lang="ru-RU" sz="1400" kern="1200" dirty="0" smtClean="0"/>
              <a:t> “голоса” и SMS/MMS мобильными OTT приложениями</a:t>
            </a:r>
            <a:endParaRPr lang="en-US" sz="1400" kern="12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4137" y="1646720"/>
            <a:ext cx="97291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1632021" y="5331699"/>
            <a:ext cx="504717" cy="504717"/>
            <a:chOff x="1587592" y="5456058"/>
            <a:chExt cx="504717" cy="504717"/>
          </a:xfrm>
        </p:grpSpPr>
        <p:sp>
          <p:nvSpPr>
            <p:cNvPr id="12" name="Овал 11"/>
            <p:cNvSpPr/>
            <p:nvPr/>
          </p:nvSpPr>
          <p:spPr>
            <a:xfrm>
              <a:off x="1587592" y="5456058"/>
              <a:ext cx="504717" cy="5047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1678947" y="5507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632021" y="5911796"/>
            <a:ext cx="504717" cy="504717"/>
            <a:chOff x="1587592" y="6036155"/>
            <a:chExt cx="504717" cy="504717"/>
          </a:xfrm>
        </p:grpSpPr>
        <p:sp>
          <p:nvSpPr>
            <p:cNvPr id="14" name="Овал 13"/>
            <p:cNvSpPr/>
            <p:nvPr/>
          </p:nvSpPr>
          <p:spPr>
            <a:xfrm>
              <a:off x="1587592" y="6036155"/>
              <a:ext cx="504717" cy="5047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678947" y="60846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</a:rPr>
                <a:t>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Object 20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852788"/>
              </p:ext>
            </p:extLst>
          </p:nvPr>
        </p:nvGraphicFramePr>
        <p:xfrm>
          <a:off x="1024362" y="2474145"/>
          <a:ext cx="7848713" cy="217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hart" r:id="rId60" imgW="7848713" imgH="2171610" progId="MSGraph.Chart.8">
                  <p:embed followColorScheme="full"/>
                </p:oleObj>
              </mc:Choice>
              <mc:Fallback>
                <p:oleObj name="Chart" r:id="rId60" imgW="7848713" imgH="217161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024362" y="2474145"/>
                        <a:ext cx="7848713" cy="2171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2"/>
          <p:cNvCxnSpPr/>
          <p:nvPr>
            <p:custDataLst>
              <p:tags r:id="rId3"/>
            </p:custDataLst>
          </p:nvPr>
        </p:nvCxnSpPr>
        <p:spPr bwMode="auto">
          <a:xfrm flipV="1">
            <a:off x="1595862" y="2464620"/>
            <a:ext cx="3829050" cy="457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1"/>
          <p:cNvCxnSpPr/>
          <p:nvPr>
            <p:custDataLst>
              <p:tags r:id="rId4"/>
            </p:custDataLst>
          </p:nvPr>
        </p:nvCxnSpPr>
        <p:spPr bwMode="auto">
          <a:xfrm flipV="1">
            <a:off x="6377412" y="2093145"/>
            <a:ext cx="1914525" cy="2476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4"/>
          <p:cNvCxnSpPr/>
          <p:nvPr>
            <p:custDataLst>
              <p:tags r:id="rId5"/>
            </p:custDataLst>
          </p:nvPr>
        </p:nvCxnSpPr>
        <p:spPr bwMode="auto">
          <a:xfrm flipH="1">
            <a:off x="1795887" y="3621907"/>
            <a:ext cx="88900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70"/>
          <p:cNvSpPr/>
          <p:nvPr>
            <p:custDataLst>
              <p:tags r:id="rId6"/>
            </p:custDataLst>
          </p:nvPr>
        </p:nvSpPr>
        <p:spPr bwMode="auto">
          <a:xfrm>
            <a:off x="1630787" y="3359970"/>
            <a:ext cx="196850" cy="182563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3C6BD35-5E34-4631-82F6-8572A8B7707F}" type="datetime'''6''''''''''''''''''6'''''''''''''''''''''''''''''''''''''">
              <a:rPr lang="en-US" sz="1200">
                <a:solidFill>
                  <a:schemeClr val="tx1"/>
                </a:solidFill>
              </a:rPr>
              <a:pPr/>
              <a:t>66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6" name="Oval 41"/>
          <p:cNvSpPr/>
          <p:nvPr>
            <p:custDataLst>
              <p:tags r:id="rId7"/>
            </p:custDataLst>
          </p:nvPr>
        </p:nvSpPr>
        <p:spPr bwMode="auto">
          <a:xfrm>
            <a:off x="7115599" y="2080445"/>
            <a:ext cx="438150" cy="2730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C15BA1A-D3AE-4648-AB79-CF2227EC8A9E}" type="datetime'''''''''''+''7''''''''''''''''''''''''''%'">
              <a:rPr lang="en-US" sz="1400" b="1">
                <a:solidFill>
                  <a:schemeClr val="tx1"/>
                </a:solidFill>
              </a:rPr>
              <a:pPr/>
              <a:t>+7%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7" name="Rectangle 23"/>
          <p:cNvSpPr/>
          <p:nvPr>
            <p:custDataLst>
              <p:tags r:id="rId8"/>
            </p:custDataLst>
          </p:nvPr>
        </p:nvSpPr>
        <p:spPr bwMode="auto">
          <a:xfrm>
            <a:off x="7147349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6ECA8F6-5DAA-4FD6-A99A-8394C0782352}" type="datetime'''''2''''''''''''01''''''''''''7''''''''''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8" name="Oval 42"/>
          <p:cNvSpPr/>
          <p:nvPr>
            <p:custDataLst>
              <p:tags r:id="rId9"/>
            </p:custDataLst>
          </p:nvPr>
        </p:nvSpPr>
        <p:spPr bwMode="auto">
          <a:xfrm>
            <a:off x="3291312" y="2556695"/>
            <a:ext cx="438150" cy="273050"/>
          </a:xfrm>
          <a:prstGeom prst="ellips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9BD7C50-804C-4BC0-9049-F5AC0BB76A18}" type="datetime'''''''''+''''''''''''''''''''''''''''''''9''''''%'''''''''''''">
              <a:rPr lang="en-US" sz="1400" b="1">
                <a:solidFill>
                  <a:schemeClr val="tx1"/>
                </a:solidFill>
              </a:rPr>
              <a:pPr/>
              <a:t>+9%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9" name="Rectangle 43"/>
          <p:cNvSpPr/>
          <p:nvPr>
            <p:custDataLst>
              <p:tags r:id="rId10"/>
            </p:custDataLst>
          </p:nvPr>
        </p:nvSpPr>
        <p:spPr bwMode="auto">
          <a:xfrm>
            <a:off x="8104612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3982C1-CE35-4DD0-842D-948FE885E987}" type="datetime'''''2''''''''0''''''1''''''''''''''8''''''''''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0" name="Rectangle 40"/>
          <p:cNvSpPr/>
          <p:nvPr>
            <p:custDataLst>
              <p:tags r:id="rId11"/>
            </p:custDataLst>
          </p:nvPr>
        </p:nvSpPr>
        <p:spPr bwMode="auto">
          <a:xfrm>
            <a:off x="8085562" y="2331270"/>
            <a:ext cx="4127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90509D6-75F3-49C8-BFF4-7E82B5578611}" type="datetime'''''''''''''1''''''''''''''''4''''''''''''''5''''7'">
              <a:rPr lang="en-US" sz="1400" b="1">
                <a:solidFill>
                  <a:schemeClr val="tx1"/>
                </a:solidFill>
              </a:rPr>
              <a:pPr/>
              <a:t>1457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1" name="Rectangle 44"/>
          <p:cNvSpPr/>
          <p:nvPr>
            <p:custDataLst>
              <p:tags r:id="rId12"/>
            </p:custDataLst>
          </p:nvPr>
        </p:nvSpPr>
        <p:spPr bwMode="gray">
          <a:xfrm>
            <a:off x="8193512" y="3421882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900E1E8-3EC3-42D2-AF82-151490206B69}" type="datetime'''''''''''''''''''''4''''''''''''''''''''''''''3'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2" name="Rectangle 45"/>
          <p:cNvSpPr/>
          <p:nvPr>
            <p:custDataLst>
              <p:tags r:id="rId13"/>
            </p:custDataLst>
          </p:nvPr>
        </p:nvSpPr>
        <p:spPr bwMode="gray">
          <a:xfrm>
            <a:off x="8155412" y="3917182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F2097FA-D290-4367-B805-7EFD515C230F}" type="datetime'''''''''''''''''''7''''11'''''''''">
              <a:rPr lang="en-US" sz="1200">
                <a:solidFill>
                  <a:schemeClr val="bg1"/>
                </a:solidFill>
              </a:rPr>
              <a:pPr/>
              <a:t>711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33" name="Rectangle 91"/>
          <p:cNvSpPr/>
          <p:nvPr>
            <p:custDataLst>
              <p:tags r:id="rId14"/>
            </p:custDataLst>
          </p:nvPr>
        </p:nvSpPr>
        <p:spPr bwMode="gray">
          <a:xfrm>
            <a:off x="8155412" y="305517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F4C868C-7B1C-44EA-B3A9-475AB2543438}" type="datetime'''''5''''''''''''''''''''''''''''''1''''''''''''''''8'''''">
              <a:rPr lang="en-US" sz="1200">
                <a:solidFill>
                  <a:schemeClr val="bg1"/>
                </a:solidFill>
              </a:rPr>
              <a:pPr/>
              <a:t>518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34" name="Rectangle 25"/>
          <p:cNvSpPr/>
          <p:nvPr>
            <p:custDataLst>
              <p:tags r:id="rId15"/>
            </p:custDataLst>
          </p:nvPr>
        </p:nvSpPr>
        <p:spPr bwMode="gray">
          <a:xfrm>
            <a:off x="7198149" y="390289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E48318-4D0C-413F-B7E5-5C596B17FA54}" type="datetime'''''''''''''''''''''''''7''''''''''''''3''''''3'''''''''''">
              <a:rPr lang="en-US" sz="1200">
                <a:solidFill>
                  <a:schemeClr val="bg1"/>
                </a:solidFill>
              </a:rPr>
              <a:pPr/>
              <a:t>733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35" name="Rectangle 26"/>
          <p:cNvSpPr/>
          <p:nvPr>
            <p:custDataLst>
              <p:tags r:id="rId16"/>
            </p:custDataLst>
          </p:nvPr>
        </p:nvSpPr>
        <p:spPr bwMode="gray">
          <a:xfrm>
            <a:off x="7236249" y="3393307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4D1BF89-7827-4272-884D-BE9424289045}" type="datetime'''''''4''''''''''''''''''''''''9'''''''''''''''''''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6" name="Rectangle 90"/>
          <p:cNvSpPr/>
          <p:nvPr>
            <p:custDataLst>
              <p:tags r:id="rId17"/>
            </p:custDataLst>
          </p:nvPr>
        </p:nvSpPr>
        <p:spPr bwMode="gray">
          <a:xfrm>
            <a:off x="7198149" y="309327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AB07718-67B4-4891-9B69-1C4CCC6C65CF}" type="datetime'''''''''''''''''''''''''''''''''''''''''''''''41''5'''''''">
              <a:rPr lang="en-US" sz="1200">
                <a:solidFill>
                  <a:schemeClr val="bg1"/>
                </a:solidFill>
              </a:rPr>
              <a:pPr/>
              <a:t>415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37" name="Rectangle 29"/>
          <p:cNvSpPr/>
          <p:nvPr>
            <p:custDataLst>
              <p:tags r:id="rId18"/>
            </p:custDataLst>
          </p:nvPr>
        </p:nvSpPr>
        <p:spPr bwMode="auto">
          <a:xfrm>
            <a:off x="6190087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DABF30F-534B-49B7-BE1C-8B5567752BEB}" type="datetime'''''''''2''0''''''''1''''6''''''''''''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8" name="Rectangle 30"/>
          <p:cNvSpPr/>
          <p:nvPr>
            <p:custDataLst>
              <p:tags r:id="rId19"/>
            </p:custDataLst>
          </p:nvPr>
        </p:nvSpPr>
        <p:spPr bwMode="auto">
          <a:xfrm>
            <a:off x="6171037" y="2578920"/>
            <a:ext cx="4127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E0755C2-4B1A-428A-9507-1A2A21C18E34}" type="datetime'''''1''2''''''''''6''''4'''''''''''''''''''''''">
              <a:rPr lang="en-US" sz="1400" b="1">
                <a:solidFill>
                  <a:schemeClr val="tx1"/>
                </a:solidFill>
              </a:rPr>
              <a:pPr/>
              <a:t>1264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9" name="Rectangle 31"/>
          <p:cNvSpPr/>
          <p:nvPr>
            <p:custDataLst>
              <p:tags r:id="rId20"/>
            </p:custDataLst>
          </p:nvPr>
        </p:nvSpPr>
        <p:spPr bwMode="gray">
          <a:xfrm>
            <a:off x="6240887" y="3893370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6ED8274-0790-4348-A7F3-615206DEC4B1}" type="datetime'''''7''''''''''''''''''''''''''''''''''4''''''''''''''''''''8'">
              <a:rPr lang="en-US" sz="1200">
                <a:solidFill>
                  <a:schemeClr val="bg1"/>
                </a:solidFill>
              </a:rPr>
              <a:pPr/>
              <a:t>748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0" name="Rectangle 32"/>
          <p:cNvSpPr/>
          <p:nvPr>
            <p:custDataLst>
              <p:tags r:id="rId21"/>
            </p:custDataLst>
          </p:nvPr>
        </p:nvSpPr>
        <p:spPr bwMode="gray">
          <a:xfrm>
            <a:off x="6278987" y="336949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1A4C69-B04A-4D6D-B016-142CAEF01171}" type="datetime'''''''''''''''''''''''''''5''''''''''''''''''''''''3'''''''''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1" name="Rectangle 89"/>
          <p:cNvSpPr/>
          <p:nvPr>
            <p:custDataLst>
              <p:tags r:id="rId22"/>
            </p:custDataLst>
          </p:nvPr>
        </p:nvSpPr>
        <p:spPr bwMode="gray">
          <a:xfrm>
            <a:off x="6240887" y="313137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7416B8A-965C-4E92-AEE4-A3834DECD991}" type="datetime'''''''3''''''''''''''''''''1''''''''''''''4'''''''''''''''''">
              <a:rPr lang="en-US" sz="1200">
                <a:solidFill>
                  <a:schemeClr val="bg1"/>
                </a:solidFill>
              </a:rPr>
              <a:pPr/>
              <a:t>314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2" name="Rectangle 35"/>
          <p:cNvSpPr/>
          <p:nvPr>
            <p:custDataLst>
              <p:tags r:id="rId23"/>
            </p:custDataLst>
          </p:nvPr>
        </p:nvSpPr>
        <p:spPr bwMode="auto">
          <a:xfrm>
            <a:off x="5237587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EF3B4F9-0314-49A7-BD2D-DF704BAFBE5B}" type="datetime'''''''''''''''''''''''''20''1''''''''''''5''''''''''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3" name="Rectangle 36"/>
          <p:cNvSpPr/>
          <p:nvPr>
            <p:custDataLst>
              <p:tags r:id="rId24"/>
            </p:custDataLst>
          </p:nvPr>
        </p:nvSpPr>
        <p:spPr bwMode="auto">
          <a:xfrm>
            <a:off x="5218537" y="2712270"/>
            <a:ext cx="4127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10E54E8-39FB-4099-8C33-2F56C89D2869}" type="datetime'''''''''''''''''''''''1''''1''''''''''68'''''''''''''''''''">
              <a:rPr lang="en-US" sz="1400" b="1">
                <a:solidFill>
                  <a:schemeClr val="tx1"/>
                </a:solidFill>
              </a:rPr>
              <a:pPr/>
              <a:t>1168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4" name="Rectangle 37"/>
          <p:cNvSpPr/>
          <p:nvPr>
            <p:custDataLst>
              <p:tags r:id="rId25"/>
            </p:custDataLst>
          </p:nvPr>
        </p:nvSpPr>
        <p:spPr bwMode="gray">
          <a:xfrm>
            <a:off x="5288387" y="3893370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BA5D4F7-0147-4DEC-A5E3-335A40034D2A}" type="datetime'''''''''''''''''''7''''''''48'''''''''''''''''''''''''">
              <a:rPr lang="en-US" sz="1200">
                <a:solidFill>
                  <a:schemeClr val="bg1"/>
                </a:solidFill>
              </a:rPr>
              <a:pPr/>
              <a:t>748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5" name="Rectangle 38"/>
          <p:cNvSpPr/>
          <p:nvPr>
            <p:custDataLst>
              <p:tags r:id="rId26"/>
            </p:custDataLst>
          </p:nvPr>
        </p:nvSpPr>
        <p:spPr bwMode="gray">
          <a:xfrm>
            <a:off x="5326487" y="336949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4E5650-92A9-4819-8C13-E256F256158F}" type="datetime'''''''''''''''5''''''''6'''''''''''''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6" name="Rectangle 88"/>
          <p:cNvSpPr/>
          <p:nvPr>
            <p:custDataLst>
              <p:tags r:id="rId27"/>
            </p:custDataLst>
          </p:nvPr>
        </p:nvSpPr>
        <p:spPr bwMode="gray">
          <a:xfrm>
            <a:off x="5288387" y="3183757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6B28A40-58CB-4F0E-8819-0B6DCAD8FB3B}" type="datetime'''''''''''2''''''''''''''''''''''3''3'">
              <a:rPr lang="en-US" sz="1200">
                <a:solidFill>
                  <a:schemeClr val="bg1"/>
                </a:solidFill>
              </a:rPr>
              <a:pPr/>
              <a:t>233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7" name="Rectangle 47"/>
          <p:cNvSpPr/>
          <p:nvPr>
            <p:custDataLst>
              <p:tags r:id="rId28"/>
            </p:custDataLst>
          </p:nvPr>
        </p:nvSpPr>
        <p:spPr bwMode="auto">
          <a:xfrm>
            <a:off x="4280324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4A10731-FEC2-4608-A8C3-24303569C254}" type="datetime'''''''''''''''20''''''''''''''''1''''''''''''''4'">
              <a:rPr lang="en-US" sz="1400">
                <a:solidFill>
                  <a:schemeClr val="tx1"/>
                </a:solidFill>
              </a:rPr>
              <a:pPr/>
              <a:t>2014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8" name="Rectangle 48"/>
          <p:cNvSpPr/>
          <p:nvPr>
            <p:custDataLst>
              <p:tags r:id="rId29"/>
            </p:custDataLst>
          </p:nvPr>
        </p:nvSpPr>
        <p:spPr bwMode="auto">
          <a:xfrm>
            <a:off x="4261274" y="2826570"/>
            <a:ext cx="4127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7AC4B09-8642-497F-ADC6-21EB5EA21A2D}" type="datetime'''1''''''0''''''7''''''''''8'''''''''''''''''''''''''''">
              <a:rPr lang="en-US" sz="1400" b="1">
                <a:solidFill>
                  <a:schemeClr val="tx1"/>
                </a:solidFill>
              </a:rPr>
              <a:pPr/>
              <a:t>1078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9" name="Rectangle 49"/>
          <p:cNvSpPr/>
          <p:nvPr>
            <p:custDataLst>
              <p:tags r:id="rId30"/>
            </p:custDataLst>
          </p:nvPr>
        </p:nvSpPr>
        <p:spPr bwMode="gray">
          <a:xfrm>
            <a:off x="4331124" y="390289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B2DBF5-CAAE-4409-B8ED-0D0BBA56C013}" type="datetime'''''''''''''''''73''''''''''7'''">
              <a:rPr lang="en-US" sz="1200">
                <a:solidFill>
                  <a:schemeClr val="bg1"/>
                </a:solidFill>
              </a:rPr>
              <a:pPr/>
              <a:t>737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0" name="Rectangle 50"/>
          <p:cNvSpPr/>
          <p:nvPr>
            <p:custDataLst>
              <p:tags r:id="rId31"/>
            </p:custDataLst>
          </p:nvPr>
        </p:nvSpPr>
        <p:spPr bwMode="gray">
          <a:xfrm>
            <a:off x="4232699" y="3383782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ADC55F8-3D90-45DD-9684-D3F88C24D2B1}" type="datetime'''''''''5''''''''''''''''''''''''''''''''''''''''''''''6'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1" name="Rectangle 87"/>
          <p:cNvSpPr/>
          <p:nvPr>
            <p:custDataLst>
              <p:tags r:id="rId32"/>
            </p:custDataLst>
          </p:nvPr>
        </p:nvSpPr>
        <p:spPr bwMode="gray">
          <a:xfrm>
            <a:off x="4466062" y="323614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73C998B-6C9F-4BDD-8894-9A594EF66000}" type="datetime'17''''''''''''''''1'''''">
              <a:rPr lang="en-US" sz="1200">
                <a:solidFill>
                  <a:schemeClr val="bg1"/>
                </a:solidFill>
              </a:rPr>
              <a:pPr/>
              <a:t>171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2" name="Rectangle 53"/>
          <p:cNvSpPr/>
          <p:nvPr>
            <p:custDataLst>
              <p:tags r:id="rId33"/>
            </p:custDataLst>
          </p:nvPr>
        </p:nvSpPr>
        <p:spPr bwMode="auto">
          <a:xfrm>
            <a:off x="3323062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DD0C37D-2352-4C3A-BAD0-8D614A1ACCD2}" type="datetime'20''''''''''''''''''''1''''''''''3'''''''">
              <a:rPr lang="en-US" sz="1400">
                <a:solidFill>
                  <a:schemeClr val="tx1"/>
                </a:solidFill>
              </a:rPr>
              <a:pPr/>
              <a:t>2013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3" name="Rectangle 54"/>
          <p:cNvSpPr/>
          <p:nvPr>
            <p:custDataLst>
              <p:tags r:id="rId34"/>
            </p:custDataLst>
          </p:nvPr>
        </p:nvSpPr>
        <p:spPr bwMode="auto">
          <a:xfrm>
            <a:off x="3350049" y="2931345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CE0BA46-9B3B-4DD2-91BF-2EF3DCE87667}" type="datetime'9''''9''''''''''''''''''''''''6'''''">
              <a:rPr lang="en-US" sz="1400" b="1">
                <a:solidFill>
                  <a:schemeClr val="tx1"/>
                </a:solidFill>
              </a:rPr>
              <a:pPr/>
              <a:t>996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4" name="Rectangle 55"/>
          <p:cNvSpPr/>
          <p:nvPr>
            <p:custDataLst>
              <p:tags r:id="rId35"/>
            </p:custDataLst>
          </p:nvPr>
        </p:nvSpPr>
        <p:spPr bwMode="gray">
          <a:xfrm>
            <a:off x="3373862" y="3917182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3ECE041-914D-4296-829E-DBBAF28E4CE9}" type="datetime'''''''''''''7''''''''''''''1''''''''''''''''''''''''''''5'''">
              <a:rPr lang="en-US" sz="1200">
                <a:solidFill>
                  <a:schemeClr val="bg1"/>
                </a:solidFill>
              </a:rPr>
              <a:pPr/>
              <a:t>715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5" name="Rectangle 56"/>
          <p:cNvSpPr/>
          <p:nvPr>
            <p:custDataLst>
              <p:tags r:id="rId36"/>
            </p:custDataLst>
          </p:nvPr>
        </p:nvSpPr>
        <p:spPr bwMode="gray">
          <a:xfrm>
            <a:off x="3278612" y="3412357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32FF0A8-D346-4F9E-8AAE-A5BA119E6894}" type="datetime'''''''''''5''''''6'''''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6" name="Rectangle 69"/>
          <p:cNvSpPr/>
          <p:nvPr>
            <p:custDataLst>
              <p:tags r:id="rId37"/>
            </p:custDataLst>
          </p:nvPr>
        </p:nvSpPr>
        <p:spPr bwMode="gray">
          <a:xfrm>
            <a:off x="1364087" y="3450457"/>
            <a:ext cx="196850" cy="18256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B741BCC-BEB6-452F-829F-EB2A31CD340D}" type="datetime'''''''''''''7''''''''''''''''''''1'''''''">
              <a:rPr lang="en-US" sz="1200">
                <a:solidFill>
                  <a:schemeClr val="bg1"/>
                </a:solidFill>
              </a:rPr>
              <a:pPr/>
              <a:t>71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7" name="Rectangle 92"/>
          <p:cNvSpPr/>
          <p:nvPr>
            <p:custDataLst>
              <p:tags r:id="rId38"/>
            </p:custDataLst>
          </p:nvPr>
        </p:nvSpPr>
        <p:spPr bwMode="auto">
          <a:xfrm>
            <a:off x="3278612" y="3145657"/>
            <a:ext cx="196850" cy="1825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AC3EAC-31A2-46A5-AABF-4BF56A67E66B}" type="datetime'''9''''''7'''''''''''''">
              <a:rPr lang="en-US" sz="1200">
                <a:solidFill>
                  <a:schemeClr val="tx1"/>
                </a:solidFill>
              </a:rPr>
              <a:pPr/>
              <a:t>97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8" name="Rectangle 59"/>
          <p:cNvSpPr/>
          <p:nvPr>
            <p:custDataLst>
              <p:tags r:id="rId39"/>
            </p:custDataLst>
          </p:nvPr>
        </p:nvSpPr>
        <p:spPr bwMode="auto">
          <a:xfrm>
            <a:off x="2365799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B4274B-D1FB-40FD-A4F4-CE3607083FD7}" type="datetime'''''2''''''0''''''1''''''''''''''''2'''''">
              <a:rPr lang="en-US" sz="1400">
                <a:solidFill>
                  <a:schemeClr val="tx1"/>
                </a:solidFill>
              </a:rPr>
              <a:pPr/>
              <a:t>2012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9" name="Rectangle 66"/>
          <p:cNvSpPr/>
          <p:nvPr>
            <p:custDataLst>
              <p:tags r:id="rId40"/>
            </p:custDataLst>
          </p:nvPr>
        </p:nvSpPr>
        <p:spPr bwMode="auto">
          <a:xfrm>
            <a:off x="2392787" y="3032945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6A8C7D7-FE70-4973-9BBF-89421466892E}" type="datetime'''''''''''90''''''''8'''''''''''''''''''''''''''''''''''">
              <a:rPr lang="en-US" sz="1400" b="1">
                <a:solidFill>
                  <a:schemeClr val="tx1"/>
                </a:solidFill>
              </a:rPr>
              <a:pPr/>
              <a:t>908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0" name="Rectangle 61"/>
          <p:cNvSpPr/>
          <p:nvPr>
            <p:custDataLst>
              <p:tags r:id="rId41"/>
            </p:custDataLst>
          </p:nvPr>
        </p:nvSpPr>
        <p:spPr bwMode="gray">
          <a:xfrm>
            <a:off x="2416599" y="394099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17B8D9B-5A86-40D3-BCBC-74EACA1FDFC8}" type="datetime'''''''''6''''''''''''''''''7''''''''''''''''''''''9'''''''''">
              <a:rPr lang="en-US" sz="1200">
                <a:solidFill>
                  <a:schemeClr val="bg1"/>
                </a:solidFill>
              </a:rPr>
              <a:pPr/>
              <a:t>679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1" name="Rectangle 62"/>
          <p:cNvSpPr/>
          <p:nvPr>
            <p:custDataLst>
              <p:tags r:id="rId42"/>
            </p:custDataLst>
          </p:nvPr>
        </p:nvSpPr>
        <p:spPr bwMode="gray">
          <a:xfrm>
            <a:off x="2318174" y="3459982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877BD1A-E369-4376-8B70-E5B3330FF9BB}" type="datetime'''''''''''''''''''''''5''''''''''4'''''''''''''''''''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2" name="Rectangle 86"/>
          <p:cNvSpPr/>
          <p:nvPr>
            <p:custDataLst>
              <p:tags r:id="rId43"/>
            </p:custDataLst>
          </p:nvPr>
        </p:nvSpPr>
        <p:spPr bwMode="gray">
          <a:xfrm>
            <a:off x="3507212" y="329329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AFC465B-787B-4680-BCD0-4CAA84B94064}" type="datetime'''''''''''''''1''''''''''''''''28'''''''''''''">
              <a:rPr lang="en-US" sz="1200">
                <a:solidFill>
                  <a:schemeClr val="bg1"/>
                </a:solidFill>
              </a:rPr>
              <a:pPr/>
              <a:t>128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3" name="Rectangle 64"/>
          <p:cNvSpPr/>
          <p:nvPr>
            <p:custDataLst>
              <p:tags r:id="rId44"/>
            </p:custDataLst>
          </p:nvPr>
        </p:nvSpPr>
        <p:spPr bwMode="auto">
          <a:xfrm>
            <a:off x="2318174" y="3245670"/>
            <a:ext cx="196850" cy="182563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A10EAA-D45D-4AB2-9975-CFB07C148E2F}" type="datetime'''''''''''''''''''''''''''''''''''''''''80'">
              <a:rPr lang="en-US" sz="1200">
                <a:solidFill>
                  <a:schemeClr val="tx1"/>
                </a:solidFill>
              </a:rPr>
              <a:pPr/>
              <a:t>80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4" name="Rectangle 65"/>
          <p:cNvSpPr/>
          <p:nvPr>
            <p:custDataLst>
              <p:tags r:id="rId45"/>
            </p:custDataLst>
          </p:nvPr>
        </p:nvSpPr>
        <p:spPr bwMode="auto">
          <a:xfrm>
            <a:off x="1408537" y="457599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0AAC788-481E-496D-8129-7F2E41B11F3E}" type="datetime'''''''''2''''''0''11'''''''''''''''''''''''''">
              <a:rPr lang="en-US" sz="1400">
                <a:solidFill>
                  <a:schemeClr val="tx1"/>
                </a:solidFill>
              </a:rPr>
              <a:pPr/>
              <a:t>2011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5" name="Rectangle 72"/>
          <p:cNvSpPr/>
          <p:nvPr>
            <p:custDataLst>
              <p:tags r:id="rId46"/>
            </p:custDataLst>
          </p:nvPr>
        </p:nvSpPr>
        <p:spPr bwMode="auto">
          <a:xfrm>
            <a:off x="1435524" y="3147245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CFAAF33-6F89-48FC-A3C4-12347E597705}" type="datetime'''81''''''''''''''''''''''''6'''''''''''''''''''''''''''">
              <a:rPr lang="en-US" sz="1400" b="1">
                <a:solidFill>
                  <a:schemeClr val="tx1"/>
                </a:solidFill>
              </a:rPr>
              <a:pPr/>
              <a:t>816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6" name="Rectangle 67"/>
          <p:cNvSpPr/>
          <p:nvPr>
            <p:custDataLst>
              <p:tags r:id="rId47"/>
            </p:custDataLst>
          </p:nvPr>
        </p:nvSpPr>
        <p:spPr bwMode="gray">
          <a:xfrm>
            <a:off x="1459337" y="3974332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FD35919-E92D-43D8-8830-F28FC7C45779}" type="datetime'''''''''''''6''''''''''''2''''''8'''''''''''">
              <a:rPr lang="en-US" sz="1200">
                <a:solidFill>
                  <a:schemeClr val="bg1"/>
                </a:solidFill>
              </a:rPr>
              <a:pPr/>
              <a:t>628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7" name="Rectangle 24"/>
          <p:cNvSpPr/>
          <p:nvPr>
            <p:custDataLst>
              <p:tags r:id="rId48"/>
            </p:custDataLst>
          </p:nvPr>
        </p:nvSpPr>
        <p:spPr bwMode="auto">
          <a:xfrm>
            <a:off x="7128299" y="2455095"/>
            <a:ext cx="4127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48ED48C-2C10-4B1D-AB4B-DC5C54C3C352}" type="datetime'''''1''''''''''''''''''''''''''''3''''''''''6''''''''4'''''''">
              <a:rPr lang="en-US" sz="1400" b="1">
                <a:solidFill>
                  <a:schemeClr val="tx1"/>
                </a:solidFill>
              </a:rPr>
              <a:pPr/>
              <a:t>1364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8" name="Rectangle 85"/>
          <p:cNvSpPr/>
          <p:nvPr>
            <p:custDataLst>
              <p:tags r:id="rId49"/>
            </p:custDataLst>
          </p:nvPr>
        </p:nvSpPr>
        <p:spPr bwMode="gray">
          <a:xfrm>
            <a:off x="2589637" y="3359970"/>
            <a:ext cx="196850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3F877FF-0B22-4C82-B578-837CE135724C}" type="datetime'''''''9''5'''''''''''''''''''''''''">
              <a:rPr lang="en-US" sz="1200">
                <a:solidFill>
                  <a:schemeClr val="bg1"/>
                </a:solidFill>
              </a:rPr>
              <a:pPr/>
              <a:t>95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9" name="Rectangle 76"/>
          <p:cNvSpPr/>
          <p:nvPr>
            <p:custDataLst>
              <p:tags r:id="rId50"/>
            </p:custDataLst>
          </p:nvPr>
        </p:nvSpPr>
        <p:spPr bwMode="auto">
          <a:xfrm>
            <a:off x="2041949" y="4866507"/>
            <a:ext cx="214313" cy="160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73"/>
          <p:cNvSpPr/>
          <p:nvPr>
            <p:custDataLst>
              <p:tags r:id="rId51"/>
            </p:custDataLst>
          </p:nvPr>
        </p:nvSpPr>
        <p:spPr bwMode="auto">
          <a:xfrm>
            <a:off x="5404274" y="4866507"/>
            <a:ext cx="214313" cy="160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5"/>
          <p:cNvSpPr/>
          <p:nvPr>
            <p:custDataLst>
              <p:tags r:id="rId52"/>
            </p:custDataLst>
          </p:nvPr>
        </p:nvSpPr>
        <p:spPr bwMode="auto">
          <a:xfrm>
            <a:off x="6444087" y="4866507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4"/>
          <p:cNvSpPr/>
          <p:nvPr>
            <p:custDataLst>
              <p:tags r:id="rId53"/>
            </p:custDataLst>
          </p:nvPr>
        </p:nvSpPr>
        <p:spPr bwMode="auto">
          <a:xfrm>
            <a:off x="3113512" y="4866507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9"/>
          <p:cNvSpPr/>
          <p:nvPr>
            <p:custDataLst>
              <p:tags r:id="rId54"/>
            </p:custDataLst>
          </p:nvPr>
        </p:nvSpPr>
        <p:spPr bwMode="auto">
          <a:xfrm>
            <a:off x="6709199" y="4861745"/>
            <a:ext cx="11509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27D623F-16A7-49B0-B185-FE8AB8BC35A9}" type="datetime'Г''''''ол''''''о''со''''''в''''''ые ''''''''у''''с''''''луги'">
              <a:rPr lang="en-US" sz="1200">
                <a:solidFill>
                  <a:schemeClr val="tx1"/>
                </a:solidFill>
              </a:rPr>
              <a:pPr/>
              <a:t>Голосовые услуги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4" name="Rectangle 80"/>
          <p:cNvSpPr/>
          <p:nvPr>
            <p:custDataLst>
              <p:tags r:id="rId55"/>
            </p:custDataLst>
          </p:nvPr>
        </p:nvSpPr>
        <p:spPr bwMode="auto">
          <a:xfrm>
            <a:off x="5669387" y="4861745"/>
            <a:ext cx="67310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619A8757-3D22-41C6-BCCF-1868E2764C7F}" type="datetime'''''''''''''''S''M''''''''''''''''''S'''','''''''' MM''''''S'">
              <a:rPr lang="en-US" sz="1200">
                <a:solidFill>
                  <a:schemeClr val="tx1"/>
                </a:solidFill>
              </a:rPr>
              <a:pPr/>
              <a:t>SMS, MMS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5" name="Rectangle 77"/>
          <p:cNvSpPr/>
          <p:nvPr>
            <p:custDataLst>
              <p:tags r:id="rId56"/>
            </p:custDataLst>
          </p:nvPr>
        </p:nvSpPr>
        <p:spPr bwMode="auto">
          <a:xfrm>
            <a:off x="2307062" y="4861745"/>
            <a:ext cx="7048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BC9FE37-166F-4683-A26E-262B7E3DB652}" type="datetime'V''''''''''''A''S-у''''с''''''''лу''''''''''''''''''г''и'">
              <a:rPr lang="en-US" sz="1200">
                <a:solidFill>
                  <a:schemeClr val="tx1"/>
                </a:solidFill>
              </a:rPr>
              <a:pPr/>
              <a:t>VAS-услуги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6" name="Rectangle 78"/>
          <p:cNvSpPr/>
          <p:nvPr>
            <p:custDataLst>
              <p:tags r:id="rId57"/>
            </p:custDataLst>
          </p:nvPr>
        </p:nvSpPr>
        <p:spPr bwMode="auto">
          <a:xfrm>
            <a:off x="3378624" y="4861745"/>
            <a:ext cx="19240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C084DBD-DC88-4FD4-9E8A-6BF0AE448DCE}" type="datetime'Моб''''ильн''ая'''''' ''пере''''''''дача ''''дан''''''н''ы''х'">
              <a:rPr lang="en-US" sz="1200">
                <a:solidFill>
                  <a:schemeClr val="tx1"/>
                </a:solidFill>
              </a:rPr>
              <a:pPr/>
              <a:t>Мобильная передача данных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91088" y="4392484"/>
            <a:ext cx="119062" cy="2130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Темпы роста выручки не совпадают с развитием мобильного </a:t>
            </a:r>
            <a:r>
              <a:rPr lang="ru-RU" sz="1600" dirty="0" smtClean="0"/>
              <a:t>интернета</a:t>
            </a:r>
            <a:endParaRPr lang="ru-RU" sz="1600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Опрос мобильных операторов показал возможность увеличения доли цифровых </a:t>
            </a:r>
            <a:r>
              <a:rPr lang="ru-RU" sz="1600" dirty="0" smtClean="0"/>
              <a:t>услуг</a:t>
            </a:r>
            <a:endParaRPr lang="ru-RU" sz="1600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 </a:t>
            </a:r>
            <a:r>
              <a:rPr lang="en-US" sz="1100" i="1" dirty="0">
                <a:solidFill>
                  <a:schemeClr val="bg1"/>
                </a:solidFill>
              </a:rPr>
              <a:t>A.T. Kearney, </a:t>
            </a:r>
            <a:r>
              <a:rPr lang="en-US" sz="1100" i="1" dirty="0" smtClean="0">
                <a:solidFill>
                  <a:schemeClr val="bg1"/>
                </a:solidFill>
              </a:rPr>
              <a:t>EY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мобильных операторов лежит в улучшении качества обслуживания и развитии цифровых услуг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85750" y="2049276"/>
            <a:ext cx="4569087" cy="2295583"/>
            <a:chOff x="1779767" y="2331499"/>
            <a:chExt cx="4691893" cy="330727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1779767" y="2331499"/>
              <a:ext cx="0" cy="320702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1788160" y="5538526"/>
              <a:ext cx="4492487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Полилиния 15"/>
            <p:cNvSpPr/>
            <p:nvPr/>
          </p:nvSpPr>
          <p:spPr>
            <a:xfrm>
              <a:off x="1788160" y="2651760"/>
              <a:ext cx="3302000" cy="2854960"/>
            </a:xfrm>
            <a:custGeom>
              <a:avLst/>
              <a:gdLst>
                <a:gd name="connsiteX0" fmla="*/ 0 w 3302000"/>
                <a:gd name="connsiteY0" fmla="*/ 2854960 h 2854960"/>
                <a:gd name="connsiteX1" fmla="*/ 1473200 w 3302000"/>
                <a:gd name="connsiteY1" fmla="*/ 2306320 h 2854960"/>
                <a:gd name="connsiteX2" fmla="*/ 2915920 w 3302000"/>
                <a:gd name="connsiteY2" fmla="*/ 1127760 h 2854960"/>
                <a:gd name="connsiteX3" fmla="*/ 3302000 w 3302000"/>
                <a:gd name="connsiteY3" fmla="*/ 0 h 28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0" h="2854960">
                  <a:moveTo>
                    <a:pt x="0" y="2854960"/>
                  </a:moveTo>
                  <a:cubicBezTo>
                    <a:pt x="493606" y="2724573"/>
                    <a:pt x="987213" y="2594187"/>
                    <a:pt x="1473200" y="2306320"/>
                  </a:cubicBezTo>
                  <a:cubicBezTo>
                    <a:pt x="1959187" y="2018453"/>
                    <a:pt x="2611120" y="1512147"/>
                    <a:pt x="2915920" y="1127760"/>
                  </a:cubicBezTo>
                  <a:cubicBezTo>
                    <a:pt x="3220720" y="743373"/>
                    <a:pt x="3261360" y="371686"/>
                    <a:pt x="3302000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1808480" y="4593178"/>
              <a:ext cx="4459798" cy="933862"/>
            </a:xfrm>
            <a:custGeom>
              <a:avLst/>
              <a:gdLst>
                <a:gd name="connsiteX0" fmla="*/ 0 w 4257040"/>
                <a:gd name="connsiteY0" fmla="*/ 883920 h 883920"/>
                <a:gd name="connsiteX1" fmla="*/ 1960880 w 4257040"/>
                <a:gd name="connsiteY1" fmla="*/ 264160 h 883920"/>
                <a:gd name="connsiteX2" fmla="*/ 4257040 w 4257040"/>
                <a:gd name="connsiteY2" fmla="*/ 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7040" h="883920">
                  <a:moveTo>
                    <a:pt x="0" y="883920"/>
                  </a:moveTo>
                  <a:cubicBezTo>
                    <a:pt x="625686" y="647700"/>
                    <a:pt x="1251373" y="411480"/>
                    <a:pt x="1960880" y="264160"/>
                  </a:cubicBezTo>
                  <a:cubicBezTo>
                    <a:pt x="2670387" y="116840"/>
                    <a:pt x="3463713" y="58420"/>
                    <a:pt x="4257040" y="0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3535680" y="2743200"/>
              <a:ext cx="2651760" cy="2123440"/>
            </a:xfrm>
            <a:custGeom>
              <a:avLst/>
              <a:gdLst>
                <a:gd name="connsiteX0" fmla="*/ 1605280 w 2651760"/>
                <a:gd name="connsiteY0" fmla="*/ 0 h 2123440"/>
                <a:gd name="connsiteX1" fmla="*/ 2651760 w 2651760"/>
                <a:gd name="connsiteY1" fmla="*/ 1757680 h 2123440"/>
                <a:gd name="connsiteX2" fmla="*/ 1483360 w 2651760"/>
                <a:gd name="connsiteY2" fmla="*/ 1838960 h 2123440"/>
                <a:gd name="connsiteX3" fmla="*/ 731520 w 2651760"/>
                <a:gd name="connsiteY3" fmla="*/ 1950720 h 2123440"/>
                <a:gd name="connsiteX4" fmla="*/ 0 w 2651760"/>
                <a:gd name="connsiteY4" fmla="*/ 2123440 h 2123440"/>
                <a:gd name="connsiteX5" fmla="*/ 762000 w 2651760"/>
                <a:gd name="connsiteY5" fmla="*/ 1605280 h 2123440"/>
                <a:gd name="connsiteX6" fmla="*/ 1270000 w 2651760"/>
                <a:gd name="connsiteY6" fmla="*/ 1097280 h 2123440"/>
                <a:gd name="connsiteX7" fmla="*/ 1412240 w 2651760"/>
                <a:gd name="connsiteY7" fmla="*/ 853440 h 2123440"/>
                <a:gd name="connsiteX8" fmla="*/ 1564640 w 2651760"/>
                <a:gd name="connsiteY8" fmla="*/ 426720 h 2123440"/>
                <a:gd name="connsiteX9" fmla="*/ 1605280 w 2651760"/>
                <a:gd name="connsiteY9" fmla="*/ 0 h 212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1760" h="2123440">
                  <a:moveTo>
                    <a:pt x="1605280" y="0"/>
                  </a:moveTo>
                  <a:lnTo>
                    <a:pt x="2651760" y="1757680"/>
                  </a:lnTo>
                  <a:lnTo>
                    <a:pt x="1483360" y="1838960"/>
                  </a:lnTo>
                  <a:lnTo>
                    <a:pt x="731520" y="1950720"/>
                  </a:lnTo>
                  <a:lnTo>
                    <a:pt x="0" y="2123440"/>
                  </a:lnTo>
                  <a:lnTo>
                    <a:pt x="762000" y="1605280"/>
                  </a:lnTo>
                  <a:lnTo>
                    <a:pt x="1270000" y="1097280"/>
                  </a:lnTo>
                  <a:lnTo>
                    <a:pt x="1412240" y="853440"/>
                  </a:lnTo>
                  <a:lnTo>
                    <a:pt x="1564640" y="426720"/>
                  </a:lnTo>
                  <a:lnTo>
                    <a:pt x="1605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9683" y="3566265"/>
              <a:ext cx="1419835" cy="93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1"/>
                  </a:solidFill>
                </a:rPr>
                <a:t>Разрыв </a:t>
              </a:r>
              <a:br>
                <a:rPr lang="ru-RU" sz="1200" dirty="0" smtClean="0">
                  <a:solidFill>
                    <a:schemeClr val="bg1"/>
                  </a:solidFill>
                </a:rPr>
              </a:br>
              <a:r>
                <a:rPr lang="ru-RU" sz="1200" dirty="0" smtClean="0">
                  <a:solidFill>
                    <a:schemeClr val="bg1"/>
                  </a:solidFill>
                </a:rPr>
                <a:t>между доходами и трафиком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9449" y="2966998"/>
              <a:ext cx="720477" cy="440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Трафик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6952" y="4628924"/>
              <a:ext cx="762810" cy="440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Доходы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8064" y="5300215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endParaRPr lang="en-US" sz="1600" dirty="0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3252063" y="2365530"/>
              <a:ext cx="0" cy="319554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1808480" y="3929269"/>
              <a:ext cx="1407686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3442664" y="5373152"/>
              <a:ext cx="2589574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00087" y="3303256"/>
              <a:ext cx="1407686" cy="66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2">
                      <a:lumMod val="50000"/>
                    </a:schemeClr>
                  </a:solidFill>
                </a:rPr>
                <a:t>Преобладание «голоса»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1704" y="5007684"/>
              <a:ext cx="2748280" cy="39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2">
                      <a:lumMod val="50000"/>
                    </a:schemeClr>
                  </a:solidFill>
                </a:rPr>
                <a:t>Преобладание передачи данных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47" name="Диаграмма 46"/>
          <p:cNvGraphicFramePr/>
          <p:nvPr>
            <p:extLst>
              <p:ext uri="{D42A27DB-BD31-4B8C-83A1-F6EECF244321}">
                <p14:modId xmlns:p14="http://schemas.microsoft.com/office/powerpoint/2010/main" val="1526596635"/>
              </p:ext>
            </p:extLst>
          </p:nvPr>
        </p:nvGraphicFramePr>
        <p:xfrm>
          <a:off x="5022893" y="2384324"/>
          <a:ext cx="4763583" cy="196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022892" y="1897514"/>
            <a:ext cx="476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Какую долю в выручке Вашей компании займут цифровые услуги через 5 лет?</a:t>
            </a:r>
            <a:endParaRPr lang="en-US" sz="14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199274" y="4402953"/>
            <a:ext cx="9587201" cy="2160000"/>
            <a:chOff x="323137" y="4212000"/>
            <a:chExt cx="9324379" cy="2160000"/>
          </a:xfrm>
        </p:grpSpPr>
        <p:sp>
          <p:nvSpPr>
            <p:cNvPr id="51" name="Полилиния 50"/>
            <p:cNvSpPr/>
            <p:nvPr/>
          </p:nvSpPr>
          <p:spPr>
            <a:xfrm>
              <a:off x="323138" y="4212000"/>
              <a:ext cx="4804589" cy="1044000"/>
            </a:xfrm>
            <a:custGeom>
              <a:avLst/>
              <a:gdLst>
                <a:gd name="connsiteX0" fmla="*/ 0 w 4712677"/>
                <a:gd name="connsiteY0" fmla="*/ 0 h 1688123"/>
                <a:gd name="connsiteX1" fmla="*/ 4712677 w 4712677"/>
                <a:gd name="connsiteY1" fmla="*/ 0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  <a:gd name="connsiteX0" fmla="*/ 0 w 4712677"/>
                <a:gd name="connsiteY0" fmla="*/ 14067 h 1702190"/>
                <a:gd name="connsiteX1" fmla="*/ 3953021 w 4712677"/>
                <a:gd name="connsiteY1" fmla="*/ 0 h 1702190"/>
                <a:gd name="connsiteX2" fmla="*/ 4712677 w 4712677"/>
                <a:gd name="connsiteY2" fmla="*/ 1702190 h 1702190"/>
                <a:gd name="connsiteX3" fmla="*/ 0 w 4712677"/>
                <a:gd name="connsiteY3" fmla="*/ 1702190 h 1702190"/>
                <a:gd name="connsiteX4" fmla="*/ 0 w 4712677"/>
                <a:gd name="connsiteY4" fmla="*/ 14067 h 1702190"/>
                <a:gd name="connsiteX0" fmla="*/ 0 w 4712677"/>
                <a:gd name="connsiteY0" fmla="*/ 0 h 1688123"/>
                <a:gd name="connsiteX1" fmla="*/ 3929208 w 4712677"/>
                <a:gd name="connsiteY1" fmla="*/ 221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  <a:gd name="connsiteX0" fmla="*/ 0 w 4712677"/>
                <a:gd name="connsiteY0" fmla="*/ 0 h 1688123"/>
                <a:gd name="connsiteX1" fmla="*/ 4143728 w 4712677"/>
                <a:gd name="connsiteY1" fmla="*/ 222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2677" h="1688123">
                  <a:moveTo>
                    <a:pt x="0" y="0"/>
                  </a:moveTo>
                  <a:lnTo>
                    <a:pt x="4143728" y="222"/>
                  </a:lnTo>
                  <a:lnTo>
                    <a:pt x="4712677" y="1688123"/>
                  </a:lnTo>
                  <a:lnTo>
                    <a:pt x="0" y="1688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олилиния 51"/>
            <p:cNvSpPr/>
            <p:nvPr/>
          </p:nvSpPr>
          <p:spPr>
            <a:xfrm>
              <a:off x="4741597" y="4212000"/>
              <a:ext cx="4905919" cy="2160000"/>
            </a:xfrm>
            <a:custGeom>
              <a:avLst/>
              <a:gdLst>
                <a:gd name="connsiteX0" fmla="*/ 0 w 4521200"/>
                <a:gd name="connsiteY0" fmla="*/ 1092200 h 2184400"/>
                <a:gd name="connsiteX1" fmla="*/ 546100 w 4521200"/>
                <a:gd name="connsiteY1" fmla="*/ 0 h 2184400"/>
                <a:gd name="connsiteX2" fmla="*/ 3975100 w 4521200"/>
                <a:gd name="connsiteY2" fmla="*/ 0 h 2184400"/>
                <a:gd name="connsiteX3" fmla="*/ 4521200 w 4521200"/>
                <a:gd name="connsiteY3" fmla="*/ 1092200 h 2184400"/>
                <a:gd name="connsiteX4" fmla="*/ 3975100 w 4521200"/>
                <a:gd name="connsiteY4" fmla="*/ 2184400 h 2184400"/>
                <a:gd name="connsiteX5" fmla="*/ 546100 w 4521200"/>
                <a:gd name="connsiteY5" fmla="*/ 2184400 h 2184400"/>
                <a:gd name="connsiteX6" fmla="*/ 0 w 4521200"/>
                <a:gd name="connsiteY6" fmla="*/ 1092200 h 2184400"/>
                <a:gd name="connsiteX0" fmla="*/ 0 w 3975100"/>
                <a:gd name="connsiteY0" fmla="*/ 1092200 h 2184400"/>
                <a:gd name="connsiteX1" fmla="*/ 546100 w 3975100"/>
                <a:gd name="connsiteY1" fmla="*/ 0 h 2184400"/>
                <a:gd name="connsiteX2" fmla="*/ 3975100 w 3975100"/>
                <a:gd name="connsiteY2" fmla="*/ 0 h 2184400"/>
                <a:gd name="connsiteX3" fmla="*/ 3975100 w 3975100"/>
                <a:gd name="connsiteY3" fmla="*/ 2184400 h 2184400"/>
                <a:gd name="connsiteX4" fmla="*/ 546100 w 3975100"/>
                <a:gd name="connsiteY4" fmla="*/ 2184400 h 2184400"/>
                <a:gd name="connsiteX5" fmla="*/ 0 w 3975100"/>
                <a:gd name="connsiteY5" fmla="*/ 1092200 h 2184400"/>
                <a:gd name="connsiteX0" fmla="*/ 419100 w 3429000"/>
                <a:gd name="connsiteY0" fmla="*/ 1105043 h 2184400"/>
                <a:gd name="connsiteX1" fmla="*/ 0 w 3429000"/>
                <a:gd name="connsiteY1" fmla="*/ 0 h 2184400"/>
                <a:gd name="connsiteX2" fmla="*/ 3429000 w 3429000"/>
                <a:gd name="connsiteY2" fmla="*/ 0 h 2184400"/>
                <a:gd name="connsiteX3" fmla="*/ 3429000 w 3429000"/>
                <a:gd name="connsiteY3" fmla="*/ 2184400 h 2184400"/>
                <a:gd name="connsiteX4" fmla="*/ 0 w 3429000"/>
                <a:gd name="connsiteY4" fmla="*/ 2184400 h 2184400"/>
                <a:gd name="connsiteX5" fmla="*/ 419100 w 3429000"/>
                <a:gd name="connsiteY5" fmla="*/ 1105043 h 2184400"/>
                <a:gd name="connsiteX0" fmla="*/ 533400 w 3429000"/>
                <a:gd name="connsiteY0" fmla="*/ 1092200 h 2184400"/>
                <a:gd name="connsiteX1" fmla="*/ 0 w 3429000"/>
                <a:gd name="connsiteY1" fmla="*/ 0 h 2184400"/>
                <a:gd name="connsiteX2" fmla="*/ 3429000 w 3429000"/>
                <a:gd name="connsiteY2" fmla="*/ 0 h 2184400"/>
                <a:gd name="connsiteX3" fmla="*/ 3429000 w 3429000"/>
                <a:gd name="connsiteY3" fmla="*/ 2184400 h 2184400"/>
                <a:gd name="connsiteX4" fmla="*/ 0 w 3429000"/>
                <a:gd name="connsiteY4" fmla="*/ 2184400 h 2184400"/>
                <a:gd name="connsiteX5" fmla="*/ 533400 w 3429000"/>
                <a:gd name="connsiteY5" fmla="*/ 1092200 h 2184400"/>
                <a:gd name="connsiteX0" fmla="*/ 387795 w 3429000"/>
                <a:gd name="connsiteY0" fmla="*/ 1097016 h 2184400"/>
                <a:gd name="connsiteX1" fmla="*/ 0 w 3429000"/>
                <a:gd name="connsiteY1" fmla="*/ 0 h 2184400"/>
                <a:gd name="connsiteX2" fmla="*/ 3429000 w 3429000"/>
                <a:gd name="connsiteY2" fmla="*/ 0 h 2184400"/>
                <a:gd name="connsiteX3" fmla="*/ 3429000 w 3429000"/>
                <a:gd name="connsiteY3" fmla="*/ 2184400 h 2184400"/>
                <a:gd name="connsiteX4" fmla="*/ 0 w 3429000"/>
                <a:gd name="connsiteY4" fmla="*/ 2184400 h 2184400"/>
                <a:gd name="connsiteX5" fmla="*/ 387795 w 3429000"/>
                <a:gd name="connsiteY5" fmla="*/ 1097016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0" h="2184400">
                  <a:moveTo>
                    <a:pt x="387795" y="1097016"/>
                  </a:moveTo>
                  <a:lnTo>
                    <a:pt x="0" y="0"/>
                  </a:lnTo>
                  <a:lnTo>
                    <a:pt x="3429000" y="0"/>
                  </a:lnTo>
                  <a:lnTo>
                    <a:pt x="3429000" y="2184400"/>
                  </a:lnTo>
                  <a:lnTo>
                    <a:pt x="0" y="2184400"/>
                  </a:lnTo>
                  <a:lnTo>
                    <a:pt x="387795" y="1097016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Полилиния 52"/>
            <p:cNvSpPr/>
            <p:nvPr/>
          </p:nvSpPr>
          <p:spPr>
            <a:xfrm flipV="1">
              <a:off x="323137" y="5328000"/>
              <a:ext cx="4803264" cy="1044000"/>
            </a:xfrm>
            <a:custGeom>
              <a:avLst/>
              <a:gdLst>
                <a:gd name="connsiteX0" fmla="*/ 0 w 4712677"/>
                <a:gd name="connsiteY0" fmla="*/ 0 h 1688123"/>
                <a:gd name="connsiteX1" fmla="*/ 4712677 w 4712677"/>
                <a:gd name="connsiteY1" fmla="*/ 0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  <a:gd name="connsiteX0" fmla="*/ 0 w 4712677"/>
                <a:gd name="connsiteY0" fmla="*/ 14067 h 1702190"/>
                <a:gd name="connsiteX1" fmla="*/ 3953021 w 4712677"/>
                <a:gd name="connsiteY1" fmla="*/ 0 h 1702190"/>
                <a:gd name="connsiteX2" fmla="*/ 4712677 w 4712677"/>
                <a:gd name="connsiteY2" fmla="*/ 1702190 h 1702190"/>
                <a:gd name="connsiteX3" fmla="*/ 0 w 4712677"/>
                <a:gd name="connsiteY3" fmla="*/ 1702190 h 1702190"/>
                <a:gd name="connsiteX4" fmla="*/ 0 w 4712677"/>
                <a:gd name="connsiteY4" fmla="*/ 14067 h 1702190"/>
                <a:gd name="connsiteX0" fmla="*/ 0 w 4712677"/>
                <a:gd name="connsiteY0" fmla="*/ 0 h 1688123"/>
                <a:gd name="connsiteX1" fmla="*/ 3929208 w 4712677"/>
                <a:gd name="connsiteY1" fmla="*/ 221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  <a:gd name="connsiteX0" fmla="*/ 0 w 4712677"/>
                <a:gd name="connsiteY0" fmla="*/ 0 h 1688123"/>
                <a:gd name="connsiteX1" fmla="*/ 4143728 w 4712677"/>
                <a:gd name="connsiteY1" fmla="*/ 222 h 1688123"/>
                <a:gd name="connsiteX2" fmla="*/ 4712677 w 4712677"/>
                <a:gd name="connsiteY2" fmla="*/ 1688123 h 1688123"/>
                <a:gd name="connsiteX3" fmla="*/ 0 w 4712677"/>
                <a:gd name="connsiteY3" fmla="*/ 1688123 h 1688123"/>
                <a:gd name="connsiteX4" fmla="*/ 0 w 4712677"/>
                <a:gd name="connsiteY4" fmla="*/ 0 h 168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2677" h="1688123">
                  <a:moveTo>
                    <a:pt x="0" y="0"/>
                  </a:moveTo>
                  <a:lnTo>
                    <a:pt x="4143728" y="222"/>
                  </a:lnTo>
                  <a:lnTo>
                    <a:pt x="4712677" y="1688123"/>
                  </a:lnTo>
                  <a:lnTo>
                    <a:pt x="0" y="1688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199275" y="5529182"/>
            <a:ext cx="4723229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 err="1" smtClean="0"/>
              <a:t>Клиентоориентированная</a:t>
            </a:r>
            <a:r>
              <a:rPr lang="ru-RU" sz="1400" dirty="0" smtClean="0"/>
              <a:t> модель взаимодействия с пользователем в сегменте </a:t>
            </a:r>
            <a:r>
              <a:rPr lang="en-US" sz="1400" dirty="0" smtClean="0"/>
              <a:t>digital</a:t>
            </a:r>
            <a:endParaRPr lang="ru-RU" sz="1400" dirty="0" smtClean="0"/>
          </a:p>
          <a:p>
            <a:pPr marL="180975" indent="-180975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Поколение абонентов, которые выросли в эпоху интернета и имеют высокие требования к сервису</a:t>
            </a:r>
            <a:endParaRPr lang="en-US" sz="1400" dirty="0" smtClean="0"/>
          </a:p>
        </p:txBody>
      </p:sp>
      <p:sp>
        <p:nvSpPr>
          <p:cNvPr id="55" name="Прямоугольник 54"/>
          <p:cNvSpPr/>
          <p:nvPr/>
        </p:nvSpPr>
        <p:spPr>
          <a:xfrm>
            <a:off x="199274" y="4396328"/>
            <a:ext cx="472323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 smtClean="0"/>
              <a:t>Рост «тяжелого» трафика (</a:t>
            </a:r>
            <a:r>
              <a:rPr lang="en-US" sz="1400" dirty="0" smtClean="0"/>
              <a:t>TV </a:t>
            </a:r>
            <a:r>
              <a:rPr lang="ru-RU" sz="1400" dirty="0" smtClean="0"/>
              <a:t>и видео)</a:t>
            </a:r>
          </a:p>
          <a:p>
            <a:pPr marL="180000" indent="-180000">
              <a:spcBef>
                <a:spcPts val="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 smtClean="0"/>
              <a:t>Развитие </a:t>
            </a:r>
            <a:r>
              <a:rPr lang="en-US" sz="1400" dirty="0" err="1" smtClean="0"/>
              <a:t>mPayment</a:t>
            </a:r>
            <a:r>
              <a:rPr lang="ru-RU" sz="1400" dirty="0" smtClean="0"/>
              <a:t> и мобильной рекламы</a:t>
            </a:r>
          </a:p>
          <a:p>
            <a:pPr marL="180000" indent="-180000">
              <a:spcBef>
                <a:spcPts val="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 smtClean="0"/>
              <a:t>Потребность бизнеса в облачных технологиях</a:t>
            </a:r>
          </a:p>
          <a:p>
            <a:pPr marL="180000" indent="-180000">
              <a:spcBef>
                <a:spcPts val="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1400" dirty="0" smtClean="0"/>
              <a:t>Интерес к </a:t>
            </a:r>
            <a:r>
              <a:rPr lang="en-US" sz="1400" dirty="0" smtClean="0"/>
              <a:t>M2M</a:t>
            </a:r>
            <a:r>
              <a:rPr lang="ru-RU" sz="1400" dirty="0" smtClean="0"/>
              <a:t> и технологиям мобильного предприятия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73277" y="4575012"/>
            <a:ext cx="3114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 2020 г. цифровые услуги способны обеспечить более 15% выручки оператора при условии: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600" dirty="0" smtClean="0"/>
              <a:t>Повышения качества собственных сервисов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600" dirty="0" smtClean="0"/>
              <a:t>Стратегического партнерства с </a:t>
            </a:r>
            <a:r>
              <a:rPr lang="en-US" sz="1600" dirty="0" smtClean="0"/>
              <a:t>OTT </a:t>
            </a:r>
            <a:r>
              <a:rPr lang="ru-RU" sz="1600" dirty="0" smtClean="0"/>
              <a:t>компаниями</a:t>
            </a:r>
            <a:endParaRPr lang="ru-RU" sz="1600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8280313" y="4860926"/>
            <a:ext cx="1303822" cy="1331383"/>
            <a:chOff x="6241816" y="3597226"/>
            <a:chExt cx="1123484" cy="1147233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6241816" y="3597226"/>
              <a:ext cx="1123484" cy="1147233"/>
              <a:chOff x="6241816" y="3597226"/>
              <a:chExt cx="1123484" cy="1147233"/>
            </a:xfrm>
          </p:grpSpPr>
          <p:graphicFrame>
            <p:nvGraphicFramePr>
              <p:cNvPr id="61" name="Диаграмма 60"/>
              <p:cNvGraphicFramePr/>
              <p:nvPr>
                <p:extLst>
                  <p:ext uri="{D42A27DB-BD31-4B8C-83A1-F6EECF244321}">
                    <p14:modId xmlns:p14="http://schemas.microsoft.com/office/powerpoint/2010/main" val="618572038"/>
                  </p:ext>
                </p:extLst>
              </p:nvPr>
            </p:nvGraphicFramePr>
            <p:xfrm>
              <a:off x="6241816" y="3597226"/>
              <a:ext cx="1123484" cy="11472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62" name="Овал 61"/>
              <p:cNvSpPr/>
              <p:nvPr/>
            </p:nvSpPr>
            <p:spPr>
              <a:xfrm>
                <a:off x="6519626" y="3887737"/>
                <a:ext cx="569913" cy="56991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519626" y="4024979"/>
              <a:ext cx="581025" cy="29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&gt;</a:t>
              </a:r>
              <a:r>
                <a:rPr lang="ru-RU" sz="1600" b="1" dirty="0" smtClean="0"/>
                <a:t>15%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1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Снижение выручки </a:t>
            </a:r>
            <a:r>
              <a:rPr lang="ru-RU" dirty="0" smtClean="0"/>
              <a:t>МегаФона </a:t>
            </a:r>
            <a:r>
              <a:rPr lang="ru-RU" dirty="0"/>
              <a:t>от традиционных услуг компенсировалось ростом доходов от передачи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</a:t>
            </a:r>
            <a:r>
              <a:rPr lang="ru-RU" sz="1100" i="1" dirty="0">
                <a:solidFill>
                  <a:schemeClr val="bg1"/>
                </a:solidFill>
              </a:rPr>
              <a:t>: Годовые </a:t>
            </a:r>
            <a:r>
              <a:rPr lang="ru-RU" sz="1100" i="1" dirty="0" smtClean="0">
                <a:solidFill>
                  <a:schemeClr val="bg1"/>
                </a:solidFill>
              </a:rPr>
              <a:t>отчеты МегаФона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2"/>
          </p:nvPr>
        </p:nvSpPr>
        <p:spPr>
          <a:xfrm>
            <a:off x="84137" y="1047534"/>
            <a:ext cx="9729165" cy="656144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Выручка ПАО “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Мегафон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” по услугам мобильной связи, млрд. руб.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4137" y="1646720"/>
            <a:ext cx="97291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2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0163143"/>
              </p:ext>
            </p:extLst>
          </p:nvPr>
        </p:nvGraphicFramePr>
        <p:xfrm>
          <a:off x="776288" y="2513013"/>
          <a:ext cx="8353321" cy="296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Chart" r:id="rId47" imgW="8353321" imgH="2962170" progId="MSGraph.Chart.8">
                  <p:embed followColorScheme="full"/>
                </p:oleObj>
              </mc:Choice>
              <mc:Fallback>
                <p:oleObj name="Chart" r:id="rId47" imgW="8353321" imgH="29621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76288" y="2513013"/>
                        <a:ext cx="8353321" cy="296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31"/>
          <p:cNvCxnSpPr/>
          <p:nvPr>
            <p:custDataLst>
              <p:tags r:id="rId3"/>
            </p:custDataLst>
          </p:nvPr>
        </p:nvCxnSpPr>
        <p:spPr bwMode="auto">
          <a:xfrm flipV="1">
            <a:off x="5624513" y="2084388"/>
            <a:ext cx="2714625" cy="1143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/>
          <p:cNvCxnSpPr/>
          <p:nvPr>
            <p:custDataLst>
              <p:tags r:id="rId4"/>
            </p:custDataLst>
          </p:nvPr>
        </p:nvCxnSpPr>
        <p:spPr bwMode="auto">
          <a:xfrm flipV="1">
            <a:off x="1547813" y="2451100"/>
            <a:ext cx="2714625" cy="390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50"/>
          <p:cNvSpPr/>
          <p:nvPr>
            <p:custDataLst>
              <p:tags r:id="rId5"/>
            </p:custDataLst>
          </p:nvPr>
        </p:nvSpPr>
        <p:spPr bwMode="auto">
          <a:xfrm>
            <a:off x="5437188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0C9D43D-16F9-437F-AAD6-3A3186029126}" type="datetime'''''''''''''''''''2''''0''''1''3'''''''''''''''''''''">
              <a:rPr lang="en-US" sz="1400">
                <a:solidFill>
                  <a:schemeClr val="tx1"/>
                </a:solidFill>
              </a:rPr>
              <a:pPr/>
              <a:t>2013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9" name="Rectangle 43"/>
          <p:cNvSpPr/>
          <p:nvPr>
            <p:custDataLst>
              <p:tags r:id="rId6"/>
            </p:custDataLst>
          </p:nvPr>
        </p:nvSpPr>
        <p:spPr bwMode="auto">
          <a:xfrm>
            <a:off x="6794500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7A8F44A-1183-49FB-A015-DBB36FFC8652}" type="datetime'''20''''''''''''1''''''''''''4'">
              <a:rPr lang="en-US" sz="1400">
                <a:solidFill>
                  <a:schemeClr val="tx1"/>
                </a:solidFill>
              </a:rPr>
              <a:pPr/>
              <a:t>2014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0" name="Rectangle 58"/>
          <p:cNvSpPr/>
          <p:nvPr>
            <p:custDataLst>
              <p:tags r:id="rId7"/>
            </p:custDataLst>
          </p:nvPr>
        </p:nvSpPr>
        <p:spPr bwMode="gray">
          <a:xfrm>
            <a:off x="8202613" y="445611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580BA2-101E-4F92-981E-C7EB5482511C}" type="datetime'''''''''''''1''''''''''''''''''5''''3'''''''''''''''''''">
              <a:rPr lang="en-US" sz="1200">
                <a:solidFill>
                  <a:schemeClr val="bg1"/>
                </a:solidFill>
              </a:rPr>
              <a:pPr/>
              <a:t>153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1" name="Oval 75"/>
          <p:cNvSpPr/>
          <p:nvPr>
            <p:custDataLst>
              <p:tags r:id="rId8"/>
            </p:custDataLst>
          </p:nvPr>
        </p:nvSpPr>
        <p:spPr bwMode="auto">
          <a:xfrm>
            <a:off x="2686050" y="2509838"/>
            <a:ext cx="438150" cy="2730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3E32F80-23CD-404B-8B4A-23BF85018FC9}" type="datetime'''''''''''''''''+''''''''''''''''''9''''''''''''''''%'''''">
              <a:rPr lang="en-US" sz="1400" b="1">
                <a:solidFill>
                  <a:schemeClr val="tx1"/>
                </a:solidFill>
              </a:rPr>
              <a:pPr/>
              <a:t>+9%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2" name="Rectangle 52"/>
          <p:cNvSpPr/>
          <p:nvPr>
            <p:custDataLst>
              <p:tags r:id="rId9"/>
            </p:custDataLst>
          </p:nvPr>
        </p:nvSpPr>
        <p:spPr bwMode="gray">
          <a:xfrm>
            <a:off x="6845300" y="439896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3F3FDE4-98AA-4530-B8F0-73F5A2283F28}" type="datetime'''''''''''1''''''''6''''''''''''''5'''''''''''''''''''''">
              <a:rPr lang="en-US" sz="1200">
                <a:solidFill>
                  <a:schemeClr val="bg1"/>
                </a:solidFill>
              </a:rPr>
              <a:pPr/>
              <a:t>165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3" name="Rectangle 73"/>
          <p:cNvSpPr/>
          <p:nvPr>
            <p:custDataLst>
              <p:tags r:id="rId10"/>
            </p:custDataLst>
          </p:nvPr>
        </p:nvSpPr>
        <p:spPr bwMode="auto">
          <a:xfrm>
            <a:off x="8151813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85B1AB9-3158-4C24-B815-DE272945AB74}" type="datetime'''''''''''''''2''''''''''''0''1''''''''''5''''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4" name="Oval 74"/>
          <p:cNvSpPr/>
          <p:nvPr>
            <p:custDataLst>
              <p:tags r:id="rId11"/>
            </p:custDataLst>
          </p:nvPr>
        </p:nvSpPr>
        <p:spPr bwMode="auto">
          <a:xfrm>
            <a:off x="6762750" y="2005013"/>
            <a:ext cx="438150" cy="2730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D34065A-A16A-4AC1-8C7A-7F9259E46AAE}" type="datetime'''''''''''+''2%'''''''''''''''''''''''''''''''''''''''''">
              <a:rPr lang="en-US" sz="1400" b="1">
                <a:solidFill>
                  <a:schemeClr val="tx1"/>
                </a:solidFill>
              </a:rPr>
              <a:pPr/>
              <a:t>+2%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5" name="Rectangle 46"/>
          <p:cNvSpPr/>
          <p:nvPr>
            <p:custDataLst>
              <p:tags r:id="rId12"/>
            </p:custDataLst>
          </p:nvPr>
        </p:nvSpPr>
        <p:spPr bwMode="gray">
          <a:xfrm>
            <a:off x="6883400" y="350837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DA81D15-0363-422D-9ECF-096840B33B9C}" type="datetime'''''''''''''''''''1''''''''''''3''''''''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6" name="Rectangle 44"/>
          <p:cNvSpPr/>
          <p:nvPr>
            <p:custDataLst>
              <p:tags r:id="rId13"/>
            </p:custDataLst>
          </p:nvPr>
        </p:nvSpPr>
        <p:spPr bwMode="auto">
          <a:xfrm>
            <a:off x="6821488" y="2379663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8A5B0CE-3B40-499F-92B2-123BA1351658}" type="datetime'''2''''''''''''''''''6''''9'''''''''''''''''''''''''''">
              <a:rPr lang="en-US" sz="1400" b="1">
                <a:solidFill>
                  <a:schemeClr val="tx1"/>
                </a:solidFill>
              </a:rPr>
              <a:pPr/>
              <a:t>269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7" name="Rectangle 33"/>
          <p:cNvSpPr/>
          <p:nvPr>
            <p:custDataLst>
              <p:tags r:id="rId14"/>
            </p:custDataLst>
          </p:nvPr>
        </p:nvSpPr>
        <p:spPr bwMode="auto">
          <a:xfrm>
            <a:off x="8178800" y="23701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83EB32E-150D-4771-93EB-5D09812BFF45}" type="datetime'''''''''''''''27''''''0'''''''''''''''''''''''''''''''''">
              <a:rPr lang="en-US" sz="1400" b="1">
                <a:solidFill>
                  <a:schemeClr val="tx1"/>
                </a:solidFill>
              </a:rPr>
              <a:pPr/>
              <a:t>270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8" name="Rectangle 51"/>
          <p:cNvSpPr/>
          <p:nvPr>
            <p:custDataLst>
              <p:tags r:id="rId15"/>
            </p:custDataLst>
          </p:nvPr>
        </p:nvSpPr>
        <p:spPr bwMode="auto">
          <a:xfrm>
            <a:off x="5464175" y="24844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4D5659D-4C65-4441-A5EA-16665D33930A}" type="datetime'''''''''''''''''''''2''''''5''''''''9'''''''''''''''''">
              <a:rPr lang="en-US" sz="1400" b="1">
                <a:solidFill>
                  <a:schemeClr val="tx1"/>
                </a:solidFill>
              </a:rPr>
              <a:pPr/>
              <a:t>259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9" name="Rectangle 60"/>
          <p:cNvSpPr/>
          <p:nvPr>
            <p:custDataLst>
              <p:tags r:id="rId16"/>
            </p:custDataLst>
          </p:nvPr>
        </p:nvSpPr>
        <p:spPr bwMode="gray">
          <a:xfrm>
            <a:off x="5487988" y="436562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C203B75-874A-471F-A7C2-8405AB7B176E}" type="datetime'''''''''''''''''''''''1''''''''7''''''''''''''''''''''''''1'">
              <a:rPr lang="en-US" sz="1200">
                <a:solidFill>
                  <a:schemeClr val="bg1"/>
                </a:solidFill>
              </a:rPr>
              <a:pPr/>
              <a:t>171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0" name="Rectangle 34"/>
          <p:cNvSpPr/>
          <p:nvPr>
            <p:custDataLst>
              <p:tags r:id="rId17"/>
            </p:custDataLst>
          </p:nvPr>
        </p:nvSpPr>
        <p:spPr bwMode="gray">
          <a:xfrm>
            <a:off x="5526088" y="3441700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CCBC756-05F6-4D3C-A1A4-834E0F8E8AA8}" type="datetime'''''''''''''''''''''''''''''13''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1" name="Rectangle 15"/>
          <p:cNvSpPr/>
          <p:nvPr>
            <p:custDataLst>
              <p:tags r:id="rId18"/>
            </p:custDataLst>
          </p:nvPr>
        </p:nvSpPr>
        <p:spPr bwMode="gray">
          <a:xfrm>
            <a:off x="5526088" y="3122613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6C9A7FD-59F5-4971-B8C3-A0C14984C074}" type="datetime'''''''5''''''''''0'''''''''''''''''''''''''''''">
              <a:rPr lang="en-US" sz="1200">
                <a:solidFill>
                  <a:schemeClr val="bg1"/>
                </a:solidFill>
              </a:rPr>
              <a:pPr/>
              <a:t>50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2" name="Rectangle 56"/>
          <p:cNvSpPr/>
          <p:nvPr>
            <p:custDataLst>
              <p:tags r:id="rId19"/>
            </p:custDataLst>
          </p:nvPr>
        </p:nvSpPr>
        <p:spPr bwMode="auto">
          <a:xfrm>
            <a:off x="4075113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5EEBD3A-6FB5-4084-AA65-BC308997F9D8}" type="datetime'''''''''''''''''2''01''''''''2'''''''''''''''''''">
              <a:rPr lang="en-US" sz="1400">
                <a:solidFill>
                  <a:schemeClr val="tx1"/>
                </a:solidFill>
              </a:rPr>
              <a:pPr/>
              <a:t>2012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3" name="Rectangle 45"/>
          <p:cNvSpPr/>
          <p:nvPr>
            <p:custDataLst>
              <p:tags r:id="rId20"/>
            </p:custDataLst>
          </p:nvPr>
        </p:nvSpPr>
        <p:spPr bwMode="gray">
          <a:xfrm>
            <a:off x="8240713" y="3627438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DF34106-F47A-4677-8FB2-80E5B48B442B}" type="datetime'''''''''''''''''''''''''''''''''''''''''''''''''''''1''''3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4" name="Rectangle 63"/>
          <p:cNvSpPr/>
          <p:nvPr>
            <p:custDataLst>
              <p:tags r:id="rId21"/>
            </p:custDataLst>
          </p:nvPr>
        </p:nvSpPr>
        <p:spPr bwMode="gray">
          <a:xfrm>
            <a:off x="4125913" y="437991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DF3A2EB-AD9A-49B2-9C31-1EE3E9989690}" type="datetime'''''''''''''''1''''''''''''''''''''''''6''9'''''''''''">
              <a:rPr lang="en-US" sz="1200">
                <a:solidFill>
                  <a:schemeClr val="bg1"/>
                </a:solidFill>
              </a:rPr>
              <a:pPr/>
              <a:t>169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5" name="Rectangle 72"/>
          <p:cNvSpPr/>
          <p:nvPr>
            <p:custDataLst>
              <p:tags r:id="rId22"/>
            </p:custDataLst>
          </p:nvPr>
        </p:nvSpPr>
        <p:spPr bwMode="gray">
          <a:xfrm>
            <a:off x="4164013" y="3465513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F70DED-175E-4771-B1A4-33D3C409EB68}" type="datetime'''''1''''''4'''''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6" name="Rectangle 14"/>
          <p:cNvSpPr/>
          <p:nvPr>
            <p:custDataLst>
              <p:tags r:id="rId23"/>
            </p:custDataLst>
          </p:nvPr>
        </p:nvSpPr>
        <p:spPr bwMode="gray">
          <a:xfrm>
            <a:off x="4164013" y="3213100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B661038-AAB0-4450-9BF8-EE40DEA7C5DF}" type="datetime'''''''''3''''''''''''''''''''''''''''''''''''''''''''''7'''">
              <a:rPr lang="en-US" sz="1200">
                <a:solidFill>
                  <a:schemeClr val="bg1"/>
                </a:solidFill>
              </a:rPr>
              <a:pPr/>
              <a:t>37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67" name="Rectangle 61"/>
          <p:cNvSpPr/>
          <p:nvPr>
            <p:custDataLst>
              <p:tags r:id="rId24"/>
            </p:custDataLst>
          </p:nvPr>
        </p:nvSpPr>
        <p:spPr bwMode="auto">
          <a:xfrm>
            <a:off x="2717800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CEB573-C93D-4292-AE15-169569FA65D7}" type="datetime'''''''2''''''''''''0''''''''''''''1''''''''''''''''''''1'''">
              <a:rPr lang="en-US" sz="1400">
                <a:solidFill>
                  <a:schemeClr val="tx1"/>
                </a:solidFill>
              </a:rPr>
              <a:pPr/>
              <a:t>2011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8" name="Rectangle 62"/>
          <p:cNvSpPr/>
          <p:nvPr>
            <p:custDataLst>
              <p:tags r:id="rId25"/>
            </p:custDataLst>
          </p:nvPr>
        </p:nvSpPr>
        <p:spPr bwMode="auto">
          <a:xfrm>
            <a:off x="2744788" y="288448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BAE8552-6C89-438E-A71C-118B07655D8E}" type="datetime'''''''''''''''2''''''''''1''''9'''''''''''''''''''">
              <a:rPr lang="en-US" sz="1400" b="1">
                <a:solidFill>
                  <a:schemeClr val="tx1"/>
                </a:solidFill>
              </a:rPr>
              <a:pPr/>
              <a:t>219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9" name="Rectangle 53"/>
          <p:cNvSpPr/>
          <p:nvPr>
            <p:custDataLst>
              <p:tags r:id="rId26"/>
            </p:custDataLst>
          </p:nvPr>
        </p:nvSpPr>
        <p:spPr bwMode="gray">
          <a:xfrm>
            <a:off x="2768600" y="441801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DB0120A-5309-4CCC-B6B0-1055C443ECB8}" type="datetime'''''''''''''''''''''''''''''''''''''''''1''''''''''6''''''''1'">
              <a:rPr lang="en-US" sz="1200">
                <a:solidFill>
                  <a:schemeClr val="bg1"/>
                </a:solidFill>
              </a:rPr>
              <a:pPr/>
              <a:t>161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70" name="Rectangle 47"/>
          <p:cNvSpPr/>
          <p:nvPr>
            <p:custDataLst>
              <p:tags r:id="rId27"/>
            </p:custDataLst>
          </p:nvPr>
        </p:nvSpPr>
        <p:spPr bwMode="gray">
          <a:xfrm>
            <a:off x="2806700" y="3541713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BC36A1-5363-49AC-92F6-56F5C4104DD4}" type="datetime'''''''''1''''''''''''''''''''''4'''''''''''''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1" name="Rectangle 13"/>
          <p:cNvSpPr/>
          <p:nvPr>
            <p:custDataLst>
              <p:tags r:id="rId28"/>
            </p:custDataLst>
          </p:nvPr>
        </p:nvSpPr>
        <p:spPr bwMode="gray">
          <a:xfrm>
            <a:off x="2806700" y="3332163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E00CF62-B6BC-4901-9A7E-749ECC9E9F64}" type="datetime'''''2''''''''''''8'''''''''''''''''''">
              <a:rPr lang="en-US" sz="1200">
                <a:solidFill>
                  <a:schemeClr val="bg1"/>
                </a:solidFill>
              </a:rPr>
              <a:pPr/>
              <a:t>28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72" name="Rectangle 67"/>
          <p:cNvSpPr/>
          <p:nvPr>
            <p:custDataLst>
              <p:tags r:id="rId29"/>
            </p:custDataLst>
          </p:nvPr>
        </p:nvSpPr>
        <p:spPr bwMode="auto">
          <a:xfrm>
            <a:off x="1360488" y="54149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17A54C6-8498-4CCE-BC90-5FF4F1BC7D84}" type="datetime'''''''''''''2''''''''''''''''''0''''''1''''''0'''''">
              <a:rPr lang="en-US" sz="1400">
                <a:solidFill>
                  <a:schemeClr val="tx1"/>
                </a:solidFill>
              </a:rPr>
              <a:pPr/>
              <a:t>2010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3" name="Rectangle 68"/>
          <p:cNvSpPr/>
          <p:nvPr>
            <p:custDataLst>
              <p:tags r:id="rId30"/>
            </p:custDataLst>
          </p:nvPr>
        </p:nvSpPr>
        <p:spPr bwMode="auto">
          <a:xfrm>
            <a:off x="1387475" y="30432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98711C3-C0B3-4C09-A4EB-3BBBE3B75C58}" type="datetime'2''''''0''3'''''''''''''''''''''''''">
              <a:rPr lang="en-US" sz="1400" b="1">
                <a:solidFill>
                  <a:schemeClr val="tx1"/>
                </a:solidFill>
              </a:rPr>
              <a:pPr/>
              <a:t>203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4" name="Rectangle 64"/>
          <p:cNvSpPr/>
          <p:nvPr>
            <p:custDataLst>
              <p:tags r:id="rId31"/>
            </p:custDataLst>
          </p:nvPr>
        </p:nvSpPr>
        <p:spPr bwMode="gray">
          <a:xfrm>
            <a:off x="1411288" y="443706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A278A08-EDB5-41B7-82FE-CB9F058BDF3B}" type="datetime'1''''''''''''''''''''5''''''''''''''''''''''7'''''''''''''''">
              <a:rPr lang="en-US" sz="1200">
                <a:solidFill>
                  <a:schemeClr val="bg1"/>
                </a:solidFill>
              </a:rPr>
              <a:pPr/>
              <a:t>157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75" name="Rectangle 36"/>
          <p:cNvSpPr/>
          <p:nvPr>
            <p:custDataLst>
              <p:tags r:id="rId32"/>
            </p:custDataLst>
          </p:nvPr>
        </p:nvSpPr>
        <p:spPr bwMode="gray">
          <a:xfrm>
            <a:off x="1449388" y="358457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5631A81-DEA2-4872-89BA-202DB4651DAD}" type="datetime'''''''''1''''''''3''''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6" name="Rectangle 11"/>
          <p:cNvSpPr/>
          <p:nvPr>
            <p:custDataLst>
              <p:tags r:id="rId33"/>
            </p:custDataLst>
          </p:nvPr>
        </p:nvSpPr>
        <p:spPr bwMode="gray">
          <a:xfrm>
            <a:off x="1449388" y="3417888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2AACA23-88BE-4872-988F-50FAA8A60930}" type="datetime'''''2''''''''''''''''''''''''''''0'''">
              <a:rPr lang="en-US" sz="1200">
                <a:solidFill>
                  <a:schemeClr val="bg1"/>
                </a:solidFill>
              </a:rPr>
              <a:pPr/>
              <a:t>20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77" name="Rectangle 38"/>
          <p:cNvSpPr/>
          <p:nvPr>
            <p:custDataLst>
              <p:tags r:id="rId34"/>
            </p:custDataLst>
          </p:nvPr>
        </p:nvSpPr>
        <p:spPr bwMode="auto">
          <a:xfrm>
            <a:off x="1449388" y="3255963"/>
            <a:ext cx="196850" cy="182563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0476100-0FAF-453B-BE93-9C335C54F903}" type="datetime'''''''''''''1''''3''''''''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78" name="Rectangle 17"/>
          <p:cNvSpPr/>
          <p:nvPr>
            <p:custDataLst>
              <p:tags r:id="rId35"/>
            </p:custDataLst>
          </p:nvPr>
        </p:nvSpPr>
        <p:spPr bwMode="gray">
          <a:xfrm>
            <a:off x="8240713" y="3165475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C1CEF44-7462-4D50-9A7B-B8D743F623DC}" type="datetime'8''''''''''''''''''''''''''''''''''0'''">
              <a:rPr lang="en-US" sz="1200">
                <a:solidFill>
                  <a:schemeClr val="bg1"/>
                </a:solidFill>
              </a:rPr>
              <a:pPr/>
              <a:t>80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79" name="Rectangle 16"/>
          <p:cNvSpPr/>
          <p:nvPr>
            <p:custDataLst>
              <p:tags r:id="rId36"/>
            </p:custDataLst>
          </p:nvPr>
        </p:nvSpPr>
        <p:spPr bwMode="gray">
          <a:xfrm>
            <a:off x="6883400" y="3103563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1F64CFD-B700-4D0A-B0AD-2D0A10BE9003}" type="datetime'6''''''''''''7'''''''''''''''''''''''''''''''''''''''''''''">
              <a:rPr lang="en-US" sz="1200">
                <a:solidFill>
                  <a:schemeClr val="bg1"/>
                </a:solidFill>
              </a:rPr>
              <a:pPr/>
              <a:t>67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80" name="Rectangle 57"/>
          <p:cNvSpPr/>
          <p:nvPr>
            <p:custDataLst>
              <p:tags r:id="rId37"/>
            </p:custDataLst>
          </p:nvPr>
        </p:nvSpPr>
        <p:spPr bwMode="auto">
          <a:xfrm>
            <a:off x="4102100" y="265588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D7BABD1-7022-4A10-93DB-53983EDB4956}" type="datetime'''''''''''''''''''''''''''''''''''''''2''''4''''''''1'''''''">
              <a:rPr lang="en-US" sz="1400" b="1">
                <a:solidFill>
                  <a:schemeClr val="tx1"/>
                </a:solidFill>
              </a:rPr>
              <a:pPr/>
              <a:t>241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81" name="Rectangle 76"/>
          <p:cNvSpPr/>
          <p:nvPr>
            <p:custDataLst>
              <p:tags r:id="rId38"/>
            </p:custDataLst>
          </p:nvPr>
        </p:nvSpPr>
        <p:spPr bwMode="auto">
          <a:xfrm>
            <a:off x="6446838" y="5824538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77"/>
          <p:cNvSpPr/>
          <p:nvPr>
            <p:custDataLst>
              <p:tags r:id="rId39"/>
            </p:custDataLst>
          </p:nvPr>
        </p:nvSpPr>
        <p:spPr bwMode="auto">
          <a:xfrm>
            <a:off x="2044700" y="5824538"/>
            <a:ext cx="214313" cy="160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78"/>
          <p:cNvSpPr/>
          <p:nvPr>
            <p:custDataLst>
              <p:tags r:id="rId40"/>
            </p:custDataLst>
          </p:nvPr>
        </p:nvSpPr>
        <p:spPr bwMode="auto">
          <a:xfrm>
            <a:off x="3116263" y="5824538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79"/>
          <p:cNvSpPr/>
          <p:nvPr>
            <p:custDataLst>
              <p:tags r:id="rId41"/>
            </p:custDataLst>
          </p:nvPr>
        </p:nvSpPr>
        <p:spPr bwMode="auto">
          <a:xfrm>
            <a:off x="5407025" y="5824538"/>
            <a:ext cx="214313" cy="160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1"/>
          <p:cNvSpPr/>
          <p:nvPr>
            <p:custDataLst>
              <p:tags r:id="rId42"/>
            </p:custDataLst>
          </p:nvPr>
        </p:nvSpPr>
        <p:spPr bwMode="auto">
          <a:xfrm>
            <a:off x="2309813" y="5819775"/>
            <a:ext cx="7048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0E0D64F-D5EF-492B-8D6C-B98369EAD930}" type="datetime'''''V''''A''''''''S-ус''''''''''л''''''уг''''и'''''">
              <a:rPr lang="en-US" sz="1200">
                <a:solidFill>
                  <a:schemeClr val="tx1"/>
                </a:solidFill>
              </a:rPr>
              <a:pPr/>
              <a:t>VAS-услуги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86" name="Rectangle 80"/>
          <p:cNvSpPr/>
          <p:nvPr>
            <p:custDataLst>
              <p:tags r:id="rId43"/>
            </p:custDataLst>
          </p:nvPr>
        </p:nvSpPr>
        <p:spPr bwMode="auto">
          <a:xfrm>
            <a:off x="5672138" y="5819775"/>
            <a:ext cx="67310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4128297-6EF5-4066-A39B-16C69F15D3DE}" type="datetime'''S''''''''''''''''M''S'''','' ''''''''''''M''''''''''MS'''">
              <a:rPr lang="en-US" sz="1200">
                <a:solidFill>
                  <a:schemeClr val="tx1"/>
                </a:solidFill>
              </a:rPr>
              <a:pPr/>
              <a:t>SMS, MMS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87" name="Rectangle 83"/>
          <p:cNvSpPr/>
          <p:nvPr>
            <p:custDataLst>
              <p:tags r:id="rId44"/>
            </p:custDataLst>
          </p:nvPr>
        </p:nvSpPr>
        <p:spPr bwMode="auto">
          <a:xfrm>
            <a:off x="6711950" y="5819775"/>
            <a:ext cx="11509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556449F-81BE-4BBE-BD83-34845D585573}" type="datetime'''Гол''''''''о''''с''''о''вые ''''''у''''слу''''ги'''''''''">
              <a:rPr lang="en-US" sz="1200">
                <a:solidFill>
                  <a:schemeClr val="tx1"/>
                </a:solidFill>
              </a:rPr>
              <a:pPr/>
              <a:t>Голосовые услуги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88" name="Rectangle 82"/>
          <p:cNvSpPr/>
          <p:nvPr>
            <p:custDataLst>
              <p:tags r:id="rId45"/>
            </p:custDataLst>
          </p:nvPr>
        </p:nvSpPr>
        <p:spPr bwMode="auto">
          <a:xfrm>
            <a:off x="3381375" y="5819775"/>
            <a:ext cx="19240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E147987-8634-478B-A821-297248BACFD1}" type="datetime'''Моби''''ль''н''а''''''''я ''переда''ча д''''а''н''н''''''ых'">
              <a:rPr lang="en-US" sz="1200">
                <a:solidFill>
                  <a:schemeClr val="tx1"/>
                </a:solidFill>
              </a:rPr>
              <a:pPr/>
              <a:t>Мобильная передача данных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6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4139" y="1993691"/>
            <a:ext cx="4806950" cy="2000977"/>
          </a:xfrm>
        </p:spPr>
        <p:txBody>
          <a:bodyPr>
            <a:noAutofit/>
          </a:bodyPr>
          <a:lstStyle/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Удержание доходов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Конкуренция </a:t>
            </a:r>
            <a:r>
              <a:rPr lang="ru-RU" sz="1900" dirty="0"/>
              <a:t>не с другими </a:t>
            </a:r>
            <a:r>
              <a:rPr lang="ru-RU" sz="1900" dirty="0" smtClean="0"/>
              <a:t>мобильными операторами</a:t>
            </a:r>
            <a:r>
              <a:rPr lang="ru-RU" sz="1900" dirty="0"/>
              <a:t>, а с OTT </a:t>
            </a:r>
            <a:r>
              <a:rPr lang="ru-RU" sz="1900" dirty="0" smtClean="0"/>
              <a:t>приложениями</a:t>
            </a:r>
            <a:endParaRPr lang="ru-RU" sz="1900" dirty="0"/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Переход </a:t>
            </a:r>
            <a:r>
              <a:rPr lang="ru-RU" sz="1900" dirty="0"/>
              <a:t>от ценовой конкуренции к </a:t>
            </a:r>
            <a:r>
              <a:rPr lang="ru-RU" sz="1900" dirty="0" smtClean="0"/>
              <a:t>стимуляции пользования за счет оптимизации тарифных опций</a:t>
            </a:r>
            <a:endParaRPr lang="en-US" sz="1900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15779" y="1993691"/>
            <a:ext cx="4806950" cy="2000977"/>
          </a:xfrm>
        </p:spPr>
        <p:txBody>
          <a:bodyPr>
            <a:normAutofit/>
          </a:bodyPr>
          <a:lstStyle/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Активное наращивание доходов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Улучшение предложения для абонентов за счет технологического лидерства на рынке 4</a:t>
            </a:r>
            <a:r>
              <a:rPr lang="en-US" sz="1900" dirty="0" smtClean="0"/>
              <a:t>G/LTE</a:t>
            </a:r>
            <a:endParaRPr lang="ru-RU" sz="1900" dirty="0" smtClean="0"/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Развитие </a:t>
            </a:r>
            <a:r>
              <a:rPr lang="ru-RU" sz="1900" dirty="0" smtClean="0"/>
              <a:t>цифровых услуг</a:t>
            </a:r>
            <a:endParaRPr lang="en-US" sz="1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Стратегия на рынке МПД и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VAS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-услуг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МегаФону </a:t>
            </a:r>
            <a:r>
              <a:rPr lang="ru-RU" dirty="0"/>
              <a:t>стоит сфокусироваться на быстрорастущих сегментах и удерживать доходы от традиционных услуг </a:t>
            </a:r>
            <a:r>
              <a:rPr lang="ru-RU" dirty="0" smtClean="0"/>
              <a:t>...</a:t>
            </a:r>
            <a:endParaRPr lang="en-US" dirty="0"/>
          </a:p>
        </p:txBody>
      </p:sp>
      <p:sp>
        <p:nvSpPr>
          <p:cNvPr id="12" name="Объект 6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4140" y="4611275"/>
            <a:ext cx="9738588" cy="19615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Демонстрация возможностей новых технологий и роли мобильного оператора в современной жизни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Информирование абонентов об услугах и приложениях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Персональные рекомендации на основании активности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900" dirty="0" smtClean="0"/>
              <a:t>Внедрение элементов геймификации</a:t>
            </a:r>
            <a:endParaRPr lang="en-US" sz="1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  <p:custDataLst>
              <p:tags r:id="rId9"/>
            </p:custDataLst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Стратегия на рынке традиционных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услуг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-1501" y="6616203"/>
            <a:ext cx="9906000" cy="249349"/>
          </a:xfrm>
        </p:spPr>
        <p:txBody>
          <a:bodyPr/>
          <a:lstStyle/>
          <a:p>
            <a:pPr marL="0" indent="0">
              <a:buNone/>
            </a:pP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21" name="Номер слайда 6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9444157" y="6616203"/>
            <a:ext cx="460342" cy="249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185DEA-EC0A-466A-86BE-ACF8F0BABD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Текст 10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4139" y="3904138"/>
            <a:ext cx="9738589" cy="7071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indent="0" algn="ctr" defTabSz="742950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5572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/>
            </a:lvl2pPr>
            <a:lvl3pPr marL="9286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/>
            </a:lvl3pPr>
            <a:lvl4pPr marL="13001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4pPr>
            <a:lvl5pPr marL="16716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5pPr>
            <a:lvl6pPr marL="20431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6pPr>
            <a:lvl7pPr marL="24145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7pPr>
            <a:lvl8pPr marL="27860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8pPr>
            <a:lvl9pPr marL="31575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9pPr>
          </a:lstStyle>
          <a:p>
            <a:r>
              <a:rPr lang="ru-RU" dirty="0" smtClean="0"/>
              <a:t>Стратегия продвижения услуг и повышения </a:t>
            </a:r>
            <a:r>
              <a:rPr lang="ru-RU" dirty="0"/>
              <a:t>лояльности</a:t>
            </a:r>
          </a:p>
        </p:txBody>
      </p:sp>
      <p:cxnSp>
        <p:nvCxnSpPr>
          <p:cNvPr id="23" name="Прямая соединительная линия 4"/>
          <p:cNvCxnSpPr/>
          <p:nvPr>
            <p:custDataLst>
              <p:tags r:id="rId13"/>
            </p:custDataLst>
          </p:nvPr>
        </p:nvCxnSpPr>
        <p:spPr>
          <a:xfrm>
            <a:off x="84139" y="4547903"/>
            <a:ext cx="97385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28" y="1193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accent4"/>
                </a:solidFill>
              </a:rPr>
              <a:t>1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1499" y="12085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4"/>
                </a:solidFill>
              </a:rPr>
              <a:t>2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39" y="39352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4"/>
                </a:solidFill>
              </a:rPr>
              <a:t>3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Базовый сценарий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Перспективный сценарий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100" i="1" dirty="0" smtClean="0">
                <a:solidFill>
                  <a:schemeClr val="bg1"/>
                </a:solidFill>
              </a:rPr>
              <a:t>Источники: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что позволит увеличить среднегодовой рост доходов от мобильной связи с 6% до 11%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3104003"/>
              </p:ext>
            </p:extLst>
          </p:nvPr>
        </p:nvGraphicFramePr>
        <p:xfrm>
          <a:off x="541338" y="3027362"/>
          <a:ext cx="3771866" cy="22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Chart" r:id="rId49" imgW="3771866" imgH="2219400" progId="MSGraph.Chart.8">
                  <p:embed followColorScheme="full"/>
                </p:oleObj>
              </mc:Choice>
              <mc:Fallback>
                <p:oleObj name="Chart" r:id="rId49" imgW="3771866" imgH="2219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41338" y="3027362"/>
                        <a:ext cx="3771866" cy="22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>
            <p:custDataLst>
              <p:tags r:id="rId3"/>
            </p:custDataLst>
          </p:nvPr>
        </p:nvCxnSpPr>
        <p:spPr bwMode="auto">
          <a:xfrm flipV="1">
            <a:off x="1231900" y="2717800"/>
            <a:ext cx="2381250" cy="2000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1"/>
          <p:cNvSpPr/>
          <p:nvPr>
            <p:custDataLst>
              <p:tags r:id="rId4"/>
            </p:custDataLst>
          </p:nvPr>
        </p:nvSpPr>
        <p:spPr bwMode="gray">
          <a:xfrm>
            <a:off x="2286000" y="4546600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EB5E50E-E4DD-454D-A7AC-6CB68AAE276D}" type="datetime'''''''''''''''''''''''''''''1''''''50'''''''''''''''''''">
              <a:rPr lang="en-US" sz="1200">
                <a:solidFill>
                  <a:schemeClr val="bg1"/>
                </a:solidFill>
              </a:rPr>
              <a:pPr/>
              <a:t>150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3" name="Rectangle 22"/>
          <p:cNvSpPr/>
          <p:nvPr>
            <p:custDataLst>
              <p:tags r:id="rId5"/>
            </p:custDataLst>
          </p:nvPr>
        </p:nvSpPr>
        <p:spPr bwMode="gray">
          <a:xfrm>
            <a:off x="2324100" y="4065588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A033AE3-F44F-4D46-A94D-4EB274403B08}" type="datetime'''''''''1''''''''''''''1'''''''''''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4" name="Rectangle 62"/>
          <p:cNvSpPr/>
          <p:nvPr>
            <p:custDataLst>
              <p:tags r:id="rId6"/>
            </p:custDataLst>
          </p:nvPr>
        </p:nvSpPr>
        <p:spPr bwMode="gray">
          <a:xfrm>
            <a:off x="2286000" y="36893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37E8446-ED66-4CB9-B731-55C4D010C818}" type="datetime'''''''''''''''''''''''''''''''''''1''''''''1''''5'''''''''">
              <a:rPr lang="en-US" sz="1200">
                <a:solidFill>
                  <a:schemeClr val="bg1"/>
                </a:solidFill>
              </a:rPr>
              <a:pPr/>
              <a:t>115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5" name="Rectangle 76"/>
          <p:cNvSpPr/>
          <p:nvPr>
            <p:custDataLst>
              <p:tags r:id="rId7"/>
            </p:custDataLst>
          </p:nvPr>
        </p:nvSpPr>
        <p:spPr bwMode="auto">
          <a:xfrm>
            <a:off x="2324100" y="3275013"/>
            <a:ext cx="196850" cy="1825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169C1DD-215B-4BB9-BC91-46AD42DC0108}" type="datetime'''''''''2''''''''''''''''5'''''''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" name="Rectangle 12"/>
          <p:cNvSpPr/>
          <p:nvPr>
            <p:custDataLst>
              <p:tags r:id="rId8"/>
            </p:custDataLst>
          </p:nvPr>
        </p:nvSpPr>
        <p:spPr bwMode="auto">
          <a:xfrm>
            <a:off x="1044575" y="51863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644E115-F3D6-43CE-9DDB-E477FA84D6D4}" type="datetime'''''''2''''0''''''''''''''''''1''''''''''''''''''''6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" name="Rectangle 25"/>
          <p:cNvSpPr/>
          <p:nvPr>
            <p:custDataLst>
              <p:tags r:id="rId9"/>
            </p:custDataLst>
          </p:nvPr>
        </p:nvSpPr>
        <p:spPr bwMode="auto">
          <a:xfrm>
            <a:off x="1071563" y="315118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843456C-F7DA-43C4-80BB-10548BC648BA}" type="datetime'''''''2''''''''''''''8''''6'''''''''''''''''''''''''">
              <a:rPr lang="en-US" sz="1400" b="1">
                <a:solidFill>
                  <a:schemeClr val="tx1"/>
                </a:solidFill>
              </a:rPr>
              <a:pPr/>
              <a:t>286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8" name="Rectangle 26"/>
          <p:cNvSpPr/>
          <p:nvPr>
            <p:custDataLst>
              <p:tags r:id="rId10"/>
            </p:custDataLst>
          </p:nvPr>
        </p:nvSpPr>
        <p:spPr bwMode="gray">
          <a:xfrm>
            <a:off x="1095375" y="453707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FA56723-272B-4D0B-8267-A8D1245C29EA}" type="datetime'''''1''''''''''''''''''''''''''''5''''''''3'''''''''''''''''''">
              <a:rPr lang="en-US" sz="1200">
                <a:solidFill>
                  <a:schemeClr val="bg1"/>
                </a:solidFill>
              </a:rPr>
              <a:pPr/>
              <a:t>153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9" name="Rectangle 27"/>
          <p:cNvSpPr/>
          <p:nvPr>
            <p:custDataLst>
              <p:tags r:id="rId11"/>
            </p:custDataLst>
          </p:nvPr>
        </p:nvSpPr>
        <p:spPr bwMode="gray">
          <a:xfrm>
            <a:off x="1133475" y="4046538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C9F5E88-D9C7-4E36-8954-A05C242B33D8}" type="datetime'''''''''''''''''1''''''''''''''''''''''''''2'''''''''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0" name="Rectangle 61"/>
          <p:cNvSpPr/>
          <p:nvPr>
            <p:custDataLst>
              <p:tags r:id="rId12"/>
            </p:custDataLst>
          </p:nvPr>
        </p:nvSpPr>
        <p:spPr bwMode="gray">
          <a:xfrm>
            <a:off x="1133475" y="3727450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8C257DE-3BE5-430C-B890-A055585B37F6}" type="datetime'''''''''''''''''''''''''''''''''''''''9''''6'">
              <a:rPr lang="en-US" sz="1200">
                <a:solidFill>
                  <a:schemeClr val="bg1"/>
                </a:solidFill>
              </a:rPr>
              <a:pPr/>
              <a:t>96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21" name="Rectangle 75"/>
          <p:cNvSpPr/>
          <p:nvPr>
            <p:custDataLst>
              <p:tags r:id="rId13"/>
            </p:custDataLst>
          </p:nvPr>
        </p:nvSpPr>
        <p:spPr bwMode="auto">
          <a:xfrm>
            <a:off x="1133475" y="3370263"/>
            <a:ext cx="196850" cy="1825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DD1CC59-BAC4-479E-A8F8-EFA35064B14B}" type="datetime'''''''''''''''''''2''''''''''''''''''''5'''''''''''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2" name="Oval 11"/>
          <p:cNvSpPr/>
          <p:nvPr>
            <p:custDataLst>
              <p:tags r:id="rId14"/>
            </p:custDataLst>
          </p:nvPr>
        </p:nvSpPr>
        <p:spPr bwMode="auto">
          <a:xfrm>
            <a:off x="2203450" y="2681288"/>
            <a:ext cx="438150" cy="2730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1B5806B-C0A7-49AB-BDFC-7716151A7232}" type="datetime'''''''''''''''+''''6''''''''''''%'''''">
              <a:rPr lang="en-US" sz="1400" b="1">
                <a:solidFill>
                  <a:schemeClr val="tx1"/>
                </a:solidFill>
              </a:rPr>
              <a:pPr/>
              <a:t>+6%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3" name="Rectangle 13"/>
          <p:cNvSpPr/>
          <p:nvPr>
            <p:custDataLst>
              <p:tags r:id="rId15"/>
            </p:custDataLst>
          </p:nvPr>
        </p:nvSpPr>
        <p:spPr bwMode="auto">
          <a:xfrm>
            <a:off x="3425825" y="51863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79B3C0F-DBF2-401F-BB3A-3AE492754685}" type="datetime'''''2''''''''0''''''''''''''''1''''''''''''''''8''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4" name="Rectangle 15"/>
          <p:cNvSpPr/>
          <p:nvPr>
            <p:custDataLst>
              <p:tags r:id="rId16"/>
            </p:custDataLst>
          </p:nvPr>
        </p:nvSpPr>
        <p:spPr bwMode="auto">
          <a:xfrm>
            <a:off x="3452813" y="2951163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E0AFBFD-668E-4E96-95EE-3F11714E8E30}" type="datetime'3''''''''''''''''''1''''''8'''''">
              <a:rPr lang="en-US" sz="1400" b="1">
                <a:solidFill>
                  <a:schemeClr val="tx1"/>
                </a:solidFill>
              </a:rPr>
              <a:pPr/>
              <a:t>318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5" name="Rectangle 16"/>
          <p:cNvSpPr/>
          <p:nvPr>
            <p:custDataLst>
              <p:tags r:id="rId17"/>
            </p:custDataLst>
          </p:nvPr>
        </p:nvSpPr>
        <p:spPr bwMode="gray">
          <a:xfrm>
            <a:off x="3476625" y="4560888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10A1224-995A-460C-8CAE-718F2BA1494F}" type="datetime'''''''1''''''''''''''''''''''''4''''''''''''''''''''''6'''">
              <a:rPr lang="en-US" sz="1200">
                <a:solidFill>
                  <a:schemeClr val="bg1"/>
                </a:solidFill>
              </a:rPr>
              <a:pPr/>
              <a:t>146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26" name="Rectangle 17"/>
          <p:cNvSpPr/>
          <p:nvPr>
            <p:custDataLst>
              <p:tags r:id="rId18"/>
            </p:custDataLst>
          </p:nvPr>
        </p:nvSpPr>
        <p:spPr bwMode="gray">
          <a:xfrm>
            <a:off x="3514725" y="409892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C95DFF7-7A2D-437C-8B5C-B5FCC451159E}" type="datetime'''''1''''''''''''''''''''''''''''''''''''''0'''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7" name="Rectangle 63"/>
          <p:cNvSpPr/>
          <p:nvPr>
            <p:custDataLst>
              <p:tags r:id="rId19"/>
            </p:custDataLst>
          </p:nvPr>
        </p:nvSpPr>
        <p:spPr bwMode="gray">
          <a:xfrm>
            <a:off x="3476625" y="366077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F490808-B66B-4E87-9FF1-E34D6F7EF2CD}" type="datetime'1''''''''3''''''8'''''''">
              <a:rPr lang="en-US" sz="1200">
                <a:solidFill>
                  <a:schemeClr val="bg1"/>
                </a:solidFill>
              </a:rPr>
              <a:pPr/>
              <a:t>138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28" name="Rectangle 14"/>
          <p:cNvSpPr/>
          <p:nvPr>
            <p:custDataLst>
              <p:tags r:id="rId20"/>
            </p:custDataLst>
          </p:nvPr>
        </p:nvSpPr>
        <p:spPr bwMode="auto">
          <a:xfrm>
            <a:off x="2235200" y="518636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012CE3-53FB-4F10-9EE8-F3CC954086A1}" type="datetime'''''''2''''''0''''''''''''''1''''''7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29" name="Rectangle 20"/>
          <p:cNvSpPr/>
          <p:nvPr>
            <p:custDataLst>
              <p:tags r:id="rId21"/>
            </p:custDataLst>
          </p:nvPr>
        </p:nvSpPr>
        <p:spPr bwMode="auto">
          <a:xfrm>
            <a:off x="2262188" y="30559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D9AD64-7274-4965-B7E3-C587735C6004}" type="datetime'''''''''''''''''''''''''''''''3''''''''0''''''''1'''''">
              <a:rPr lang="en-US" sz="1400" b="1">
                <a:solidFill>
                  <a:schemeClr val="tx1"/>
                </a:solidFill>
              </a:rPr>
              <a:pPr/>
              <a:t>301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0" name="Rectangle 32"/>
          <p:cNvSpPr/>
          <p:nvPr>
            <p:custDataLst>
              <p:tags r:id="rId22"/>
            </p:custDataLst>
          </p:nvPr>
        </p:nvSpPr>
        <p:spPr bwMode="auto">
          <a:xfrm>
            <a:off x="6446838" y="5778500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>
            <p:custDataLst>
              <p:tags r:id="rId23"/>
            </p:custDataLst>
          </p:nvPr>
        </p:nvSpPr>
        <p:spPr bwMode="auto">
          <a:xfrm>
            <a:off x="5407025" y="5778500"/>
            <a:ext cx="214313" cy="160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>
            <p:custDataLst>
              <p:tags r:id="rId24"/>
            </p:custDataLst>
          </p:nvPr>
        </p:nvSpPr>
        <p:spPr bwMode="auto">
          <a:xfrm>
            <a:off x="3116263" y="5778500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3"/>
          <p:cNvSpPr/>
          <p:nvPr>
            <p:custDataLst>
              <p:tags r:id="rId25"/>
            </p:custDataLst>
          </p:nvPr>
        </p:nvSpPr>
        <p:spPr bwMode="auto">
          <a:xfrm>
            <a:off x="2044700" y="5778500"/>
            <a:ext cx="214313" cy="160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6"/>
          <p:cNvSpPr/>
          <p:nvPr>
            <p:custDataLst>
              <p:tags r:id="rId26"/>
            </p:custDataLst>
          </p:nvPr>
        </p:nvSpPr>
        <p:spPr bwMode="auto">
          <a:xfrm>
            <a:off x="6711950" y="5773738"/>
            <a:ext cx="11509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4EBCED6-DE2A-4966-BA56-A20235AB0AC7}" type="datetime'Г''''''о''л''о''''''сов''''ые'''''''''' ''усл''''''''уг''и'''">
              <a:rPr lang="en-US" sz="1200">
                <a:solidFill>
                  <a:schemeClr val="tx1"/>
                </a:solidFill>
              </a:rPr>
              <a:pPr/>
              <a:t>Голосовые услуги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5" name="Rectangle 35"/>
          <p:cNvSpPr/>
          <p:nvPr>
            <p:custDataLst>
              <p:tags r:id="rId27"/>
            </p:custDataLst>
          </p:nvPr>
        </p:nvSpPr>
        <p:spPr bwMode="auto">
          <a:xfrm>
            <a:off x="5672138" y="5773738"/>
            <a:ext cx="67310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6C5BBB1-0831-47F4-ACC0-74D07186146E}" type="datetime'''S''''''''M''''S'''''','''''''' ''MM''''''''''''''''S'''">
              <a:rPr lang="en-US" sz="1200">
                <a:solidFill>
                  <a:schemeClr val="tx1"/>
                </a:solidFill>
              </a:rPr>
              <a:pPr/>
              <a:t>SMS, MMS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6" name="Rectangle 37"/>
          <p:cNvSpPr/>
          <p:nvPr>
            <p:custDataLst>
              <p:tags r:id="rId28"/>
            </p:custDataLst>
          </p:nvPr>
        </p:nvSpPr>
        <p:spPr bwMode="auto">
          <a:xfrm>
            <a:off x="3381375" y="5773738"/>
            <a:ext cx="19240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793BCF7-4EC9-4675-AF11-818662400622}" type="datetime'''Мо''бил''ьная ''пере''''''''дача ''''''да''''нн''ых'">
              <a:rPr lang="en-US" sz="1200">
                <a:solidFill>
                  <a:schemeClr val="tx1"/>
                </a:solidFill>
              </a:rPr>
              <a:pPr/>
              <a:t>Мобильная передача данных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37" name="Rectangle 34"/>
          <p:cNvSpPr/>
          <p:nvPr>
            <p:custDataLst>
              <p:tags r:id="rId29"/>
            </p:custDataLst>
          </p:nvPr>
        </p:nvSpPr>
        <p:spPr bwMode="auto">
          <a:xfrm>
            <a:off x="2309813" y="5773738"/>
            <a:ext cx="704850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63B36BA-C41D-4AA2-BC8A-A0A4D4ADF15B}" type="datetime'VAS-''''''''''''''''ус''''лу''''''г''''''''''''''и'''''">
              <a:rPr lang="en-US" sz="1200">
                <a:solidFill>
                  <a:schemeClr val="tx1"/>
                </a:solidFill>
              </a:rPr>
              <a:pPr/>
              <a:t>VAS-услуги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graphicFrame>
        <p:nvGraphicFramePr>
          <p:cNvPr id="38" name="Object 38"/>
          <p:cNvGraphicFramePr>
            <a:graphicFrameLocks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749376257"/>
              </p:ext>
            </p:extLst>
          </p:nvPr>
        </p:nvGraphicFramePr>
        <p:xfrm>
          <a:off x="5549900" y="2763838"/>
          <a:ext cx="3857498" cy="247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Chart" r:id="rId51" imgW="3857498" imgH="2476440" progId="MSGraph.Chart.8">
                  <p:embed followColorScheme="full"/>
                </p:oleObj>
              </mc:Choice>
              <mc:Fallback>
                <p:oleObj name="Chart" r:id="rId51" imgW="3857498" imgH="247644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549900" y="2763838"/>
                        <a:ext cx="3857498" cy="247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9"/>
          <p:cNvCxnSpPr/>
          <p:nvPr>
            <p:custDataLst>
              <p:tags r:id="rId31"/>
            </p:custDataLst>
          </p:nvPr>
        </p:nvCxnSpPr>
        <p:spPr bwMode="auto">
          <a:xfrm flipV="1">
            <a:off x="6249988" y="2478088"/>
            <a:ext cx="2438400" cy="4191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51"/>
          <p:cNvSpPr/>
          <p:nvPr>
            <p:custDataLst>
              <p:tags r:id="rId32"/>
            </p:custDataLst>
          </p:nvPr>
        </p:nvSpPr>
        <p:spPr bwMode="gray">
          <a:xfrm>
            <a:off x="7370763" y="4059238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45AD6DE-73C1-40D7-8911-A1FD914B3768}" type="datetime'''''''''''''''''''''''''''''''''1''''''''3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1" name="Rectangle 44"/>
          <p:cNvSpPr/>
          <p:nvPr>
            <p:custDataLst>
              <p:tags r:id="rId33"/>
            </p:custDataLst>
          </p:nvPr>
        </p:nvSpPr>
        <p:spPr bwMode="auto">
          <a:xfrm>
            <a:off x="8528050" y="26876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AB6BCB2-BDEF-415B-BE92-20EF7DF02670}" type="datetime'''''''''''''''''''3''''''''''''6''6'''''''''''''''''''''">
              <a:rPr lang="en-US" sz="1400" b="1">
                <a:solidFill>
                  <a:schemeClr val="tx1"/>
                </a:solidFill>
              </a:rPr>
              <a:pPr/>
              <a:t>366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2" name="Rectangle 56"/>
          <p:cNvSpPr/>
          <p:nvPr>
            <p:custDataLst>
              <p:tags r:id="rId34"/>
            </p:custDataLst>
          </p:nvPr>
        </p:nvSpPr>
        <p:spPr bwMode="gray">
          <a:xfrm>
            <a:off x="6151563" y="4054475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D07AD7D-6162-4359-99FD-C10D77CB198C}" type="datetime'''''''''''''''1''''''''''''''3''''''''''''''''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3" name="Rectangle 50"/>
          <p:cNvSpPr/>
          <p:nvPr>
            <p:custDataLst>
              <p:tags r:id="rId35"/>
            </p:custDataLst>
          </p:nvPr>
        </p:nvSpPr>
        <p:spPr bwMode="gray">
          <a:xfrm>
            <a:off x="7332663" y="454501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DFF5204-33B1-46E5-A022-02619E983C45}" type="datetime'''1''''''''''''''''''''''''5''''''''''''''''''''''''3'''">
              <a:rPr lang="en-US" sz="1200">
                <a:solidFill>
                  <a:schemeClr val="bg1"/>
                </a:solidFill>
              </a:rPr>
              <a:pPr/>
              <a:t>153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4" name="Rectangle 45"/>
          <p:cNvSpPr/>
          <p:nvPr>
            <p:custDataLst>
              <p:tags r:id="rId36"/>
            </p:custDataLst>
          </p:nvPr>
        </p:nvSpPr>
        <p:spPr bwMode="gray">
          <a:xfrm>
            <a:off x="8551863" y="4549775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4B409F2-6CFC-4BD4-AC17-AAC5EDEAB937}" type="datetime'''''''15''''''''2'''''''''''''''''">
              <a:rPr lang="en-US" sz="1200">
                <a:solidFill>
                  <a:schemeClr val="bg1"/>
                </a:solidFill>
              </a:rPr>
              <a:pPr/>
              <a:t>152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5" name="Rectangle 43"/>
          <p:cNvSpPr/>
          <p:nvPr>
            <p:custDataLst>
              <p:tags r:id="rId37"/>
            </p:custDataLst>
          </p:nvPr>
        </p:nvSpPr>
        <p:spPr bwMode="auto">
          <a:xfrm>
            <a:off x="7281863" y="51895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4BFBFF2-0706-4BDD-AA66-D444BCA4D636}" type="datetime'''2''''''''''''''''''''''''0''''''''1''''''''''''7''''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6" name="Rectangle 55"/>
          <p:cNvSpPr/>
          <p:nvPr>
            <p:custDataLst>
              <p:tags r:id="rId38"/>
            </p:custDataLst>
          </p:nvPr>
        </p:nvSpPr>
        <p:spPr bwMode="gray">
          <a:xfrm>
            <a:off x="6113463" y="4545013"/>
            <a:ext cx="274638" cy="182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35E3C3C-CDD9-46DB-AB45-85A6DE52DCD7}" type="datetime'''''''''''''''''''1''''''''''''5''''''''''''''''3'''''''''">
              <a:rPr lang="en-US" sz="1200">
                <a:solidFill>
                  <a:schemeClr val="bg1"/>
                </a:solidFill>
              </a:rPr>
              <a:pPr/>
              <a:t>153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47" name="Rectangle 41"/>
          <p:cNvSpPr/>
          <p:nvPr>
            <p:custDataLst>
              <p:tags r:id="rId39"/>
            </p:custDataLst>
          </p:nvPr>
        </p:nvSpPr>
        <p:spPr bwMode="auto">
          <a:xfrm>
            <a:off x="6062663" y="51895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F37EE7D-7F58-4AA0-BB24-069E6C86E3BD}" type="datetime'''''''''2''0''''''''''''1''''''''''''''''6''''''''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8" name="Rectangle 54"/>
          <p:cNvSpPr/>
          <p:nvPr>
            <p:custDataLst>
              <p:tags r:id="rId40"/>
            </p:custDataLst>
          </p:nvPr>
        </p:nvSpPr>
        <p:spPr bwMode="auto">
          <a:xfrm>
            <a:off x="6089650" y="3106738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AB62F1-B3DE-431B-9D92-D03FB25F15B1}" type="datetime'''''''''2''''''''''''''''''''''''9''''''5'">
              <a:rPr lang="en-US" sz="1400" b="1">
                <a:solidFill>
                  <a:schemeClr val="tx1"/>
                </a:solidFill>
              </a:rPr>
              <a:pPr/>
              <a:t>295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9" name="Oval 40"/>
          <p:cNvSpPr/>
          <p:nvPr>
            <p:custDataLst>
              <p:tags r:id="rId41"/>
            </p:custDataLst>
          </p:nvPr>
        </p:nvSpPr>
        <p:spPr bwMode="auto">
          <a:xfrm>
            <a:off x="7186613" y="2551113"/>
            <a:ext cx="566738" cy="2730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CC3CBD9-9B22-45EB-A0E9-CA6FC0BCE8EC}" type="datetime'''''''''''''''''''''''''+''''''''''1''''1''''''''''''''''%'''">
              <a:rPr lang="en-US" sz="1400" b="1">
                <a:solidFill>
                  <a:schemeClr val="tx1"/>
                </a:solidFill>
              </a:rPr>
              <a:pPr/>
              <a:t>+11%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0" name="Rectangle 42"/>
          <p:cNvSpPr/>
          <p:nvPr>
            <p:custDataLst>
              <p:tags r:id="rId42"/>
            </p:custDataLst>
          </p:nvPr>
        </p:nvSpPr>
        <p:spPr bwMode="auto">
          <a:xfrm>
            <a:off x="8501063" y="51895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9CEB904-80E4-4F00-84B2-B25A2B02F362}" type="datetime'2''''''0''''''1''''''''''''''''''8''''''''''''''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1" name="Rectangle 46"/>
          <p:cNvSpPr/>
          <p:nvPr>
            <p:custDataLst>
              <p:tags r:id="rId43"/>
            </p:custDataLst>
          </p:nvPr>
        </p:nvSpPr>
        <p:spPr bwMode="gray">
          <a:xfrm>
            <a:off x="8589963" y="4064000"/>
            <a:ext cx="196850" cy="18256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FDB831-14C8-4A06-BF84-AC6F2A1B1699}" type="datetime'''''''1''''''''''''''''''''''''''''''''''3'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2" name="Rectangle 74"/>
          <p:cNvSpPr/>
          <p:nvPr>
            <p:custDataLst>
              <p:tags r:id="rId44"/>
            </p:custDataLst>
          </p:nvPr>
        </p:nvSpPr>
        <p:spPr bwMode="gray">
          <a:xfrm>
            <a:off x="8551863" y="3506788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78CD06-8B2B-4902-A472-921899135973}" type="datetime'''''''17''''''''6'''''''''''''">
              <a:rPr lang="en-US" sz="1200">
                <a:solidFill>
                  <a:schemeClr val="bg1"/>
                </a:solidFill>
              </a:rPr>
              <a:pPr/>
              <a:t>176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3" name="Rectangle 72"/>
          <p:cNvSpPr/>
          <p:nvPr>
            <p:custDataLst>
              <p:tags r:id="rId45"/>
            </p:custDataLst>
          </p:nvPr>
        </p:nvSpPr>
        <p:spPr bwMode="gray">
          <a:xfrm>
            <a:off x="6113463" y="371157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7E995DC-3D28-4D88-A932-83016D3252ED}" type="datetime'''''''''''''''''''''''''''1''''''''''0''''''''''''4'''''''''">
              <a:rPr lang="en-US" sz="1200">
                <a:solidFill>
                  <a:schemeClr val="bg1"/>
                </a:solidFill>
              </a:rPr>
              <a:pPr/>
              <a:t>104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4" name="Rectangle 73"/>
          <p:cNvSpPr/>
          <p:nvPr>
            <p:custDataLst>
              <p:tags r:id="rId46"/>
            </p:custDataLst>
          </p:nvPr>
        </p:nvSpPr>
        <p:spPr bwMode="gray">
          <a:xfrm>
            <a:off x="7332663" y="36258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6EF839C-A717-4B76-A37D-3E511CC82461}" type="datetime'''''''''''''''''''''''''''''''''''''''''''''''''''1''35'''">
              <a:rPr lang="en-US" sz="1200">
                <a:solidFill>
                  <a:schemeClr val="bg1"/>
                </a:solidFill>
              </a:rPr>
              <a:pPr/>
              <a:t>135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55" name="Rectangle 49"/>
          <p:cNvSpPr/>
          <p:nvPr>
            <p:custDataLst>
              <p:tags r:id="rId47"/>
            </p:custDataLst>
          </p:nvPr>
        </p:nvSpPr>
        <p:spPr bwMode="auto">
          <a:xfrm>
            <a:off x="7308850" y="2925763"/>
            <a:ext cx="32226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E01BD43-5556-4857-AF5E-2CF68E25768C}" type="datetime'''''''''''''3''''''''''''''''2''''''''''''''''''6'''">
              <a:rPr lang="en-US" sz="1400" b="1">
                <a:solidFill>
                  <a:schemeClr val="tx1"/>
                </a:solidFill>
              </a:rPr>
              <a:pPr/>
              <a:t>326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4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08139" y="4610101"/>
            <a:ext cx="107640" cy="51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think-cell Slide" r:id="rId90" imgW="270" imgH="270" progId="TCLayout.ActiveDocument.1">
                  <p:embed/>
                </p:oleObj>
              </mc:Choice>
              <mc:Fallback>
                <p:oleObj name="think-cell Slide" r:id="rId9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Calibri"/>
              <a:sym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1100" i="1" dirty="0">
                <a:solidFill>
                  <a:schemeClr val="bg1"/>
                </a:solidFill>
              </a:rPr>
              <a:t>Источники: Директ </a:t>
            </a:r>
            <a:r>
              <a:rPr lang="ru-RU" sz="1100" i="1" dirty="0" smtClean="0">
                <a:solidFill>
                  <a:schemeClr val="bg1"/>
                </a:solidFill>
              </a:rPr>
              <a:t>ИНФО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удержания доходов от традиционных услуг необходимо </a:t>
            </a:r>
            <a:r>
              <a:rPr lang="ru-RU" dirty="0" smtClean="0"/>
              <a:t>использовать недостатки и особенности OTT приложений</a:t>
            </a:r>
            <a:endParaRPr lang="en-US" dirty="0"/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015779" y="1178814"/>
            <a:ext cx="4806949" cy="7071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Объем рынка мобильных сообщений,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млрд. шт.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/>
            <p:custDataLst>
              <p:tags r:id="rId8"/>
            </p:custDataLst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Объем рынка мобильного голоса, 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млрд. минут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Объект 6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140" y="5145401"/>
            <a:ext cx="4806948" cy="144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ru-RU" sz="1600" dirty="0"/>
              <a:t>Требуется установка дополнительных приложений</a:t>
            </a:r>
          </a:p>
          <a:p>
            <a:pPr>
              <a:buClr>
                <a:schemeClr val="tx2"/>
              </a:buClr>
            </a:pPr>
            <a:r>
              <a:rPr lang="ru-RU" sz="1600" dirty="0"/>
              <a:t>Требуется наличие мобильного интернета</a:t>
            </a:r>
          </a:p>
          <a:p>
            <a:pPr>
              <a:buClr>
                <a:schemeClr val="tx2"/>
              </a:buClr>
            </a:pPr>
            <a:r>
              <a:rPr lang="ru-RU" sz="1600" dirty="0" smtClean="0"/>
              <a:t>Высокая доля звонков и сообщений внутри ближнего круга общения</a:t>
            </a:r>
          </a:p>
          <a:p>
            <a:pPr>
              <a:buClr>
                <a:schemeClr val="tx2"/>
              </a:buClr>
            </a:pPr>
            <a:r>
              <a:rPr lang="ru-RU" sz="1600" dirty="0" smtClean="0"/>
              <a:t>Повышенный </a:t>
            </a:r>
            <a:r>
              <a:rPr lang="ru-RU" sz="1600" dirty="0"/>
              <a:t>расход энергии </a:t>
            </a:r>
            <a:r>
              <a:rPr lang="ru-RU" sz="1600" dirty="0" smtClean="0"/>
              <a:t>батареи</a:t>
            </a:r>
          </a:p>
        </p:txBody>
      </p:sp>
      <p:sp>
        <p:nvSpPr>
          <p:cNvPr id="92" name="Текст 10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4138" y="4610101"/>
            <a:ext cx="4824001" cy="4141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indent="0" algn="ctr" defTabSz="742950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5572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/>
            </a:lvl2pPr>
            <a:lvl3pPr marL="9286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/>
            </a:lvl3pPr>
            <a:lvl4pPr marL="13001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4pPr>
            <a:lvl5pPr marL="16716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5pPr>
            <a:lvl6pPr marL="20431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6pPr>
            <a:lvl7pPr marL="24145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7pPr>
            <a:lvl8pPr marL="27860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8pPr>
            <a:lvl9pPr marL="31575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9pPr>
          </a:lstStyle>
          <a:p>
            <a:r>
              <a:rPr lang="ru-RU" sz="1800" dirty="0"/>
              <a:t>Недостатки и </a:t>
            </a:r>
            <a:r>
              <a:rPr lang="ru-RU" sz="1800" dirty="0" smtClean="0"/>
              <a:t>особенности </a:t>
            </a:r>
            <a:r>
              <a:rPr lang="en-US" sz="1800" dirty="0" smtClean="0"/>
              <a:t>OTT</a:t>
            </a:r>
            <a:r>
              <a:rPr lang="ru-RU" sz="1800" dirty="0" smtClean="0"/>
              <a:t> </a:t>
            </a:r>
            <a:r>
              <a:rPr lang="ru-RU" sz="1800" dirty="0"/>
              <a:t>приложений</a:t>
            </a:r>
            <a:endParaRPr lang="en-US" sz="1800" dirty="0"/>
          </a:p>
        </p:txBody>
      </p:sp>
      <p:cxnSp>
        <p:nvCxnSpPr>
          <p:cNvPr id="93" name="Прямая соединительная линия 4"/>
          <p:cNvCxnSpPr/>
          <p:nvPr>
            <p:custDataLst>
              <p:tags r:id="rId11"/>
            </p:custDataLst>
          </p:nvPr>
        </p:nvCxnSpPr>
        <p:spPr>
          <a:xfrm>
            <a:off x="84139" y="5036765"/>
            <a:ext cx="48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Объект 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5008103" y="5145401"/>
            <a:ext cx="4724371" cy="144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600" dirty="0" smtClean="0"/>
              <a:t>Увеличение количества любимых номеров для звонков с 2 до 5-10 и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600" dirty="0" smtClean="0"/>
              <a:t>Опция </a:t>
            </a:r>
            <a:r>
              <a:rPr lang="ru-RU" sz="1600" dirty="0"/>
              <a:t>«любимый номер» для SMS в дополнение к </a:t>
            </a:r>
            <a:r>
              <a:rPr lang="ru-RU" sz="1600" dirty="0" smtClean="0"/>
              <a:t>SMS-пакетам позволят абонентам реже использовать мессенджеры для общения с родными и близкими</a:t>
            </a:r>
            <a:endParaRPr lang="ru-RU" sz="1600" dirty="0"/>
          </a:p>
        </p:txBody>
      </p:sp>
      <p:sp>
        <p:nvSpPr>
          <p:cNvPr id="121" name="Текст 10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995402" y="4624648"/>
            <a:ext cx="4800699" cy="3887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indent="0" algn="ctr" defTabSz="742950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5572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/>
            </a:lvl2pPr>
            <a:lvl3pPr marL="9286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/>
            </a:lvl3pPr>
            <a:lvl4pPr marL="13001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4pPr>
            <a:lvl5pPr marL="16716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5pPr>
            <a:lvl6pPr marL="204311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6pPr>
            <a:lvl7pPr marL="241458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7pPr>
            <a:lvl8pPr marL="2786063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8pPr>
            <a:lvl9pPr marL="3157538" indent="-185738" defTabSz="742950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/>
            </a:lvl9pPr>
          </a:lstStyle>
          <a:p>
            <a:r>
              <a:rPr lang="ru-RU" sz="1800" dirty="0"/>
              <a:t>Предложения по оптимизации </a:t>
            </a:r>
            <a:r>
              <a:rPr lang="ru-RU" sz="1800" dirty="0" smtClean="0"/>
              <a:t>тарифов</a:t>
            </a:r>
            <a:endParaRPr lang="ru-RU" sz="1800" dirty="0"/>
          </a:p>
        </p:txBody>
      </p:sp>
      <p:cxnSp>
        <p:nvCxnSpPr>
          <p:cNvPr id="122" name="Прямая соединительная линия 4"/>
          <p:cNvCxnSpPr/>
          <p:nvPr>
            <p:custDataLst>
              <p:tags r:id="rId14"/>
            </p:custDataLst>
          </p:nvPr>
        </p:nvCxnSpPr>
        <p:spPr>
          <a:xfrm>
            <a:off x="5008102" y="5036765"/>
            <a:ext cx="47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52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689120809"/>
              </p:ext>
            </p:extLst>
          </p:nvPr>
        </p:nvGraphicFramePr>
        <p:xfrm>
          <a:off x="404813" y="2101850"/>
          <a:ext cx="4295654" cy="156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Chart" r:id="rId92" imgW="4295654" imgH="1562220" progId="MSGraph.Chart.8">
                  <p:embed followColorScheme="full"/>
                </p:oleObj>
              </mc:Choice>
              <mc:Fallback>
                <p:oleObj name="Chart" r:id="rId92" imgW="4295654" imgH="15622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404813" y="2101850"/>
                        <a:ext cx="4295654" cy="156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116"/>
          <p:cNvCxnSpPr/>
          <p:nvPr>
            <p:custDataLst>
              <p:tags r:id="rId16"/>
            </p:custDataLst>
          </p:nvPr>
        </p:nvCxnSpPr>
        <p:spPr bwMode="auto">
          <a:xfrm flipH="1">
            <a:off x="3351213" y="2382838"/>
            <a:ext cx="57150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18"/>
          <p:cNvCxnSpPr/>
          <p:nvPr>
            <p:custDataLst>
              <p:tags r:id="rId17"/>
            </p:custDataLst>
          </p:nvPr>
        </p:nvCxnSpPr>
        <p:spPr bwMode="auto">
          <a:xfrm flipH="1">
            <a:off x="4351338" y="2330450"/>
            <a:ext cx="57150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117"/>
          <p:cNvCxnSpPr/>
          <p:nvPr>
            <p:custDataLst>
              <p:tags r:id="rId18"/>
            </p:custDataLst>
          </p:nvPr>
        </p:nvCxnSpPr>
        <p:spPr bwMode="auto">
          <a:xfrm flipH="1">
            <a:off x="3854450" y="2359025"/>
            <a:ext cx="58738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"/>
          <p:cNvCxnSpPr/>
          <p:nvPr>
            <p:custDataLst>
              <p:tags r:id="rId19"/>
            </p:custDataLst>
          </p:nvPr>
        </p:nvCxnSpPr>
        <p:spPr bwMode="auto">
          <a:xfrm flipH="1">
            <a:off x="2854325" y="2444750"/>
            <a:ext cx="58738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97"/>
          <p:cNvSpPr/>
          <p:nvPr>
            <p:custDataLst>
              <p:tags r:id="rId20"/>
            </p:custDataLst>
          </p:nvPr>
        </p:nvSpPr>
        <p:spPr bwMode="gray">
          <a:xfrm>
            <a:off x="611188" y="29781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CFCD6EC-0145-48C6-8C47-01FF76B4339F}" type="datetime'3''3''''''''''''''''''''''''''''''''6'''''''''''''''">
              <a:rPr lang="en-US" sz="1200">
                <a:solidFill>
                  <a:schemeClr val="bg1"/>
                </a:solidFill>
              </a:rPr>
              <a:pPr/>
              <a:t>336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07" name="Rectangle 75"/>
          <p:cNvSpPr/>
          <p:nvPr>
            <p:custDataLst>
              <p:tags r:id="rId21"/>
            </p:custDataLst>
          </p:nvPr>
        </p:nvSpPr>
        <p:spPr bwMode="auto">
          <a:xfrm>
            <a:off x="1560513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2236FFE-4C92-4B70-967F-7B269986901F}" type="datetime'''''''''2''''''''''0''''''''''''''1''''''''3'''''''''''''''''">
              <a:rPr lang="en-US" sz="1400">
                <a:solidFill>
                  <a:schemeClr val="tx1"/>
                </a:solidFill>
              </a:rPr>
              <a:pPr/>
              <a:t>2013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08" name="Rectangle 73"/>
          <p:cNvSpPr/>
          <p:nvPr>
            <p:custDataLst>
              <p:tags r:id="rId22"/>
            </p:custDataLst>
          </p:nvPr>
        </p:nvSpPr>
        <p:spPr bwMode="auto">
          <a:xfrm>
            <a:off x="1587500" y="2198688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C806702-BFF1-4F13-A822-6F309EBEA81C}" type="datetime'3''''''''''''''''''''9''''''''''''''''2'''''''''''">
              <a:rPr lang="en-US" sz="1400">
                <a:solidFill>
                  <a:schemeClr val="tx1"/>
                </a:solidFill>
              </a:rPr>
              <a:pPr/>
              <a:t>392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09" name="Rectangle 99"/>
          <p:cNvSpPr/>
          <p:nvPr>
            <p:custDataLst>
              <p:tags r:id="rId23"/>
            </p:custDataLst>
          </p:nvPr>
        </p:nvSpPr>
        <p:spPr bwMode="gray">
          <a:xfrm>
            <a:off x="1611313" y="2916238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CDE8BEF-E36F-43D9-B038-9103D1CE405E}" type="datetime'''3''''''''''''''8''''''''''''''''''''''''''''''1'">
              <a:rPr lang="en-US" sz="1200">
                <a:solidFill>
                  <a:schemeClr val="bg1"/>
                </a:solidFill>
              </a:rPr>
              <a:pPr/>
              <a:t>381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10" name="Rectangle 64"/>
          <p:cNvSpPr/>
          <p:nvPr>
            <p:custDataLst>
              <p:tags r:id="rId24"/>
            </p:custDataLst>
          </p:nvPr>
        </p:nvSpPr>
        <p:spPr bwMode="gray">
          <a:xfrm>
            <a:off x="1689100" y="2411413"/>
            <a:ext cx="119063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2A4C32D-36E5-4593-ADA1-F28E3D629BA6}" type="datetime'''''''0'''''''''''''">
              <a:rPr lang="en-US" sz="1200">
                <a:solidFill>
                  <a:schemeClr val="bg1"/>
                </a:solidFill>
              </a:rPr>
              <a:pPr/>
              <a:t>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11" name="Rectangle 66"/>
          <p:cNvSpPr/>
          <p:nvPr>
            <p:custDataLst>
              <p:tags r:id="rId25"/>
            </p:custDataLst>
          </p:nvPr>
        </p:nvSpPr>
        <p:spPr bwMode="auto">
          <a:xfrm>
            <a:off x="1060450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EE2EC3C-78A4-434E-8A7B-C9D8A0217AA5}" type="datetime'''''''''''''''''''''''''''''2''''''0''''''''1''''2'''''''''''">
              <a:rPr lang="en-US" sz="1400">
                <a:solidFill>
                  <a:schemeClr val="tx1"/>
                </a:solidFill>
              </a:rPr>
              <a:pPr/>
              <a:t>2012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12" name="Rectangle 88"/>
          <p:cNvSpPr/>
          <p:nvPr>
            <p:custDataLst>
              <p:tags r:id="rId26"/>
            </p:custDataLst>
          </p:nvPr>
        </p:nvSpPr>
        <p:spPr bwMode="auto">
          <a:xfrm>
            <a:off x="1087438" y="2292350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EB86618-33BF-49CF-B36B-0B26A0F09635}" type="datetime'''''''''''''3''''''''7''''''''''''''''0'''''''''''''''''''">
              <a:rPr lang="en-US" sz="1400">
                <a:solidFill>
                  <a:schemeClr val="tx1"/>
                </a:solidFill>
              </a:rPr>
              <a:pPr/>
              <a:t>370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13" name="Rectangle 62"/>
          <p:cNvSpPr/>
          <p:nvPr>
            <p:custDataLst>
              <p:tags r:id="rId27"/>
            </p:custDataLst>
          </p:nvPr>
        </p:nvSpPr>
        <p:spPr bwMode="auto">
          <a:xfrm>
            <a:off x="2087563" y="2170113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9F72B6-FBBE-40D2-B359-87FD67434EED}" type="datetime'''''4''''''''''''''''''''0''7'''''''''''''">
              <a:rPr lang="en-US" sz="1400">
                <a:solidFill>
                  <a:schemeClr val="tx1"/>
                </a:solidFill>
              </a:rPr>
              <a:pPr/>
              <a:t>407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14" name="Rectangle 68"/>
          <p:cNvSpPr/>
          <p:nvPr>
            <p:custDataLst>
              <p:tags r:id="rId28"/>
            </p:custDataLst>
          </p:nvPr>
        </p:nvSpPr>
        <p:spPr bwMode="gray">
          <a:xfrm>
            <a:off x="2189163" y="2382838"/>
            <a:ext cx="119063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F85F257-E423-4B47-9CCE-209E9F0C73D2}" type="datetime'''''''''''''''''''1'''''''''''''''''''''''''">
              <a:rPr lang="en-US" sz="1200">
                <a:solidFill>
                  <a:schemeClr val="bg1"/>
                </a:solidFill>
              </a:rPr>
              <a:pPr/>
              <a:t>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15" name="Rectangle 100"/>
          <p:cNvSpPr/>
          <p:nvPr>
            <p:custDataLst>
              <p:tags r:id="rId29"/>
            </p:custDataLst>
          </p:nvPr>
        </p:nvSpPr>
        <p:spPr bwMode="gray">
          <a:xfrm>
            <a:off x="2111375" y="29019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C710716-85DB-411F-8793-A9F9D75FE86B}" type="datetime'''''''''''''3''9''''''''''''''''''''3'''''''''''''''">
              <a:rPr lang="en-US" sz="1200">
                <a:solidFill>
                  <a:schemeClr val="bg1"/>
                </a:solidFill>
              </a:rPr>
              <a:pPr/>
              <a:t>393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23" name="Rectangle 101"/>
          <p:cNvSpPr/>
          <p:nvPr>
            <p:custDataLst>
              <p:tags r:id="rId30"/>
            </p:custDataLst>
          </p:nvPr>
        </p:nvSpPr>
        <p:spPr bwMode="gray">
          <a:xfrm>
            <a:off x="2611438" y="289242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6EF5E15-918F-4680-AEFD-11ADA66CBBA8}" type="datetime'''''3''''''''''''''''''9''9'''''''''''''''''''''''''''''''''''">
              <a:rPr lang="en-US" sz="1200">
                <a:solidFill>
                  <a:schemeClr val="bg1"/>
                </a:solidFill>
              </a:rPr>
              <a:pPr/>
              <a:t>399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24" name="Rectangle 59"/>
          <p:cNvSpPr/>
          <p:nvPr>
            <p:custDataLst>
              <p:tags r:id="rId31"/>
            </p:custDataLst>
          </p:nvPr>
        </p:nvSpPr>
        <p:spPr bwMode="auto">
          <a:xfrm>
            <a:off x="2649538" y="2325688"/>
            <a:ext cx="196850" cy="1825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0D3C1E-AC34-4F79-B70A-9974CC84AED9}" type="datetime'''1''''''''''''''''''''''''''''''''5'''''''''''''''''''''''''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25" name="Rectangle 72"/>
          <p:cNvSpPr/>
          <p:nvPr>
            <p:custDataLst>
              <p:tags r:id="rId32"/>
            </p:custDataLst>
          </p:nvPr>
        </p:nvSpPr>
        <p:spPr bwMode="auto">
          <a:xfrm>
            <a:off x="2060575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1678DC1-7AF2-4257-8C38-B6DCDB148CE6}" type="datetime'''''''''''''''''''''''''''''''2''''0''''''14'">
              <a:rPr lang="en-US" sz="1400">
                <a:solidFill>
                  <a:schemeClr val="tx1"/>
                </a:solidFill>
              </a:rPr>
              <a:pPr/>
              <a:t>2014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26" name="Rectangle 98"/>
          <p:cNvSpPr/>
          <p:nvPr>
            <p:custDataLst>
              <p:tags r:id="rId33"/>
            </p:custDataLst>
          </p:nvPr>
        </p:nvSpPr>
        <p:spPr bwMode="gray">
          <a:xfrm>
            <a:off x="1111250" y="29400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C215BD-475D-4F59-9809-266F5DC4E7D7}" type="datetime'''''''''''''''''''''36''''''''''2'''''''''''''''''''''''''''">
              <a:rPr lang="en-US" sz="1200">
                <a:solidFill>
                  <a:schemeClr val="bg1"/>
                </a:solidFill>
              </a:rPr>
              <a:pPr/>
              <a:t>362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27" name="Rectangle 60"/>
          <p:cNvSpPr/>
          <p:nvPr>
            <p:custDataLst>
              <p:tags r:id="rId34"/>
            </p:custDataLst>
          </p:nvPr>
        </p:nvSpPr>
        <p:spPr bwMode="auto">
          <a:xfrm>
            <a:off x="560388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772D76D-56D8-4125-BD1F-4F3A0C7C3BA4}" type="datetime'''''''''''''2''''''''''''''''''''''''''0''''''1''1'''">
              <a:rPr lang="en-US" sz="1400">
                <a:solidFill>
                  <a:schemeClr val="tx1"/>
                </a:solidFill>
              </a:rPr>
              <a:pPr/>
              <a:t>2011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28" name="Rectangle 86"/>
          <p:cNvSpPr/>
          <p:nvPr>
            <p:custDataLst>
              <p:tags r:id="rId35"/>
            </p:custDataLst>
          </p:nvPr>
        </p:nvSpPr>
        <p:spPr bwMode="auto">
          <a:xfrm>
            <a:off x="587375" y="2368550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042F395-075F-45BD-B41B-77167339E956}" type="datetime'''''''''''''''''''3''''4''1'''''''''''''''''''''''">
              <a:rPr lang="en-US" sz="1400">
                <a:solidFill>
                  <a:schemeClr val="tx1"/>
                </a:solidFill>
              </a:rPr>
              <a:pPr/>
              <a:t>341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29" name="Rectangle 53"/>
          <p:cNvSpPr/>
          <p:nvPr>
            <p:custDataLst>
              <p:tags r:id="rId36"/>
            </p:custDataLst>
          </p:nvPr>
        </p:nvSpPr>
        <p:spPr bwMode="auto">
          <a:xfrm>
            <a:off x="4060825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9426EC3-87BF-4943-97E4-74287686D1C6}" type="datetime'''''''''''''''''''''''2''''''''0''''1''''''''''''''''8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0" name="Rectangle 54"/>
          <p:cNvSpPr/>
          <p:nvPr>
            <p:custDataLst>
              <p:tags r:id="rId37"/>
            </p:custDataLst>
          </p:nvPr>
        </p:nvSpPr>
        <p:spPr bwMode="auto">
          <a:xfrm>
            <a:off x="4087813" y="2063750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7849BCF-96C5-419B-BE9E-53E90B11F58A}" type="datetime'''''''''4''''''''''''''''''''''57'''''''''''''''''''''''''''">
              <a:rPr lang="en-US" sz="1400">
                <a:solidFill>
                  <a:schemeClr val="tx1"/>
                </a:solidFill>
              </a:rPr>
              <a:pPr/>
              <a:t>457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1" name="Rectangle 104"/>
          <p:cNvSpPr/>
          <p:nvPr>
            <p:custDataLst>
              <p:tags r:id="rId38"/>
            </p:custDataLst>
          </p:nvPr>
        </p:nvSpPr>
        <p:spPr bwMode="gray">
          <a:xfrm>
            <a:off x="4111625" y="292100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3A25183-F0D0-4403-8931-19E96193D11C}" type="datetime'''''''''''''''''''''''''''''''''''''''3''''7''''9'''''">
              <a:rPr lang="en-US" sz="1200">
                <a:solidFill>
                  <a:schemeClr val="bg1"/>
                </a:solidFill>
              </a:rPr>
              <a:pPr/>
              <a:t>379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32" name="Rectangle 55"/>
          <p:cNvSpPr/>
          <p:nvPr>
            <p:custDataLst>
              <p:tags r:id="rId39"/>
            </p:custDataLst>
          </p:nvPr>
        </p:nvSpPr>
        <p:spPr bwMode="gray">
          <a:xfrm>
            <a:off x="4149725" y="2344738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EEEA70-7AD9-42B4-969C-4E73B2E9E8A2}" type="datetime'''''''5''''''''''''''''''''''''5'''''''''''''''''''''''''">
              <a:rPr lang="en-US" sz="1200">
                <a:solidFill>
                  <a:schemeClr val="bg1"/>
                </a:solidFill>
              </a:rPr>
              <a:pPr/>
              <a:t>55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33" name="Rectangle 65"/>
          <p:cNvSpPr/>
          <p:nvPr>
            <p:custDataLst>
              <p:tags r:id="rId40"/>
            </p:custDataLst>
          </p:nvPr>
        </p:nvSpPr>
        <p:spPr bwMode="auto">
          <a:xfrm>
            <a:off x="3560763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E72BC1C-523A-411B-8A2D-631B54BD4664}" type="datetime'''''''''''''''''''''''20''''''''1''''''''''7''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4" name="Rectangle 57"/>
          <p:cNvSpPr/>
          <p:nvPr>
            <p:custDataLst>
              <p:tags r:id="rId41"/>
            </p:custDataLst>
          </p:nvPr>
        </p:nvSpPr>
        <p:spPr bwMode="auto">
          <a:xfrm>
            <a:off x="3587750" y="2092325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B144F78-75E5-49B2-A562-AEF283DCBCE6}" type="datetime'''''''''''4''''''''4''''''''''''''6'''''''''''''">
              <a:rPr lang="en-US" sz="1400">
                <a:solidFill>
                  <a:schemeClr val="tx1"/>
                </a:solidFill>
              </a:rPr>
              <a:pPr/>
              <a:t>446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5" name="Rectangle 103"/>
          <p:cNvSpPr/>
          <p:nvPr>
            <p:custDataLst>
              <p:tags r:id="rId42"/>
            </p:custDataLst>
          </p:nvPr>
        </p:nvSpPr>
        <p:spPr bwMode="gray">
          <a:xfrm>
            <a:off x="3611563" y="29019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77B60B5-4DD6-4D1F-9CC8-C85EC958F75F}" type="datetime'3''''''''''''9''''''''''1'''''''''''''''''''''''''''">
              <a:rPr lang="en-US" sz="1200">
                <a:solidFill>
                  <a:schemeClr val="bg1"/>
                </a:solidFill>
              </a:rPr>
              <a:pPr/>
              <a:t>391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36" name="Rectangle 71"/>
          <p:cNvSpPr/>
          <p:nvPr>
            <p:custDataLst>
              <p:tags r:id="rId43"/>
            </p:custDataLst>
          </p:nvPr>
        </p:nvSpPr>
        <p:spPr bwMode="gray">
          <a:xfrm>
            <a:off x="3649663" y="2339975"/>
            <a:ext cx="196850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564EBC-EDE7-42C8-A78A-BD619434BA1D}" type="datetime'''''''''3''''''''4'''''''''''">
              <a:rPr lang="en-US" sz="1200">
                <a:solidFill>
                  <a:schemeClr val="bg1"/>
                </a:solidFill>
              </a:rPr>
              <a:pPr/>
              <a:t>34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37" name="Rectangle 63"/>
          <p:cNvSpPr/>
          <p:nvPr>
            <p:custDataLst>
              <p:tags r:id="rId44"/>
            </p:custDataLst>
          </p:nvPr>
        </p:nvSpPr>
        <p:spPr bwMode="auto">
          <a:xfrm>
            <a:off x="3060700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CB60458-A557-46F4-BACB-3F1400BF9627}" type="datetime'''''2''''0''''''''''''''''''1''''''''6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8" name="Rectangle 69"/>
          <p:cNvSpPr/>
          <p:nvPr>
            <p:custDataLst>
              <p:tags r:id="rId45"/>
            </p:custDataLst>
          </p:nvPr>
        </p:nvSpPr>
        <p:spPr bwMode="auto">
          <a:xfrm>
            <a:off x="3087688" y="2112963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1C2B73-F7B4-4853-A35F-31484921BED2}" type="datetime'''''''''''''43''''''''''''''''4'''''">
              <a:rPr lang="en-US" sz="1400">
                <a:solidFill>
                  <a:schemeClr val="tx1"/>
                </a:solidFill>
              </a:rPr>
              <a:pPr/>
              <a:t>434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39" name="Rectangle 102"/>
          <p:cNvSpPr/>
          <p:nvPr>
            <p:custDataLst>
              <p:tags r:id="rId46"/>
            </p:custDataLst>
          </p:nvPr>
        </p:nvSpPr>
        <p:spPr bwMode="gray">
          <a:xfrm>
            <a:off x="3111500" y="289242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181F84-2D16-415F-BF4F-216393CFFBBD}" type="datetime'''''''''''''''''''''''''3''''''''''''''''9''''''''''''''''9'">
              <a:rPr lang="en-US" sz="1200">
                <a:solidFill>
                  <a:schemeClr val="bg1"/>
                </a:solidFill>
              </a:rPr>
              <a:pPr/>
              <a:t>399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40" name="Rectangle 115"/>
          <p:cNvSpPr/>
          <p:nvPr>
            <p:custDataLst>
              <p:tags r:id="rId47"/>
            </p:custDataLst>
          </p:nvPr>
        </p:nvSpPr>
        <p:spPr bwMode="gray">
          <a:xfrm>
            <a:off x="3149600" y="2339975"/>
            <a:ext cx="196850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0213CA7-188E-431C-8F0F-3F5C0C26D057}" type="datetime'''''17'''''''''''''''''''''''''''''''''''''''''''''''">
              <a:rPr lang="en-US" sz="1200">
                <a:solidFill>
                  <a:schemeClr val="bg1"/>
                </a:solidFill>
              </a:rPr>
              <a:pPr/>
              <a:t>17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41" name="Rectangle 58"/>
          <p:cNvSpPr/>
          <p:nvPr>
            <p:custDataLst>
              <p:tags r:id="rId48"/>
            </p:custDataLst>
          </p:nvPr>
        </p:nvSpPr>
        <p:spPr bwMode="auto">
          <a:xfrm>
            <a:off x="2560638" y="3613150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33C240B-CEC3-459B-9370-7CAC68AB6255}" type="datetime'''''''''''''''2''0''''''''''1''''''''5''''''''''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42" name="Rectangle 70"/>
          <p:cNvSpPr/>
          <p:nvPr>
            <p:custDataLst>
              <p:tags r:id="rId49"/>
            </p:custDataLst>
          </p:nvPr>
        </p:nvSpPr>
        <p:spPr bwMode="auto">
          <a:xfrm>
            <a:off x="2587625" y="2112963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21F6FCD-594E-4F72-BB6F-810BF3C28B45}" type="datetime'''''''''42''''''''''''''''''''1'''''''''''">
              <a:rPr lang="en-US" sz="1400">
                <a:solidFill>
                  <a:schemeClr val="tx1"/>
                </a:solidFill>
              </a:rPr>
              <a:pPr/>
              <a:t>421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43" name="Rectangle 87"/>
          <p:cNvSpPr/>
          <p:nvPr>
            <p:custDataLst>
              <p:tags r:id="rId50"/>
            </p:custDataLst>
          </p:nvPr>
        </p:nvSpPr>
        <p:spPr bwMode="auto">
          <a:xfrm>
            <a:off x="1057275" y="4341813"/>
            <a:ext cx="214312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81"/>
          <p:cNvSpPr/>
          <p:nvPr>
            <p:custDataLst>
              <p:tags r:id="rId51"/>
            </p:custDataLst>
          </p:nvPr>
        </p:nvSpPr>
        <p:spPr bwMode="auto">
          <a:xfrm>
            <a:off x="1057275" y="4108450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82"/>
          <p:cNvSpPr/>
          <p:nvPr>
            <p:custDataLst>
              <p:tags r:id="rId52"/>
            </p:custDataLst>
          </p:nvPr>
        </p:nvSpPr>
        <p:spPr bwMode="auto">
          <a:xfrm>
            <a:off x="1057275" y="3875088"/>
            <a:ext cx="214313" cy="160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85"/>
          <p:cNvSpPr/>
          <p:nvPr>
            <p:custDataLst>
              <p:tags r:id="rId53"/>
            </p:custDataLst>
          </p:nvPr>
        </p:nvSpPr>
        <p:spPr bwMode="auto">
          <a:xfrm>
            <a:off x="1322388" y="4337050"/>
            <a:ext cx="23526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2431DB3-4EA7-40C3-9E55-3421391C49BC}" type="datetime'И''с''ходящи''''''''е'''''' мобильн''''''ые'' соединен''ия'">
              <a:rPr lang="en-US" sz="1200">
                <a:solidFill>
                  <a:schemeClr val="tx1"/>
                </a:solidFill>
              </a:rPr>
              <a:pPr/>
              <a:t>Исходящие мобильные соединения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47" name="Rectangle 83"/>
          <p:cNvSpPr/>
          <p:nvPr>
            <p:custDataLst>
              <p:tags r:id="rId54"/>
            </p:custDataLst>
          </p:nvPr>
        </p:nvSpPr>
        <p:spPr bwMode="auto">
          <a:xfrm>
            <a:off x="1322388" y="4103688"/>
            <a:ext cx="263842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35ABFFE-EBA8-4CE7-9A10-DCF5F94E702D}" type="datetime'Исход''''''ящие мо''''би''''''льн''ые ''O''TT'' ''соединения'">
              <a:rPr lang="en-US" sz="1200">
                <a:solidFill>
                  <a:schemeClr val="tx1"/>
                </a:solidFill>
              </a:rPr>
              <a:pPr/>
              <a:t>Исходящие мобильные OTT соединения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48" name="Rectangle 84"/>
          <p:cNvSpPr/>
          <p:nvPr>
            <p:custDataLst>
              <p:tags r:id="rId55"/>
            </p:custDataLst>
          </p:nvPr>
        </p:nvSpPr>
        <p:spPr bwMode="auto">
          <a:xfrm>
            <a:off x="1322388" y="3870325"/>
            <a:ext cx="2157413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42D6878-4E3E-425A-9597-63E1EEE9A8F8}" type="datetime'Исх''о''дящ''ие Wi''Fi OTT сое''д''ин''''''''е''н''и''я'''''">
              <a:rPr lang="en-US" sz="1200">
                <a:solidFill>
                  <a:schemeClr val="tx1"/>
                </a:solidFill>
              </a:rPr>
              <a:pPr/>
              <a:t>Исходящие WiFi OTT соединения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graphicFrame>
        <p:nvGraphicFramePr>
          <p:cNvPr id="149" name="Object 9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642065886"/>
              </p:ext>
            </p:extLst>
          </p:nvPr>
        </p:nvGraphicFramePr>
        <p:xfrm>
          <a:off x="5349875" y="2208213"/>
          <a:ext cx="4210022" cy="145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Chart" r:id="rId94" imgW="4210022" imgH="1457460" progId="MSGraph.Chart.8">
                  <p:embed followColorScheme="full"/>
                </p:oleObj>
              </mc:Choice>
              <mc:Fallback>
                <p:oleObj name="Chart" r:id="rId94" imgW="4210022" imgH="145746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349875" y="2208213"/>
                        <a:ext cx="4210022" cy="145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Rectangle 24"/>
          <p:cNvSpPr/>
          <p:nvPr>
            <p:custDataLst>
              <p:tags r:id="rId57"/>
            </p:custDataLst>
          </p:nvPr>
        </p:nvSpPr>
        <p:spPr bwMode="auto">
          <a:xfrm>
            <a:off x="7505700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FFEFC24-A8CC-4458-A7C6-1F05C99B2D23}" type="datetime'''''''''2''''''01''''''''''''''5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1" name="Rectangle 31"/>
          <p:cNvSpPr/>
          <p:nvPr>
            <p:custDataLst>
              <p:tags r:id="rId58"/>
            </p:custDataLst>
          </p:nvPr>
        </p:nvSpPr>
        <p:spPr bwMode="auto">
          <a:xfrm>
            <a:off x="7532688" y="2679700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C8F0F1D-2686-40D8-B10E-C729845F4442}" type="datetime'''''''1''''''''''''''''''''''''4''''6'''''''''''''''''">
              <a:rPr lang="en-US" sz="1400">
                <a:solidFill>
                  <a:schemeClr val="tx1"/>
                </a:solidFill>
              </a:rPr>
              <a:pPr/>
              <a:t>146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2" name="Rectangle 30"/>
          <p:cNvSpPr/>
          <p:nvPr>
            <p:custDataLst>
              <p:tags r:id="rId59"/>
            </p:custDataLst>
          </p:nvPr>
        </p:nvSpPr>
        <p:spPr bwMode="gray">
          <a:xfrm>
            <a:off x="7556500" y="315595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1942E17-5441-4BFC-B644-2BAA8A7AD55A}" type="datetime'''''''''''''''''12''6'''''''''''''''''''''''''''''">
              <a:rPr lang="en-US" sz="1200">
                <a:solidFill>
                  <a:schemeClr val="bg1"/>
                </a:solidFill>
              </a:rPr>
              <a:pPr/>
              <a:t>126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53" name="Rectangle 29"/>
          <p:cNvSpPr/>
          <p:nvPr>
            <p:custDataLst>
              <p:tags r:id="rId60"/>
            </p:custDataLst>
          </p:nvPr>
        </p:nvSpPr>
        <p:spPr bwMode="gray">
          <a:xfrm>
            <a:off x="7594600" y="2870200"/>
            <a:ext cx="196850" cy="1825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3731766-3A59-40CC-8543-FABEE73017D9}" type="datetime'''''''''''''''''''2''''''''''''''''''''0'''''''''">
              <a:rPr lang="en-US" sz="1200">
                <a:solidFill>
                  <a:schemeClr val="bg1"/>
                </a:solidFill>
              </a:rPr>
              <a:pPr/>
              <a:t>20</a:t>
            </a:fld>
            <a:endParaRPr lang="en-US" sz="1200" dirty="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54" name="Rectangle 23"/>
          <p:cNvSpPr/>
          <p:nvPr>
            <p:custDataLst>
              <p:tags r:id="rId61"/>
            </p:custDataLst>
          </p:nvPr>
        </p:nvSpPr>
        <p:spPr bwMode="auto">
          <a:xfrm>
            <a:off x="7005638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8D8F22D-971F-4544-85EA-BFD64289BFDE}" type="datetime'2''''''''''''''''''''''''''''''''01''''''''''''4'''''''''''">
              <a:rPr lang="en-US" sz="1400">
                <a:solidFill>
                  <a:schemeClr val="tx1"/>
                </a:solidFill>
              </a:rPr>
              <a:pPr/>
              <a:t>2014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5" name="Rectangle 28"/>
          <p:cNvSpPr/>
          <p:nvPr>
            <p:custDataLst>
              <p:tags r:id="rId62"/>
            </p:custDataLst>
          </p:nvPr>
        </p:nvSpPr>
        <p:spPr bwMode="auto">
          <a:xfrm>
            <a:off x="7032625" y="2779713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5D85462-27A2-4508-A4A3-0A1B5BD49425}" type="datetime'''''''''''''''1''''''''''''''''''''''''''''''''''''''22'''">
              <a:rPr lang="en-US" sz="1400">
                <a:solidFill>
                  <a:schemeClr val="tx1"/>
                </a:solidFill>
              </a:rPr>
              <a:pPr/>
              <a:t>122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6" name="Rectangle 14"/>
          <p:cNvSpPr/>
          <p:nvPr>
            <p:custDataLst>
              <p:tags r:id="rId63"/>
            </p:custDataLst>
          </p:nvPr>
        </p:nvSpPr>
        <p:spPr bwMode="gray">
          <a:xfrm>
            <a:off x="7056438" y="3175000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24F679E-8A4D-406B-9B02-1A344A926AF7}" type="datetime'''''''''''''1''''''''''''''''''''''''''''''''1''''''6'''''''">
              <a:rPr lang="en-US" sz="1200">
                <a:solidFill>
                  <a:schemeClr val="bg1"/>
                </a:solidFill>
              </a:rPr>
              <a:pPr/>
              <a:t>116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57" name="Rectangle 45"/>
          <p:cNvSpPr/>
          <p:nvPr>
            <p:custDataLst>
              <p:tags r:id="rId64"/>
            </p:custDataLst>
          </p:nvPr>
        </p:nvSpPr>
        <p:spPr bwMode="auto">
          <a:xfrm>
            <a:off x="6505575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702D5A5-8E9C-40E7-9BFA-686F13A40F1B}" type="datetime'''''2''''0''''''1''''''''''''''''3'''''''''''''''''''''">
              <a:rPr lang="en-US" sz="1400">
                <a:solidFill>
                  <a:schemeClr val="tx1"/>
                </a:solidFill>
              </a:rPr>
              <a:pPr/>
              <a:t>2013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8" name="Rectangle 46"/>
          <p:cNvSpPr/>
          <p:nvPr>
            <p:custDataLst>
              <p:tags r:id="rId65"/>
            </p:custDataLst>
          </p:nvPr>
        </p:nvSpPr>
        <p:spPr bwMode="auto">
          <a:xfrm>
            <a:off x="6532563" y="2855913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542632-1972-461A-B7A4-25AC349D5E41}" type="datetime'''''''''''''''''''''1''''''''0''''''''''''''''''''''3'''">
              <a:rPr lang="en-US" sz="1400">
                <a:solidFill>
                  <a:schemeClr val="tx1"/>
                </a:solidFill>
              </a:rPr>
              <a:pPr/>
              <a:t>103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59" name="Rectangle 47"/>
          <p:cNvSpPr/>
          <p:nvPr>
            <p:custDataLst>
              <p:tags r:id="rId66"/>
            </p:custDataLst>
          </p:nvPr>
        </p:nvSpPr>
        <p:spPr bwMode="gray">
          <a:xfrm>
            <a:off x="6556375" y="320357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7987398-40C8-44FA-9606-C08F49D34726}" type="datetime'''''''''''1''''''''''0''''''''''''''''''''''''''''''''''''1'">
              <a:rPr lang="en-US" sz="1200">
                <a:solidFill>
                  <a:schemeClr val="bg1"/>
                </a:solidFill>
              </a:rPr>
              <a:pPr/>
              <a:t>101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60" name="Rectangle 44"/>
          <p:cNvSpPr/>
          <p:nvPr>
            <p:custDataLst>
              <p:tags r:id="rId67"/>
            </p:custDataLst>
          </p:nvPr>
        </p:nvSpPr>
        <p:spPr bwMode="auto">
          <a:xfrm>
            <a:off x="6005513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F25EF2-E6E1-4904-BFDD-B9B4C7206ED0}" type="datetime'2''''''''''''''''''''''''''''''0''''''''1''''''''''''2'''''''">
              <a:rPr lang="en-US" sz="1400">
                <a:solidFill>
                  <a:schemeClr val="tx1"/>
                </a:solidFill>
              </a:rPr>
              <a:pPr/>
              <a:t>2012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1" name="Rectangle 48"/>
          <p:cNvSpPr/>
          <p:nvPr>
            <p:custDataLst>
              <p:tags r:id="rId68"/>
            </p:custDataLst>
          </p:nvPr>
        </p:nvSpPr>
        <p:spPr bwMode="auto">
          <a:xfrm>
            <a:off x="6076950" y="2941638"/>
            <a:ext cx="231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57ED720-C315-4916-AEEE-70F1618A5362}" type="datetime'''''''''''''''''''''''''''''''8''''''''''''''''1'''">
              <a:rPr lang="en-US" sz="1400">
                <a:solidFill>
                  <a:schemeClr val="tx1"/>
                </a:solidFill>
              </a:rPr>
              <a:pPr/>
              <a:t>81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2" name="Rectangle 49"/>
          <p:cNvSpPr/>
          <p:nvPr>
            <p:custDataLst>
              <p:tags r:id="rId69"/>
            </p:custDataLst>
          </p:nvPr>
        </p:nvSpPr>
        <p:spPr bwMode="gray">
          <a:xfrm>
            <a:off x="6094413" y="3246438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91F9328-1221-4EBA-8DC8-571DE5993C70}" type="datetime'''''''''8''''''''''''''''''''''''''''''''''0'''''''''">
              <a:rPr lang="en-US" sz="1200">
                <a:solidFill>
                  <a:schemeClr val="bg1"/>
                </a:solidFill>
              </a:rPr>
              <a:pPr/>
              <a:t>80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63" name="Rectangle 22"/>
          <p:cNvSpPr/>
          <p:nvPr>
            <p:custDataLst>
              <p:tags r:id="rId70"/>
            </p:custDataLst>
          </p:nvPr>
        </p:nvSpPr>
        <p:spPr bwMode="auto">
          <a:xfrm>
            <a:off x="5505450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0ED702-2679-4947-8F07-04CDBA41C9AB}" type="datetime'''20''''''''''1''''''''''''''''''''''''''''''1'''''">
              <a:rPr lang="en-US" sz="1400">
                <a:solidFill>
                  <a:schemeClr val="tx1"/>
                </a:solidFill>
              </a:rPr>
              <a:pPr/>
              <a:t>2011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4" name="Rectangle 50"/>
          <p:cNvSpPr/>
          <p:nvPr>
            <p:custDataLst>
              <p:tags r:id="rId71"/>
            </p:custDataLst>
          </p:nvPr>
        </p:nvSpPr>
        <p:spPr bwMode="auto">
          <a:xfrm>
            <a:off x="5576888" y="3017838"/>
            <a:ext cx="231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8694266-035E-4560-8D8F-6F5677A78ED8}" type="datetime'''''''''''''''''''''''''''''6''''''0'''''''''">
              <a:rPr lang="en-US" sz="1400">
                <a:solidFill>
                  <a:schemeClr val="tx1"/>
                </a:solidFill>
              </a:rPr>
              <a:pPr/>
              <a:t>60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5" name="Rectangle 51"/>
          <p:cNvSpPr/>
          <p:nvPr>
            <p:custDataLst>
              <p:tags r:id="rId72"/>
            </p:custDataLst>
          </p:nvPr>
        </p:nvSpPr>
        <p:spPr bwMode="gray">
          <a:xfrm>
            <a:off x="5594350" y="3284538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0A1E443-D014-4AFA-8C70-3C6B7F7C8BC1}" type="datetime'''''''''''''''''''''''''6''''''''''''''''0'''''''''''">
              <a:rPr lang="en-US" sz="1200">
                <a:solidFill>
                  <a:schemeClr val="bg1"/>
                </a:solidFill>
              </a:rPr>
              <a:pPr/>
              <a:t>60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66" name="Rectangle 12"/>
          <p:cNvSpPr/>
          <p:nvPr>
            <p:custDataLst>
              <p:tags r:id="rId73"/>
            </p:custDataLst>
          </p:nvPr>
        </p:nvSpPr>
        <p:spPr bwMode="auto">
          <a:xfrm>
            <a:off x="9005888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522E93F-6240-4B4B-AB43-CC863A72E713}" type="datetime'2''''''''01''''''''''''''''''''8''''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7" name="Rectangle 10"/>
          <p:cNvSpPr/>
          <p:nvPr>
            <p:custDataLst>
              <p:tags r:id="rId74"/>
            </p:custDataLst>
          </p:nvPr>
        </p:nvSpPr>
        <p:spPr bwMode="auto">
          <a:xfrm>
            <a:off x="9032875" y="2065338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E9AD73D-5000-4AA7-BDAA-8310871DACEB}" type="datetime'''3''''0''''''''''''''''''''''2'''''">
              <a:rPr lang="en-US" sz="1400">
                <a:solidFill>
                  <a:schemeClr val="tx1"/>
                </a:solidFill>
              </a:rPr>
              <a:pPr/>
              <a:t>302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68" name="Rectangle 27"/>
          <p:cNvSpPr/>
          <p:nvPr>
            <p:custDataLst>
              <p:tags r:id="rId75"/>
            </p:custDataLst>
          </p:nvPr>
        </p:nvSpPr>
        <p:spPr bwMode="gray">
          <a:xfrm>
            <a:off x="9056688" y="3151188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D1F90B3-1F78-4E14-90B2-C8090258CB31}" type="datetime'''''1''''''''''''2''''''''''''''8'''''''''''''''''''">
              <a:rPr lang="en-US" sz="1200">
                <a:solidFill>
                  <a:schemeClr val="bg1"/>
                </a:solidFill>
              </a:rPr>
              <a:pPr/>
              <a:t>128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69" name="Rectangle 26"/>
          <p:cNvSpPr/>
          <p:nvPr>
            <p:custDataLst>
              <p:tags r:id="rId76"/>
            </p:custDataLst>
          </p:nvPr>
        </p:nvSpPr>
        <p:spPr bwMode="gray">
          <a:xfrm>
            <a:off x="9056688" y="255587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74BD96C-C30B-4480-AC66-A4F67934E623}" type="datetime'''''''''''17''''''''''''''''''''''''''''4'''''''">
              <a:rPr lang="en-US" sz="1200">
                <a:solidFill>
                  <a:schemeClr val="bg1"/>
                </a:solidFill>
              </a:rPr>
              <a:pPr/>
              <a:t>174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70" name="Rectangle 20"/>
          <p:cNvSpPr/>
          <p:nvPr>
            <p:custDataLst>
              <p:tags r:id="rId77"/>
            </p:custDataLst>
          </p:nvPr>
        </p:nvSpPr>
        <p:spPr bwMode="auto">
          <a:xfrm>
            <a:off x="8505825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8A04A97-CE16-4333-87A2-A380A201F135}" type="datetime'2''''''''''''''''''0''''''''1''''''''''''''7''''''''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1" name="Rectangle 13"/>
          <p:cNvSpPr/>
          <p:nvPr>
            <p:custDataLst>
              <p:tags r:id="rId78"/>
            </p:custDataLst>
          </p:nvPr>
        </p:nvSpPr>
        <p:spPr bwMode="auto">
          <a:xfrm>
            <a:off x="8532813" y="2274888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2A2CF2-E199-4E53-9F45-CCEAD3D97A63}" type="datetime'''''''''''''''''''''''''''2''''''4''''8'''''''''''''''">
              <a:rPr lang="en-US" sz="1400">
                <a:solidFill>
                  <a:schemeClr val="tx1"/>
                </a:solidFill>
              </a:rPr>
              <a:pPr/>
              <a:t>248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2" name="Rectangle 18"/>
          <p:cNvSpPr/>
          <p:nvPr>
            <p:custDataLst>
              <p:tags r:id="rId79"/>
            </p:custDataLst>
          </p:nvPr>
        </p:nvSpPr>
        <p:spPr bwMode="gray">
          <a:xfrm>
            <a:off x="8556625" y="3141663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E391539-28AA-4515-814E-AA5AA62BE26F}" type="datetime'''''13''''''''''''''''''''''''''''''''''''''''''2'''''''''''">
              <a:rPr lang="en-US" sz="1200">
                <a:solidFill>
                  <a:schemeClr val="bg1"/>
                </a:solidFill>
              </a:rPr>
              <a:pPr/>
              <a:t>132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73" name="Rectangle 21"/>
          <p:cNvSpPr/>
          <p:nvPr>
            <p:custDataLst>
              <p:tags r:id="rId80"/>
            </p:custDataLst>
          </p:nvPr>
        </p:nvSpPr>
        <p:spPr bwMode="gray">
          <a:xfrm>
            <a:off x="8556625" y="265112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F05C44E-1B80-426E-8A6D-CBA034F93F9B}" type="datetime'''''''''''''''''1''''''''''16'''''''''''''''''''''''">
              <a:rPr lang="en-US" sz="1200">
                <a:solidFill>
                  <a:schemeClr val="bg1"/>
                </a:solidFill>
              </a:rPr>
              <a:pPr/>
              <a:t>116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74" name="Rectangle 19"/>
          <p:cNvSpPr/>
          <p:nvPr>
            <p:custDataLst>
              <p:tags r:id="rId81"/>
            </p:custDataLst>
          </p:nvPr>
        </p:nvSpPr>
        <p:spPr bwMode="auto">
          <a:xfrm>
            <a:off x="8005763" y="3595688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83CBD55-FF6E-4FEC-B663-698CCF18446F}" type="datetime'''''''''''''2''''''0''''''''''''''''''1''''''6''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5" name="Rectangle 17"/>
          <p:cNvSpPr/>
          <p:nvPr>
            <p:custDataLst>
              <p:tags r:id="rId82"/>
            </p:custDataLst>
          </p:nvPr>
        </p:nvSpPr>
        <p:spPr bwMode="auto">
          <a:xfrm>
            <a:off x="8032750" y="2484438"/>
            <a:ext cx="3222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6078D2C-FB30-4696-8475-0DAA125625C4}" type="datetime'''''1''''''''''''''''''9''''''''''''''''''''''''''7'''''''''''">
              <a:rPr lang="en-US" sz="1400">
                <a:solidFill>
                  <a:schemeClr val="tx1"/>
                </a:solidFill>
              </a:rPr>
              <a:pPr/>
              <a:t>197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76" name="Rectangle 11"/>
          <p:cNvSpPr/>
          <p:nvPr>
            <p:custDataLst>
              <p:tags r:id="rId83"/>
            </p:custDataLst>
          </p:nvPr>
        </p:nvSpPr>
        <p:spPr bwMode="gray">
          <a:xfrm>
            <a:off x="8056563" y="3146425"/>
            <a:ext cx="2746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D24989A-8602-4048-B6C3-1E66C45E4BD6}" type="datetime'''''''''''''''''''''''1''''''''3''''''''''''1'''''''''''''''''">
              <a:rPr lang="en-US" sz="1200">
                <a:solidFill>
                  <a:schemeClr val="bg1"/>
                </a:solidFill>
              </a:rPr>
              <a:pPr/>
              <a:t>131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77" name="Rectangle 15"/>
          <p:cNvSpPr/>
          <p:nvPr>
            <p:custDataLst>
              <p:tags r:id="rId84"/>
            </p:custDataLst>
          </p:nvPr>
        </p:nvSpPr>
        <p:spPr bwMode="gray">
          <a:xfrm>
            <a:off x="8094663" y="2760663"/>
            <a:ext cx="196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638" tIns="0" rIns="2063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BFCFB5-9BCB-463E-8651-D46FC63AEFB3}" type="datetime'''''''''6''''''''6'">
              <a:rPr lang="en-US" sz="1200">
                <a:solidFill>
                  <a:schemeClr val="bg1"/>
                </a:solidFill>
              </a:rPr>
              <a:pPr/>
              <a:t>66</a:t>
            </a:fld>
            <a:endParaRPr lang="en-US" sz="1200">
              <a:solidFill>
                <a:schemeClr val="bg1"/>
              </a:solidFill>
              <a:latin typeface="Calibri"/>
              <a:sym typeface="Calibri"/>
            </a:endParaRPr>
          </a:p>
        </p:txBody>
      </p:sp>
      <p:sp>
        <p:nvSpPr>
          <p:cNvPr id="178" name="Rectangle 32"/>
          <p:cNvSpPr/>
          <p:nvPr>
            <p:custDataLst>
              <p:tags r:id="rId85"/>
            </p:custDataLst>
          </p:nvPr>
        </p:nvSpPr>
        <p:spPr bwMode="auto">
          <a:xfrm>
            <a:off x="5465763" y="4233863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33"/>
          <p:cNvSpPr/>
          <p:nvPr>
            <p:custDataLst>
              <p:tags r:id="rId86"/>
            </p:custDataLst>
          </p:nvPr>
        </p:nvSpPr>
        <p:spPr bwMode="auto">
          <a:xfrm>
            <a:off x="5465763" y="4000500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35"/>
          <p:cNvSpPr/>
          <p:nvPr>
            <p:custDataLst>
              <p:tags r:id="rId87"/>
            </p:custDataLst>
          </p:nvPr>
        </p:nvSpPr>
        <p:spPr bwMode="auto">
          <a:xfrm>
            <a:off x="5730875" y="4229100"/>
            <a:ext cx="1658938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6C16B081-0815-4128-8782-82BF7FFBCFCE}" type="datetime'''''''Чи''''''''''с''ло о''т''пра''вл''''''енных'' SM''S'''''">
              <a:rPr lang="en-US" sz="1200">
                <a:solidFill>
                  <a:schemeClr val="tx1"/>
                </a:solidFill>
              </a:rPr>
              <a:pPr/>
              <a:t>Число отправленных SMS</a:t>
            </a:fld>
            <a:endParaRPr lang="en-US" sz="12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181" name="Rectangle 34"/>
          <p:cNvSpPr/>
          <p:nvPr>
            <p:custDataLst>
              <p:tags r:id="rId88"/>
            </p:custDataLst>
          </p:nvPr>
        </p:nvSpPr>
        <p:spPr bwMode="auto">
          <a:xfrm>
            <a:off x="5730875" y="3995738"/>
            <a:ext cx="37115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14137A6-8226-44FB-A4FA-CEC14208650F}" type="datetime'Сообщения ''OTT с использо''ванием ''мобильных устр''ойст''в'">
              <a:rPr lang="en-US" sz="1200">
                <a:solidFill>
                  <a:schemeClr val="tx1"/>
                </a:solidFill>
              </a:rPr>
              <a:pPr/>
              <a:t>Сообщения OTT с использованием мобильных устройств</a:t>
            </a:fld>
            <a:endParaRPr lang="en-US" sz="12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4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Calibri"/>
              <a:sym typeface="Calibri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Активные абоненты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МПД,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Россия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b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млн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. SIM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карт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Трафик МПД, Россия,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ГБ/мес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./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устройство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  <p:custDataLst>
              <p:tags r:id="rId6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i="1" dirty="0" err="1" smtClean="0">
                <a:solidFill>
                  <a:schemeClr val="bg1"/>
                </a:solidFill>
              </a:rPr>
              <a:t>Источник</a:t>
            </a:r>
            <a:r>
              <a:rPr lang="ru-RU" sz="1100" i="1" dirty="0" smtClean="0">
                <a:solidFill>
                  <a:schemeClr val="bg1"/>
                </a:solidFill>
              </a:rPr>
              <a:t>и</a:t>
            </a:r>
            <a:r>
              <a:rPr lang="en-US" sz="1100" i="1" dirty="0" smtClean="0">
                <a:solidFill>
                  <a:schemeClr val="bg1"/>
                </a:solidFill>
              </a:rPr>
              <a:t>: </a:t>
            </a:r>
            <a:r>
              <a:rPr lang="en-US" sz="1100" i="1" dirty="0" err="1">
                <a:solidFill>
                  <a:schemeClr val="bg1"/>
                </a:solidFill>
              </a:rPr>
              <a:t>J’son</a:t>
            </a:r>
            <a:r>
              <a:rPr lang="en-US" sz="1100" i="1" dirty="0">
                <a:solidFill>
                  <a:schemeClr val="bg1"/>
                </a:solidFill>
              </a:rPr>
              <a:t> &amp; </a:t>
            </a:r>
            <a:r>
              <a:rPr lang="en-US" sz="1100" i="1" dirty="0" smtClean="0">
                <a:solidFill>
                  <a:schemeClr val="bg1"/>
                </a:solidFill>
              </a:rPr>
              <a:t>Partners </a:t>
            </a:r>
            <a:r>
              <a:rPr lang="en-US" sz="1100" i="1" dirty="0">
                <a:solidFill>
                  <a:schemeClr val="bg1"/>
                </a:solidFill>
              </a:rPr>
              <a:t>Consulting, Cisco </a:t>
            </a:r>
            <a:r>
              <a:rPr lang="en-US" sz="1100" i="1" dirty="0" smtClean="0">
                <a:solidFill>
                  <a:schemeClr val="bg1"/>
                </a:solidFill>
              </a:rPr>
              <a:t>Systems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/>
              <a:t>В ближайшие годы прогнозируется рост трафика и абонентской базы мобильной передачи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9" name="Объект 6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140" y="5141844"/>
            <a:ext cx="9738588" cy="13590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dirty="0"/>
          </a:p>
        </p:txBody>
      </p:sp>
      <p:sp>
        <p:nvSpPr>
          <p:cNvPr id="38" name="Полилиния 10"/>
          <p:cNvSpPr/>
          <p:nvPr>
            <p:custDataLst>
              <p:tags r:id="rId10"/>
            </p:custDataLst>
          </p:nvPr>
        </p:nvSpPr>
        <p:spPr>
          <a:xfrm>
            <a:off x="1839951" y="5360807"/>
            <a:ext cx="6469894" cy="504719"/>
          </a:xfrm>
          <a:custGeom>
            <a:avLst/>
            <a:gdLst>
              <a:gd name="connsiteX0" fmla="*/ 0 w 6469894"/>
              <a:gd name="connsiteY0" fmla="*/ 0 h 504717"/>
              <a:gd name="connsiteX1" fmla="*/ 6217536 w 6469894"/>
              <a:gd name="connsiteY1" fmla="*/ 0 h 504717"/>
              <a:gd name="connsiteX2" fmla="*/ 6469894 w 6469894"/>
              <a:gd name="connsiteY2" fmla="*/ 252359 h 504717"/>
              <a:gd name="connsiteX3" fmla="*/ 6217536 w 6469894"/>
              <a:gd name="connsiteY3" fmla="*/ 504717 h 504717"/>
              <a:gd name="connsiteX4" fmla="*/ 0 w 6469894"/>
              <a:gd name="connsiteY4" fmla="*/ 504717 h 504717"/>
              <a:gd name="connsiteX5" fmla="*/ 0 w 6469894"/>
              <a:gd name="connsiteY5" fmla="*/ 0 h 50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94" h="504717">
                <a:moveTo>
                  <a:pt x="6469894" y="504716"/>
                </a:moveTo>
                <a:lnTo>
                  <a:pt x="252358" y="504716"/>
                </a:lnTo>
                <a:lnTo>
                  <a:pt x="0" y="252358"/>
                </a:lnTo>
                <a:lnTo>
                  <a:pt x="252358" y="1"/>
                </a:lnTo>
                <a:lnTo>
                  <a:pt x="6469894" y="1"/>
                </a:lnTo>
                <a:lnTo>
                  <a:pt x="6469894" y="504716"/>
                </a:lnTo>
                <a:close/>
              </a:path>
            </a:pathLst>
          </a:custGeom>
          <a:solidFill>
            <a:srgbClr val="EAEAEA"/>
          </a:solidFill>
          <a:ln w="12700"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745" tIns="53341" rIns="99568" bIns="5334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dirty="0"/>
              <a:t>Рост числа активных пользователей и доли устройств, поддерживающих 4G/LTE</a:t>
            </a:r>
          </a:p>
        </p:txBody>
      </p:sp>
      <p:sp>
        <p:nvSpPr>
          <p:cNvPr id="39" name="Полилиния 12"/>
          <p:cNvSpPr/>
          <p:nvPr>
            <p:custDataLst>
              <p:tags r:id="rId11"/>
            </p:custDataLst>
          </p:nvPr>
        </p:nvSpPr>
        <p:spPr>
          <a:xfrm>
            <a:off x="1839951" y="5940904"/>
            <a:ext cx="6469894" cy="504719"/>
          </a:xfrm>
          <a:custGeom>
            <a:avLst/>
            <a:gdLst>
              <a:gd name="connsiteX0" fmla="*/ 0 w 6469894"/>
              <a:gd name="connsiteY0" fmla="*/ 0 h 504717"/>
              <a:gd name="connsiteX1" fmla="*/ 6217536 w 6469894"/>
              <a:gd name="connsiteY1" fmla="*/ 0 h 504717"/>
              <a:gd name="connsiteX2" fmla="*/ 6469894 w 6469894"/>
              <a:gd name="connsiteY2" fmla="*/ 252359 h 504717"/>
              <a:gd name="connsiteX3" fmla="*/ 6217536 w 6469894"/>
              <a:gd name="connsiteY3" fmla="*/ 504717 h 504717"/>
              <a:gd name="connsiteX4" fmla="*/ 0 w 6469894"/>
              <a:gd name="connsiteY4" fmla="*/ 504717 h 504717"/>
              <a:gd name="connsiteX5" fmla="*/ 0 w 6469894"/>
              <a:gd name="connsiteY5" fmla="*/ 0 h 50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94" h="504717">
                <a:moveTo>
                  <a:pt x="6469894" y="504716"/>
                </a:moveTo>
                <a:lnTo>
                  <a:pt x="252358" y="504716"/>
                </a:lnTo>
                <a:lnTo>
                  <a:pt x="0" y="252358"/>
                </a:lnTo>
                <a:lnTo>
                  <a:pt x="252358" y="1"/>
                </a:lnTo>
                <a:lnTo>
                  <a:pt x="6469894" y="1"/>
                </a:lnTo>
                <a:lnTo>
                  <a:pt x="6469894" y="504716"/>
                </a:lnTo>
                <a:close/>
              </a:path>
            </a:pathLst>
          </a:custGeom>
          <a:solidFill>
            <a:srgbClr val="EAEAEA"/>
          </a:solidFill>
          <a:ln w="12700"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8745" tIns="53341" rIns="99568" bIns="53341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dirty="0" smtClean="0"/>
              <a:t>Рост средних скоростей и как следствие просмотра видео</a:t>
            </a:r>
            <a:endParaRPr lang="en-US" sz="1400" kern="1200" dirty="0"/>
          </a:p>
        </p:txBody>
      </p:sp>
      <p:grpSp>
        <p:nvGrpSpPr>
          <p:cNvPr id="40" name="Группа 17"/>
          <p:cNvGrpSpPr/>
          <p:nvPr>
            <p:custDataLst>
              <p:tags r:id="rId12"/>
            </p:custDataLst>
          </p:nvPr>
        </p:nvGrpSpPr>
        <p:grpSpPr>
          <a:xfrm>
            <a:off x="1587592" y="5360808"/>
            <a:ext cx="504717" cy="504717"/>
            <a:chOff x="1587592" y="5456058"/>
            <a:chExt cx="504717" cy="504717"/>
          </a:xfrm>
        </p:grpSpPr>
        <p:sp>
          <p:nvSpPr>
            <p:cNvPr id="41" name="Овал 11"/>
            <p:cNvSpPr/>
            <p:nvPr/>
          </p:nvSpPr>
          <p:spPr>
            <a:xfrm>
              <a:off x="1587592" y="5456058"/>
              <a:ext cx="504717" cy="5047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8947" y="5507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Группа 18"/>
          <p:cNvGrpSpPr/>
          <p:nvPr>
            <p:custDataLst>
              <p:tags r:id="rId13"/>
            </p:custDataLst>
          </p:nvPr>
        </p:nvGrpSpPr>
        <p:grpSpPr>
          <a:xfrm>
            <a:off x="1587592" y="5940905"/>
            <a:ext cx="504717" cy="504717"/>
            <a:chOff x="1587592" y="6036155"/>
            <a:chExt cx="504717" cy="504717"/>
          </a:xfrm>
        </p:grpSpPr>
        <p:sp>
          <p:nvSpPr>
            <p:cNvPr id="44" name="Овал 13"/>
            <p:cNvSpPr/>
            <p:nvPr/>
          </p:nvSpPr>
          <p:spPr>
            <a:xfrm>
              <a:off x="1587592" y="6036155"/>
              <a:ext cx="504717" cy="5047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8947" y="60846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</a:rPr>
                <a:t>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6" name="Object 11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86014671"/>
              </p:ext>
            </p:extLst>
          </p:nvPr>
        </p:nvGraphicFramePr>
        <p:xfrm>
          <a:off x="271463" y="1963738"/>
          <a:ext cx="4495823" cy="293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Chart" r:id="rId38" imgW="4495823" imgH="2933820" progId="MSGraph.Chart.8">
                  <p:embed followColorScheme="full"/>
                </p:oleObj>
              </mc:Choice>
              <mc:Fallback>
                <p:oleObj name="Chart" r:id="rId38" imgW="4495823" imgH="29338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1463" y="1963738"/>
                        <a:ext cx="4495823" cy="293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4"/>
          <p:cNvSpPr/>
          <p:nvPr>
            <p:custDataLst>
              <p:tags r:id="rId15"/>
            </p:custDataLst>
          </p:nvPr>
        </p:nvSpPr>
        <p:spPr bwMode="auto">
          <a:xfrm>
            <a:off x="2327275" y="48466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1658BF4-A7E3-4001-9A40-99BF6133548F}" type="datetime'''''''''''''''''''''2''''0''''''1''''''''''7''''''''''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8" name="Rectangle 13"/>
          <p:cNvSpPr/>
          <p:nvPr>
            <p:custDataLst>
              <p:tags r:id="rId16"/>
            </p:custDataLst>
          </p:nvPr>
        </p:nvSpPr>
        <p:spPr bwMode="auto">
          <a:xfrm>
            <a:off x="3189288" y="48466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2B6F03E-35FF-44C8-8705-4D5FF28EF710}" type="datetime'''''2''''0''''''''''''''''''''''''''''''''''''''''1''''''''8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49" name="Rectangle 12"/>
          <p:cNvSpPr/>
          <p:nvPr>
            <p:custDataLst>
              <p:tags r:id="rId17"/>
            </p:custDataLst>
          </p:nvPr>
        </p:nvSpPr>
        <p:spPr bwMode="auto">
          <a:xfrm>
            <a:off x="4046538" y="48466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EFF998C-97A5-4ED5-BC9A-70F2B7604BAB}" type="datetime'''''2''''''0''''1''''''''''''''''''''''''''''''''''''9'''''">
              <a:rPr lang="en-US" sz="1400">
                <a:solidFill>
                  <a:schemeClr val="tx1"/>
                </a:solidFill>
              </a:rPr>
              <a:pPr/>
              <a:t>2019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0" name="Rectangle 15"/>
          <p:cNvSpPr/>
          <p:nvPr>
            <p:custDataLst>
              <p:tags r:id="rId18"/>
            </p:custDataLst>
          </p:nvPr>
        </p:nvSpPr>
        <p:spPr bwMode="auto">
          <a:xfrm>
            <a:off x="1465263" y="48466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7BD419E-51D9-43CE-96F4-514576C5DD7F}" type="datetime'''''''''''''''''''''''''''2''''01''''''''''''''''6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1" name="Rectangle 16"/>
          <p:cNvSpPr/>
          <p:nvPr>
            <p:custDataLst>
              <p:tags r:id="rId19"/>
            </p:custDataLst>
          </p:nvPr>
        </p:nvSpPr>
        <p:spPr bwMode="auto">
          <a:xfrm>
            <a:off x="608013" y="484663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B7E3CBE-EE05-4651-937E-8D90D50111C7}" type="datetime'''''''''''''''''''''2''''0''''''''''''''''''''''''''15''''''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graphicFrame>
        <p:nvGraphicFramePr>
          <p:cNvPr id="52" name="Object 18"/>
          <p:cNvGraphicFramePr>
            <a:graphicFrameLocks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991803045"/>
              </p:ext>
            </p:extLst>
          </p:nvPr>
        </p:nvGraphicFramePr>
        <p:xfrm>
          <a:off x="5194300" y="2252663"/>
          <a:ext cx="4391011" cy="264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Chart" r:id="rId40" imgW="4391011" imgH="2647890" progId="MSGraph.Chart.8">
                  <p:embed followColorScheme="full"/>
                </p:oleObj>
              </mc:Choice>
              <mc:Fallback>
                <p:oleObj name="Chart" r:id="rId40" imgW="4391011" imgH="264789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194300" y="2252663"/>
                        <a:ext cx="4391011" cy="26478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9"/>
          <p:cNvSpPr/>
          <p:nvPr>
            <p:custDataLst>
              <p:tags r:id="rId21"/>
            </p:custDataLst>
          </p:nvPr>
        </p:nvSpPr>
        <p:spPr bwMode="auto">
          <a:xfrm>
            <a:off x="8993188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14DA4FD-AA3D-4D49-BBC6-F14A480D5665}" type="datetime'''''''''''''''2''''''''0''2''''''''''0'''''''''''''">
              <a:rPr lang="en-US" sz="1400">
                <a:solidFill>
                  <a:schemeClr val="tx1"/>
                </a:solidFill>
              </a:rPr>
              <a:pPr/>
              <a:t>2020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4" name="Rectangle 32"/>
          <p:cNvSpPr/>
          <p:nvPr>
            <p:custDataLst>
              <p:tags r:id="rId22"/>
            </p:custDataLst>
          </p:nvPr>
        </p:nvSpPr>
        <p:spPr bwMode="auto">
          <a:xfrm>
            <a:off x="9042400" y="210978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B4FE098-545E-4D22-BE1E-4605DF25096F}" type="datetime'''''''''''''7'''''''',''''''''''''''''3'''''''''''''''''''''">
              <a:rPr lang="en-US" sz="1400" b="1">
                <a:solidFill>
                  <a:schemeClr val="tx1"/>
                </a:solidFill>
              </a:rPr>
              <a:pPr/>
              <a:t>7,3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5" name="Rectangle 27"/>
          <p:cNvSpPr/>
          <p:nvPr>
            <p:custDataLst>
              <p:tags r:id="rId23"/>
            </p:custDataLst>
          </p:nvPr>
        </p:nvSpPr>
        <p:spPr bwMode="auto">
          <a:xfrm>
            <a:off x="8393113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763869A-D381-4609-9545-797F1B000D8A}" type="datetime'''''''''''''''''2''''''''''''0''''''''1''''9'''''''''''''''">
              <a:rPr lang="en-US" sz="1400">
                <a:solidFill>
                  <a:schemeClr val="tx1"/>
                </a:solidFill>
              </a:rPr>
              <a:pPr/>
              <a:t>2019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6" name="Rectangle 24"/>
          <p:cNvSpPr/>
          <p:nvPr>
            <p:custDataLst>
              <p:tags r:id="rId24"/>
            </p:custDataLst>
          </p:nvPr>
        </p:nvSpPr>
        <p:spPr bwMode="auto">
          <a:xfrm>
            <a:off x="8442325" y="290988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3D73975-458C-45B3-A1BB-5E23B09D0DAD}" type="datetime'''''''''''''''''4'''''''',''''''''8'''''">
              <a:rPr lang="en-US" sz="1400" b="1">
                <a:solidFill>
                  <a:schemeClr val="tx1"/>
                </a:solidFill>
              </a:rPr>
              <a:pPr/>
              <a:t>4,8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7" name="Rectangle 20"/>
          <p:cNvSpPr/>
          <p:nvPr>
            <p:custDataLst>
              <p:tags r:id="rId25"/>
            </p:custDataLst>
          </p:nvPr>
        </p:nvSpPr>
        <p:spPr bwMode="auto">
          <a:xfrm>
            <a:off x="7793038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FB970A8-D445-4D4C-B2B6-C3571AE5BDA4}" type="datetime'''''''''''''''2''''''0''''1''''8'''''''">
              <a:rPr lang="en-US" sz="1400">
                <a:solidFill>
                  <a:schemeClr val="tx1"/>
                </a:solidFill>
              </a:rPr>
              <a:pPr/>
              <a:t>2018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8" name="Rectangle 28"/>
          <p:cNvSpPr/>
          <p:nvPr>
            <p:custDataLst>
              <p:tags r:id="rId26"/>
            </p:custDataLst>
          </p:nvPr>
        </p:nvSpPr>
        <p:spPr bwMode="auto">
          <a:xfrm>
            <a:off x="7842250" y="344328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0983C1D-2AFA-4D11-BD69-44B669F67928}" type="datetime'''''''''3'''''''''''''''''''',''''''''''''2'''''">
              <a:rPr lang="en-US" sz="1400" b="1">
                <a:solidFill>
                  <a:schemeClr val="tx1"/>
                </a:solidFill>
              </a:rPr>
              <a:pPr/>
              <a:t>3,2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59" name="Rectangle 25"/>
          <p:cNvSpPr/>
          <p:nvPr>
            <p:custDataLst>
              <p:tags r:id="rId27"/>
            </p:custDataLst>
          </p:nvPr>
        </p:nvSpPr>
        <p:spPr bwMode="auto">
          <a:xfrm>
            <a:off x="7197725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FAD3E88-1753-42AC-8242-0BFE22002F1D}" type="datetime'''2''''''''''''''''''0''1''''''''''7'''''''">
              <a:rPr lang="en-US" sz="1400">
                <a:solidFill>
                  <a:schemeClr val="tx1"/>
                </a:solidFill>
              </a:rPr>
              <a:pPr/>
              <a:t>2017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0" name="Rectangle 26"/>
          <p:cNvSpPr/>
          <p:nvPr>
            <p:custDataLst>
              <p:tags r:id="rId28"/>
            </p:custDataLst>
          </p:nvPr>
        </p:nvSpPr>
        <p:spPr bwMode="auto">
          <a:xfrm>
            <a:off x="7246938" y="3795713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C3F305D-A3CA-4343-BF20-AB5644C76739}" type="datetime'''''''''''''''''''2'''''''''',''''''''''''''''1'''''''''''''''">
              <a:rPr lang="en-US" sz="1400" b="1">
                <a:solidFill>
                  <a:schemeClr val="tx1"/>
                </a:solidFill>
              </a:rPr>
              <a:pPr/>
              <a:t>2,1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1" name="Rectangle 22"/>
          <p:cNvSpPr/>
          <p:nvPr>
            <p:custDataLst>
              <p:tags r:id="rId29"/>
            </p:custDataLst>
          </p:nvPr>
        </p:nvSpPr>
        <p:spPr bwMode="auto">
          <a:xfrm>
            <a:off x="6602413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5F9B3AF-A465-44AF-84ED-E8D994D02FF4}" type="datetime'2''''''''0''1''''''''''''''''''''6'''''''''">
              <a:rPr lang="en-US" sz="1400">
                <a:solidFill>
                  <a:schemeClr val="tx1"/>
                </a:solidFill>
              </a:rPr>
              <a:pPr/>
              <a:t>2016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2" name="Rectangle 19"/>
          <p:cNvSpPr/>
          <p:nvPr>
            <p:custDataLst>
              <p:tags r:id="rId30"/>
            </p:custDataLst>
          </p:nvPr>
        </p:nvSpPr>
        <p:spPr bwMode="auto">
          <a:xfrm>
            <a:off x="6651625" y="403383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6755CF1-711F-4E44-AC8C-F3D8FCE6D771}" type="datetime'''''''''''''1,''''''''''''''''''''''4'''''''''''''''''''''''">
              <a:rPr lang="en-US" sz="1400" b="1">
                <a:solidFill>
                  <a:schemeClr val="tx1"/>
                </a:solidFill>
              </a:rPr>
              <a:pPr/>
              <a:t>1,4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3" name="Rectangle 31"/>
          <p:cNvSpPr/>
          <p:nvPr>
            <p:custDataLst>
              <p:tags r:id="rId31"/>
            </p:custDataLst>
          </p:nvPr>
        </p:nvSpPr>
        <p:spPr bwMode="auto">
          <a:xfrm>
            <a:off x="6002338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BEE3AF-7429-4DCB-8EC8-1A3C613B7185}" type="datetime'''''''''2''''''''''''''''''''''''''''''''0''1''''''5'''''''''">
              <a:rPr lang="en-US" sz="1400">
                <a:solidFill>
                  <a:schemeClr val="tx1"/>
                </a:solidFill>
              </a:rPr>
              <a:pPr/>
              <a:t>2015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4" name="Rectangle 21"/>
          <p:cNvSpPr/>
          <p:nvPr>
            <p:custDataLst>
              <p:tags r:id="rId32"/>
            </p:custDataLst>
          </p:nvPr>
        </p:nvSpPr>
        <p:spPr bwMode="auto">
          <a:xfrm>
            <a:off x="6051550" y="418623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2709FAA-B5DF-4F16-948B-D514C943F0D0}" type="datetime'''''''''''''''''0'''''''''''''''''''''''''''''''''''''''',9'''">
              <a:rPr lang="en-US" sz="1400" b="1">
                <a:solidFill>
                  <a:schemeClr val="tx1"/>
                </a:solidFill>
              </a:rPr>
              <a:pPr/>
              <a:t>0,9</a:t>
            </a:fld>
            <a:endParaRPr lang="en-US" sz="1400" b="1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5" name="Rectangle 30"/>
          <p:cNvSpPr/>
          <p:nvPr>
            <p:custDataLst>
              <p:tags r:id="rId33"/>
            </p:custDataLst>
          </p:nvPr>
        </p:nvSpPr>
        <p:spPr bwMode="auto">
          <a:xfrm>
            <a:off x="5402263" y="4840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87F8D7C-E4B6-4F9E-8DDF-02F7C47E60DA}" type="datetime'2''0''''''''''1''''''''''''''''''4'">
              <a:rPr lang="en-US" sz="1400">
                <a:solidFill>
                  <a:schemeClr val="tx1"/>
                </a:solidFill>
              </a:rPr>
              <a:pPr/>
              <a:t>2014</a:t>
            </a:fld>
            <a:endParaRPr lang="en-US" sz="140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6" name="Rectangle 23"/>
          <p:cNvSpPr/>
          <p:nvPr>
            <p:custDataLst>
              <p:tags r:id="rId34"/>
            </p:custDataLst>
          </p:nvPr>
        </p:nvSpPr>
        <p:spPr bwMode="auto">
          <a:xfrm>
            <a:off x="5451475" y="4300538"/>
            <a:ext cx="277813" cy="2127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D11C1D7-6EC6-424C-BC13-3AFF0260451B}" type="datetime'''''''''''''''''''''''''''''''''0'',''''''''6'''''''">
              <a:rPr lang="en-US" sz="1400" b="1">
                <a:solidFill>
                  <a:schemeClr val="tx1"/>
                </a:solidFill>
              </a:rPr>
              <a:pPr/>
              <a:t>0,6</a:t>
            </a:fld>
            <a:endParaRPr lang="en-US" sz="1400" b="1" dirty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3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</a:t>
            </a:r>
            <a:r>
              <a:rPr lang="ru-RU" dirty="0" smtClean="0"/>
              <a:t>абонентов и </a:t>
            </a:r>
            <a:r>
              <a:rPr lang="ru-RU" dirty="0"/>
              <a:t>увеличение ARPDU за счет стимуляции активного пользования ускорит рост доходов от МПД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185DEA-EC0A-466A-86BE-ACF8F0BABD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879" y="3992579"/>
            <a:ext cx="2030717" cy="1654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/>
              <a:t>Улучшение опций для смартфонов</a:t>
            </a:r>
            <a:endParaRPr lang="en-US" sz="20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440879" y="2000816"/>
            <a:ext cx="2030717" cy="164773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/>
              <a:t>Регулярное увеличение размера пакетов</a:t>
            </a:r>
            <a:endParaRPr lang="en-US" sz="20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67056" y="141781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Почему необходимо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67056" y="1787144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6461" y="1417812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616461" y="1787144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2"/>
          <p:cNvSpPr>
            <a:spLocks noGrp="1"/>
          </p:cNvSpPr>
          <p:nvPr>
            <p:ph sz="half" idx="1"/>
          </p:nvPr>
        </p:nvSpPr>
        <p:spPr>
          <a:xfrm>
            <a:off x="2616461" y="1993692"/>
            <a:ext cx="2880000" cy="1654856"/>
          </a:xfrm>
        </p:spPr>
        <p:txBody>
          <a:bodyPr>
            <a:normAutofit/>
          </a:bodyPr>
          <a:lstStyle/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Ежеквартальный или ежегодный пересмотр размеров пакетов </a:t>
            </a:r>
            <a:r>
              <a:rPr lang="ru-RU" sz="1800" dirty="0" smtClean="0"/>
              <a:t>трафика</a:t>
            </a:r>
            <a:endParaRPr lang="ru-RU" sz="1800" dirty="0"/>
          </a:p>
        </p:txBody>
      </p:sp>
      <p:sp>
        <p:nvSpPr>
          <p:cNvPr id="27" name="Content Placeholder 12"/>
          <p:cNvSpPr txBox="1">
            <a:spLocks/>
          </p:cNvSpPr>
          <p:nvPr/>
        </p:nvSpPr>
        <p:spPr>
          <a:xfrm>
            <a:off x="5767056" y="1993692"/>
            <a:ext cx="3600000" cy="1654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Рост средних скоростей и потребления трафика не должен влиять на расходы пользователей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Предоставит конкурентное преимущество</a:t>
            </a:r>
            <a:endParaRPr lang="en-US" sz="1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28" name="Content Placeholder 12"/>
          <p:cNvSpPr txBox="1">
            <a:spLocks/>
          </p:cNvSpPr>
          <p:nvPr/>
        </p:nvSpPr>
        <p:spPr>
          <a:xfrm>
            <a:off x="2616461" y="3992579"/>
            <a:ext cx="2880000" cy="165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Тарифные опции для смартфона должны быть аналогичны опциям для </a:t>
            </a:r>
            <a:r>
              <a:rPr lang="ru-RU" sz="1800" dirty="0" smtClean="0"/>
              <a:t>планшетов</a:t>
            </a:r>
            <a:endParaRPr lang="en-US" sz="1800" dirty="0"/>
          </a:p>
        </p:txBody>
      </p:sp>
      <p:sp>
        <p:nvSpPr>
          <p:cNvPr id="29" name="Content Placeholder 12"/>
          <p:cNvSpPr txBox="1">
            <a:spLocks/>
          </p:cNvSpPr>
          <p:nvPr/>
        </p:nvSpPr>
        <p:spPr>
          <a:xfrm>
            <a:off x="5767056" y="3992579"/>
            <a:ext cx="3600000" cy="165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Wingdings" panose="05000000000000000000" pitchFamily="2" charset="2"/>
              <a:buChar char="§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Wingdings" panose="05000000000000000000" pitchFamily="2" charset="2"/>
              <a:buChar char="§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Граница между смартфонами и планшетами стирается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ru-RU" sz="1800" dirty="0"/>
              <a:t>Позволит увеличить активность текущих и привлечь новых </a:t>
            </a:r>
            <a:r>
              <a:rPr lang="ru-RU" sz="1800" dirty="0" smtClean="0"/>
              <a:t>абонентов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45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x2LPKz7UC1DbLkMrt9U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saLHgDbECjfIDVsRf7H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z63W4IFEuKM3eeYbhkb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S0VSiHM0aBHZHklIoCj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y4DQC7xEiDIKnaJSAY5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qvaeoeuEWRO1D5LIi.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zwcthU_0mKy7iKAXXI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ZdxENMWkaVQDaHMJwFE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z16uWq_EGUBzpTmMSkr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fOTCRNxUOzBoH.7HHko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ahbPjp0EqyewG_hTRD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Rdwe.pSUmD3wFF3PI4y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XGDoSm45E2fWqAlAZbxW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yxIYys60KgLPK8g7KCi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UgGe5X10WJQl.4dANBO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8saFELWEqIB7bUd5X1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ZXnVx4.kmv66itsCXSF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WjuK5tYU2xcugY5xsLc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dOpPr5jk6oE3iNoqKx1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Nfj3Krp0CjOpCp40f2F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fcWzCyiEG8EvTUlB6F9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xhyms5c0eNXttvlJxo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6ZUEUfmkCfk8oXdHDLw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6sXmD.hEyPAxDEwPaXP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E1BtH2nkys0Z33g7Udb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089P.6MkOIAKaB1M.1d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0jsp1qn0GQw45BFbq91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1Duf4GFEq2UgXn8meP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2W_T4krkql5hu.a.eQ9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JjlZanyE2unhXleRQiE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KYXDFkkEi9YFtRTi6Kj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UkKC6LG0KHlYzusFJhb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UEJpIKbUiMBD5OsWt_9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sA8gfhkUalVR12vC6Vs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hj14KM9EOnesmHWOXP2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psEtjhEac8offDYA8h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oTQxSl9EuMKsevmnCIK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4S0PDlx0WHEgLSCGIx9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U.wZcjWE6WSVGDfrG3i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DKePPgjkumMdR8FfNaE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Rmk.3WYUq8TpgBIrMuW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RwbeshES6tsAMxMu0V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ZtFTG6Z0On4_xd_1N9E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AlXmIkJEG9rrMOLWQn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vjlEqD7EOtWjh7By6hd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ac2vse70mSTZprJN8jS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gRexMTXE2v0xi4u6aKl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ThwGPBI0eYk6hkPDCWM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zaVw5cgUW4pu2Luqthn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GvHFi.aUyU91aYxvtlU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Rqt5QI4EaPb_GLjd.1A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9GmccMZkanJJ3E91yzn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5E8PR.08UKMy4niUntiY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zM2YOTjkWgo.jJnVUfi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UtzdrxHESkH6fJEJR_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hKVbcaD0WP7LRAqTbmQ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b9BG0rQ0qI0STud6oQ4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OabRYdw0GuRgv4osxLf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wpMFz4kSSaoqp5O1Dz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69jqJogU6P0rXB4J2Z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oL6eoCy02zmt.otONJx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z09CgMgUmUUFQa4FE51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3LiLuuZUe8ugfZ6cD1R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hLCZfm_EiF1Sm5kZ58O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qTgQKOokK95vY.pAbSL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P4THFEnUe_msSue1hF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BvF9L2U0GY1_euo7QbO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mgDjDr3qE2PGQrLM3vHa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oTm.0ZG.E6M6iTpal0Ni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39QDYjjEunlFyBgDwDz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QEtphZgUa4YYDsHpB4a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Ni.cFhMkSRJ5Url92T3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MRGQDDoc0KgqMulsRjDH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V8ak_uWka3.6K0TfvXy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3X2O8fiYkGGUs_7x7A6B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MRGQDDoc0KgqMulsRjD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ZlmoFmn0u7EATtLpYnL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_V8ak_uWka3.6K0TfvXy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3X2O8fiYkGGUs_7x7A6B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TNSF7UQ0qY5ynZgJgLE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rBp47KHka2q2vducQ6M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7zH91Mnk.N4dwf6PjBM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a9uuyxqEGoHnnwcaua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u3Po0hcUa6fp4B9WK3j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5DvUjpWEi57qdgj7ri7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yZr6OgLkOhdQNA1q6Mp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SD9OQ71kWaUVDs3uKy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0eYQHB6UGtWG.AYgHmW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xK1Ic0wkWHdB8dmkrfo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coUBo2cES7mfmsh9age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7ah5bM_0evZ.lH1uH0L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BZY5YQfkKVqP1D_GF6C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Uku_WuGEuKy6ukZv7wn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N7kb6lk0mEGczN3Pcnx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n65ViqrEaQeoq1.T.10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sD2uxXI0ygtuWnYe3Rv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MOy_TXkkWDACclRAEOk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f.5F86mESjD2izv25G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jnQdg9AUOuXfYXSZsI0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q8pTnJAUKmvJcZMX90t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H6L3MU10W_nHaRLvlte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nclUNMNUedr2nHjBkht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DExktp0kSLZN69GKSFr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lmb3jFTE6mYuF43NTkL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tGhYtlpE.Uv5WTowdgZ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1ZQEFuskSUbixPq_GeP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LwaC0ZnUGeRGFI5QfiO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.wJ4zLvUGf7urczbod2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qfZieL_k6XI.rbTIoi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UEXb5Vo0m5u2l_STWNF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hE_fENkk2suVynjbEl2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XYfwKSaEypkqQrSmcV8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hTuRKpLU2T0LsOkYcfP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O2D9avGEafv9AjCUEsC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Y4uFrDPkC_aVbSdJDFy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oP7Kqk506fsrB7bqYdq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1nmKndmEeO5vGs2Ftn9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4ugr2TkSe2SQVBWOJM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EvAMplCkitLPKWwzBVH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enSgFEnECLPFdwUZHpR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Axkf4t00SMNFcgVEmAo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_LxLzT1E6TxJ7CDv94t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XukWbjQ0mnISn0kE50G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IGyiIGv0uNqvoDyE6JR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UtEFpXq0il3KY5UZRwD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I6HZfRpUKiA6o3_aRTG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uE0e_.j02seKjkIeyP3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h_nezgzUWbNv7H.ttQt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DsnIN4kSSGoUbIrNKo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0ARPXXI0aHIN0dbAkhb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54Ce4idk6UGZZdDuoNzQ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emxE9SCEK2RjQkvB3WY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vMMMyvmkC4iLHx3R.fW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ZDgpAWw02U1vta.OVtm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BS3W30eU2ajeVXJQY5X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yF4HZi4E29KrXObkQRu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MSMJaLoUSKMs5niWTlL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kDSPtWhEKNvf8Kw7YaX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vcDwGldUaGKyXxElGn2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KHb.k5OkWsPiVb8sQA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zO6bxA0.ukevTNjzvJ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29RzSXnUa8ke8bysVdJw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2O2Q8s5EKTuQS961sCT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R3jzD3ZECp_lSaQvk.s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7zXnY106Pm7RojFvSu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B5WCFkUqH6ax86p9vL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uvZ0evCkmjz9RR6sNvv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9uNXprN0eXtgqZANu2.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6YDhTne0aoluMlJrfsM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qYZ6b_4kmWaxRa5Q3Yy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je2prwy0KzzMXw_wv1e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H4zHBhr0Sc2gm16glSp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cYtoBoNkSr4wti.i1y5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8HG5FxwkWYDRE.2d27g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dNvxbRAEyNLoqyuL0xv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nNyvvLEUiIbuZqGHiTB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z_2gVuVkaYK7_l_tiS2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h.82KEekSj3tSpXe_Gw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E7ovt90kaSha6v4Qn1i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7.4GrPME.XsIlw2Ap93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9rmpTm30yHpTeT.BL5_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J6cy_9VkyiFC.LkFx6Y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.lF8PeGUOeQpWUjJU1P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t5WzW3teUipfA93zz76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ZcpXNvsUyYmIG_28_qF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0WUf.i4kesiMr2O.dp0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0mV3g0nEKrH2JFAzv4og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2aOrK.n06f23Foa9UwR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ysXopGYRkKWO4kzLxPn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NvhV4nuUC.LOUw0XjEm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hITUu7aUqKs1UdLyZiA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H.SK76TU6rRz1KQN6wS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nUdLCSU0uvXXtQUjheb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UUKNYBUkKDRIhdFT9R1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re3V8UoEChhCJZvNzl2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ajYr5ZJ0aSPT8FZXn7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D9Zr9OjUmNCZh3nazgC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s6mw06E65ePcP6ojBG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7YZZhGtUiUAZhFZVkid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kUXiWTjEqOnmXG0FW5G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TlP3eN6UqzkbkbrSxE9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LLeBDxVUut5iSLKQ10K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.If41VoU6H9CIgvOMLp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0n32W2YUWgtMneeEbOO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i4so.uIEWkMluMjFQkx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Xh4EJPuEWtYySr8Ilya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QKkLw7qUOeB0eRPMPz.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1aHepOC0GUikNJsFMi7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E9Z0hRrEGTZmj9VhkUa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vyiYj3gUCJD9UFAPZx1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Jc9oS9WUqCEauprFHbj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p4oYDHBEmwIfhQZ2aHt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JBDtPLqUCroM2f5pH_i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GYExs.ekOEVwMS_AM5v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J07gdjqEK9jc19gSAwf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CQhjuf0EuKlbkpazboL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QQF2..YUufHABL4FHla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Hi_2vmJ0GRD.UQME5C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1bB7rAK0iA8CJeKvulV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gMuZfg4EGVaqNI6y3A_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VYpYbE8EGfSK4fWuxQR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16Eid19UGdaX81FHkRK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dBhNWxO0CKEEiWAmceD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7X1v4cSkSxGK3TGxrp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nc2dNow0qQJl3AYnZKd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.FfMXRkaB8LWOVwQw1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IMXe5e1ECfmQdcCjMse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3xaNadsUmVnjSLnAQsO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m318e0iUCFJq7tKkZF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FxKl3aDUWq87y2b4Zd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lhJzHo7EyuYT3Z6gUO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739Y6LJUWVCpv7WKPlz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My6qvZSUun.d4UPk5k2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OMvuAcN0S7HVvzvW_v.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8nOiPzBkCTfXrHlaiDS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F45bL4DE2oZ8qvhJ39F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UgG9FwU0Koq.GDdKiRd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e2ZCriPE.lhwJMcQwFh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0fJOyotUyzQmY.apqC2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cmFBnaeUOVKTrOfM0E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zcm4l9F0GLp3aM6.WCj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p7WwX9gEitGY2tUu2J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pCx4JMFESo9o7Gp3gwo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XSSOyj2US7VpopD7zR7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JUPMLPwEG3ETccJ5lJi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Kd0Mv3d0ak15Gi2pV1v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uCbY0K6keyp1lpEi64D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2smht69EiLpFfHeqL7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1nfodrUi7ErBu2hEQf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GPWM2xrUOLPcMVJ2RSW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wWNg47tUShT5W6Ulfyc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rGAVjtSUi1wtlYcLUam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tH5tWXCkCaNwsIJ78DU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doEwkA4U2csOqo7t0pK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i0SbmQMUyLjgXbAAMia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s67RXGi0uX6c.WagmXY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BopWYhzES6cx0_aWTtc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Jg.tVDbEyUCP60B9uu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HD8z1Sy0.ZDBmnP.xic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m3OQfrGkixB3SgI6CX3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VVaZepsEW_3wSeTQmW4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ny1Dsl2Uqq84aDYaC_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6HIU4fE0OCecn4hOeEe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mtUSd87kC_WB7y6lu54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.YIvbrKkeANHt6ZwfPL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gS0AjP_kuAxrqGBi42d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yGTBr600uILjF2qjn8T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rQyh0TiEGSN5LuuGwft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6FGgWKy02wzw7KrcIBw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MvyBEsCU2ROCM79Hbrp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M9zYPmAUa7UUj5bfFF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n_cXfPXUSO4_QisZKB6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GRQjbzK0i5eUteVFxA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tzxpAE8UaVqVFXoBhwg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O8dI9eQki9stpk59V67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cq1G6Z70GkKVpNSJK08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Eqtm35zkm2fnbwGENKG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JPu1AToEGrCndPi0oR_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ryG5WD5UuT6hbgIrZ3W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TWRUKXYky0CdV7r4Jg7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UU6wmu20yuZWjVtIuw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gSp2sZZUqMZ2tUvCfa_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EyPwEe102X_IE42gvIW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aLjZ33EiLjeG9yC8H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qMwT3crkqOCpuei3AF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mG2ZaxvkCQK8G5faZHI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dGE70alkauRgk1kPyv5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PSh3zS3kyNzDK7w2qfl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3L9FJsiUO1PbDch1cqy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ifddz0OUqp2HQeSmJ5Y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OlzdnbPUOHaBhvyKfiE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oByalZMUyhuN9w_nt1w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b.kobhsEudK_MC4kVY8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nzV6Nwg0OWV5jRK6C3P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Xu6W.CSEidUJaaKIkdvw"/>
</p:tagLst>
</file>

<file path=ppt/theme/theme1.xml><?xml version="1.0" encoding="utf-8"?>
<a:theme xmlns:a="http://schemas.openxmlformats.org/drawingml/2006/main" name="Тема Office">
  <a:themeElements>
    <a:clrScheme name="Другая 19">
      <a:dk1>
        <a:sysClr val="windowText" lastClr="000000"/>
      </a:dk1>
      <a:lt1>
        <a:sysClr val="window" lastClr="FFFFFF"/>
      </a:lt1>
      <a:dk2>
        <a:srgbClr val="17406D"/>
      </a:dk2>
      <a:lt2>
        <a:srgbClr val="F2F2F2"/>
      </a:lt2>
      <a:accent1>
        <a:srgbClr val="0F6FC6"/>
      </a:accent1>
      <a:accent2>
        <a:srgbClr val="009DD9"/>
      </a:accent2>
      <a:accent3>
        <a:srgbClr val="4FCEFF"/>
      </a:accent3>
      <a:accent4>
        <a:srgbClr val="B5B5B5"/>
      </a:accent4>
      <a:accent5>
        <a:srgbClr val="0BD0D9"/>
      </a:accent5>
      <a:accent6>
        <a:srgbClr val="3ECCB4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1932</Words>
  <Application>Microsoft Office PowerPoint</Application>
  <PresentationFormat>Лист A4 (210x297 мм)</PresentationFormat>
  <Paragraphs>801</Paragraphs>
  <Slides>19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Тема Office</vt:lpstr>
      <vt:lpstr>Chart</vt:lpstr>
      <vt:lpstr>think-cell Slide</vt:lpstr>
      <vt:lpstr>Сужение рынка мобильной связи: что дальше?</vt:lpstr>
      <vt:lpstr>Рост российского рынка мобильной связи замедляется из-за отрицательной динамики традиционных услуг</vt:lpstr>
      <vt:lpstr>Будущее мобильных операторов лежит в улучшении качества обслуживания и развитии цифровых услуг</vt:lpstr>
      <vt:lpstr>Снижение выручки МегаФона от традиционных услуг компенсировалось ростом доходов от передачи данных</vt:lpstr>
      <vt:lpstr>МегаФону стоит сфокусироваться на быстрорастущих сегментах и удерживать доходы от традиционных услуг ...</vt:lpstr>
      <vt:lpstr>… что позволит увеличить среднегодовой рост доходов от мобильной связи с 6% до 11%</vt:lpstr>
      <vt:lpstr>Для удержания доходов от традиционных услуг необходимо использовать недостатки и особенности OTT приложений</vt:lpstr>
      <vt:lpstr>В ближайшие годы прогнозируется рост трафика и абонентской базы мобильной передачи данных</vt:lpstr>
      <vt:lpstr>Набор абонентов и увеличение ARPDU за счет стимуляции активного пользования ускорит рост доходов от МПД </vt:lpstr>
      <vt:lpstr>Небольшие изменения в продвижении услуг МегаФона позволят увеличить их использование и повысить лояльность абонентов</vt:lpstr>
      <vt:lpstr>ПРИЛОЖЕНИЕ</vt:lpstr>
      <vt:lpstr>Профиль активного пользователя мобильного интернета (Россия, 2014 г.)</vt:lpstr>
      <vt:lpstr>Сравнение приложений</vt:lpstr>
      <vt:lpstr> Сравнение предоставляемых сервисов основных игроков телекоммуникационного рынка в России </vt:lpstr>
      <vt:lpstr>Стоимость федеральных корзин основных конкурентов рынка телекоммуникаций России</vt:lpstr>
      <vt:lpstr>Сравнение отраслевых решений для бизнеса</vt:lpstr>
      <vt:lpstr>Качество связи сотовых операторов в Москве и Санкт-Петербурге</vt:lpstr>
      <vt:lpstr>Сравнение качества связи</vt:lpstr>
      <vt:lpstr> Международные конкуренты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Elizaveta Nikitina</dc:creator>
  <cp:lastModifiedBy>Elizaveta Nikitina</cp:lastModifiedBy>
  <cp:revision>111</cp:revision>
  <dcterms:created xsi:type="dcterms:W3CDTF">2016-04-05T08:02:54Z</dcterms:created>
  <dcterms:modified xsi:type="dcterms:W3CDTF">2016-04-06T00:33:05Z</dcterms:modified>
</cp:coreProperties>
</file>