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9" r:id="rId2"/>
    <p:sldId id="261" r:id="rId3"/>
    <p:sldId id="275" r:id="rId4"/>
    <p:sldId id="262" r:id="rId5"/>
    <p:sldId id="263" r:id="rId6"/>
    <p:sldId id="264" r:id="rId7"/>
    <p:sldId id="265" r:id="rId8"/>
    <p:sldId id="266" r:id="rId9"/>
    <p:sldId id="269" r:id="rId10"/>
    <p:sldId id="272" r:id="rId11"/>
    <p:sldId id="270" r:id="rId12"/>
    <p:sldId id="271" r:id="rId13"/>
    <p:sldId id="274" r:id="rId14"/>
    <p:sldId id="273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im Lavrentev" initials="ML" lastIdx="1" clrIdx="0">
    <p:extLst>
      <p:ext uri="{19B8F6BF-5375-455C-9EA6-DF929625EA0E}">
        <p15:presenceInfo xmlns:p15="http://schemas.microsoft.com/office/powerpoint/2012/main" userId="2f2e1cf3e0e506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4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&#1050;&#1085;&#1080;&#1075;&#1072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Лист1!$B$34</c:f>
              <c:strCache>
                <c:ptCount val="1"/>
                <c:pt idx="0">
                  <c:v>Органические масса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cat>
            <c:strRef>
              <c:f>Лист1!$C$33:$F$33</c:f>
              <c:strCache>
                <c:ptCount val="4"/>
                <c:pt idx="0">
                  <c:v>Уголь</c:v>
                </c:pt>
                <c:pt idx="1">
                  <c:v>ПК-450°С</c:v>
                </c:pt>
                <c:pt idx="2">
                  <c:v>ПК-500°С</c:v>
                </c:pt>
                <c:pt idx="3">
                  <c:v>ПК-550°С</c:v>
                </c:pt>
              </c:strCache>
            </c:strRef>
          </c:cat>
          <c:val>
            <c:numRef>
              <c:f>Лист1!$C$34:$F$34</c:f>
              <c:numCache>
                <c:formatCode>0.00%</c:formatCode>
                <c:ptCount val="4"/>
                <c:pt idx="0">
                  <c:v>0.73599999999999999</c:v>
                </c:pt>
                <c:pt idx="1">
                  <c:v>0.626</c:v>
                </c:pt>
                <c:pt idx="2">
                  <c:v>0.59200000000000008</c:v>
                </c:pt>
                <c:pt idx="3">
                  <c:v>0.59200000000000008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91-4E90-A5A7-07A0DE2A6849}"/>
            </c:ext>
          </c:extLst>
        </c:ser>
        <c:ser>
          <c:idx val="1"/>
          <c:order val="1"/>
          <c:tx>
            <c:strRef>
              <c:f>Лист1!$B$35</c:f>
              <c:strCache>
                <c:ptCount val="1"/>
                <c:pt idx="0">
                  <c:v>Минеральные компоненты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cat>
            <c:strRef>
              <c:f>Лист1!$C$33:$F$33</c:f>
              <c:strCache>
                <c:ptCount val="4"/>
                <c:pt idx="0">
                  <c:v>Уголь</c:v>
                </c:pt>
                <c:pt idx="1">
                  <c:v>ПК-450°С</c:v>
                </c:pt>
                <c:pt idx="2">
                  <c:v>ПК-500°С</c:v>
                </c:pt>
                <c:pt idx="3">
                  <c:v>ПК-550°С</c:v>
                </c:pt>
              </c:strCache>
            </c:strRef>
          </c:cat>
          <c:val>
            <c:numRef>
              <c:f>Лист1!$C$35:$F$35</c:f>
              <c:numCache>
                <c:formatCode>0.00%</c:formatCode>
                <c:ptCount val="4"/>
                <c:pt idx="0">
                  <c:v>0.24199999999999999</c:v>
                </c:pt>
                <c:pt idx="1">
                  <c:v>0.25800000000000001</c:v>
                </c:pt>
                <c:pt idx="2">
                  <c:v>0.27200000000000002</c:v>
                </c:pt>
                <c:pt idx="3">
                  <c:v>0.26500000000000001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91-4E90-A5A7-07A0DE2A6849}"/>
            </c:ext>
          </c:extLst>
        </c:ser>
        <c:ser>
          <c:idx val="2"/>
          <c:order val="2"/>
          <c:tx>
            <c:strRef>
              <c:f>Лист1!$B$36</c:f>
              <c:strCache>
                <c:ptCount val="1"/>
                <c:pt idx="0">
                  <c:v>Поры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cat>
            <c:strRef>
              <c:f>Лист1!$C$33:$F$33</c:f>
              <c:strCache>
                <c:ptCount val="4"/>
                <c:pt idx="0">
                  <c:v>Уголь</c:v>
                </c:pt>
                <c:pt idx="1">
                  <c:v>ПК-450°С</c:v>
                </c:pt>
                <c:pt idx="2">
                  <c:v>ПК-500°С</c:v>
                </c:pt>
                <c:pt idx="3">
                  <c:v>ПК-550°С</c:v>
                </c:pt>
              </c:strCache>
            </c:strRef>
          </c:cat>
          <c:val>
            <c:numRef>
              <c:f>Лист1!$C$36:$F$36</c:f>
              <c:numCache>
                <c:formatCode>0.00%</c:formatCode>
                <c:ptCount val="4"/>
                <c:pt idx="0">
                  <c:v>2.2499999999999999E-2</c:v>
                </c:pt>
                <c:pt idx="1">
                  <c:v>0.11609999999999999</c:v>
                </c:pt>
                <c:pt idx="2">
                  <c:v>0.1353</c:v>
                </c:pt>
                <c:pt idx="3">
                  <c:v>0.14269999999999999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91-4E90-A5A7-07A0DE2A6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555072"/>
        <c:axId val="88650880"/>
      </c:lineChart>
      <c:catAx>
        <c:axId val="8755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Образец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50880"/>
        <c:crosses val="autoZero"/>
        <c:auto val="1"/>
        <c:lblAlgn val="ctr"/>
        <c:lblOffset val="100"/>
        <c:noMultiLvlLbl val="0"/>
      </c:catAx>
      <c:valAx>
        <c:axId val="88650880"/>
        <c:scaling>
          <c:orientation val="minMax"/>
          <c:max val="0.8"/>
        </c:scaling>
        <c:delete val="0"/>
        <c:axPos val="l"/>
        <c:majorGridlines>
          <c:spPr>
            <a:ln w="635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aseline="0"/>
                  <a:t>Содержание в образце, %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5507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635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B84DF-1EDF-402B-B222-7E098D6E4EDE}" type="datetimeFigureOut">
              <a:rPr lang="ru-RU" smtClean="0"/>
              <a:t>21.06.2016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C4E96-7EF9-4CEB-B75D-CD8A1781B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7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5099" y="3784599"/>
            <a:ext cx="6519863" cy="1325563"/>
          </a:xfrm>
          <a:solidFill>
            <a:srgbClr val="FFFFFF">
              <a:alpha val="80000"/>
            </a:srgbClr>
          </a:solidFill>
        </p:spPr>
        <p:txBody>
          <a:bodyPr anchor="ctr">
            <a:normAutofit/>
          </a:bodyPr>
          <a:lstStyle>
            <a:lvl1pPr algn="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5099" y="5202238"/>
            <a:ext cx="6519864" cy="1655762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24963" y="0"/>
            <a:ext cx="6810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55802"/>
          </a:xfrm>
          <a:solidFill>
            <a:schemeClr val="tx2"/>
          </a:solidFill>
        </p:spPr>
        <p:txBody>
          <a:bodyPr>
            <a:normAutofit/>
          </a:bodyPr>
          <a:lstStyle>
            <a:lvl1pPr marL="108000">
              <a:lnSpc>
                <a:spcPct val="80000"/>
              </a:lnSpc>
              <a:defRPr sz="2800" b="0">
                <a:solidFill>
                  <a:srgbClr val="FDFDFD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8" y="2008960"/>
            <a:ext cx="9729164" cy="4476681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2"/>
          </p:nvPr>
        </p:nvSpPr>
        <p:spPr>
          <a:xfrm>
            <a:off x="84137" y="1178814"/>
            <a:ext cx="9729165" cy="707136"/>
          </a:xfrm>
          <a:solidFill>
            <a:srgbClr val="EAEA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608651"/>
            <a:ext cx="9906000" cy="249349"/>
          </a:xfrm>
          <a:solidFill>
            <a:schemeClr val="tx2"/>
          </a:solidFill>
        </p:spPr>
        <p:txBody>
          <a:bodyPr anchor="ctr">
            <a:noAutofit/>
          </a:bodyPr>
          <a:lstStyle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50" i="1">
                <a:solidFill>
                  <a:schemeClr val="bg1"/>
                </a:solidFill>
              </a:defRPr>
            </a:lvl2pPr>
          </a:lstStyle>
          <a:p>
            <a:pPr lvl="1"/>
            <a:r>
              <a:rPr lang="ru-RU" dirty="0"/>
              <a:t>Источники:</a:t>
            </a:r>
            <a:endParaRPr lang="en-US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6"/>
          </p:nvPr>
        </p:nvSpPr>
        <p:spPr>
          <a:xfrm>
            <a:off x="9445658" y="6608651"/>
            <a:ext cx="460342" cy="24935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5B92ED27-BA8A-4305-9C65-56C402310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6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139" y="1993691"/>
            <a:ext cx="4806950" cy="4482059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5779" y="1993691"/>
            <a:ext cx="4806950" cy="4482060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52487" y="1178814"/>
            <a:ext cx="4438601" cy="707136"/>
          </a:xfrm>
          <a:solidFill>
            <a:srgbClr val="EAEAEA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3"/>
          </p:nvPr>
        </p:nvSpPr>
        <p:spPr>
          <a:xfrm>
            <a:off x="5373277" y="1178814"/>
            <a:ext cx="4449451" cy="707136"/>
          </a:xfrm>
          <a:solidFill>
            <a:srgbClr val="EAEAEA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08651"/>
            <a:ext cx="9906000" cy="249349"/>
          </a:xfrm>
          <a:solidFill>
            <a:schemeClr val="tx2"/>
          </a:solidFill>
        </p:spPr>
        <p:txBody>
          <a:bodyPr anchor="ctr">
            <a:noAutofit/>
          </a:bodyPr>
          <a:lstStyle>
            <a:lvl2pPr marL="0" indent="0">
              <a:spcBef>
                <a:spcPts val="0"/>
              </a:spcBef>
              <a:buNone/>
              <a:defRPr sz="1050" i="1">
                <a:solidFill>
                  <a:schemeClr val="bg1"/>
                </a:solidFill>
              </a:defRPr>
            </a:lvl2pPr>
          </a:lstStyle>
          <a:p>
            <a:pPr lvl="1"/>
            <a:r>
              <a:rPr lang="ru-RU" dirty="0"/>
              <a:t>Источники:</a:t>
            </a:r>
            <a:endParaRPr lang="en-US" dirty="0"/>
          </a:p>
        </p:txBody>
      </p:sp>
      <p:sp>
        <p:nvSpPr>
          <p:cNvPr id="18" name="Номер слайда 13"/>
          <p:cNvSpPr>
            <a:spLocks noGrp="1"/>
          </p:cNvSpPr>
          <p:nvPr>
            <p:ph type="sldNum" sz="quarter" idx="16"/>
          </p:nvPr>
        </p:nvSpPr>
        <p:spPr>
          <a:xfrm>
            <a:off x="9445658" y="6608651"/>
            <a:ext cx="460342" cy="24935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5B92ED27-BA8A-4305-9C65-56C402310B93}" type="slidenum">
              <a:rPr lang="ru-RU" smtClean="0"/>
              <a:t>‹#›</a:t>
            </a:fld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015779" y="6475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959217" y="1993691"/>
            <a:ext cx="0" cy="4482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74711" y="1178814"/>
            <a:ext cx="377775" cy="70713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015779" y="1183758"/>
            <a:ext cx="368348" cy="70219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55802"/>
          </a:xfrm>
          <a:solidFill>
            <a:schemeClr val="tx2"/>
          </a:solidFill>
        </p:spPr>
        <p:txBody>
          <a:bodyPr>
            <a:normAutofit/>
          </a:bodyPr>
          <a:lstStyle>
            <a:lvl1pPr marL="108000">
              <a:lnSpc>
                <a:spcPct val="80000"/>
              </a:lnSpc>
              <a:defRPr sz="2800" b="0">
                <a:solidFill>
                  <a:srgbClr val="FDFDFD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139" y="1993691"/>
            <a:ext cx="4806950" cy="4482059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5779" y="1993691"/>
            <a:ext cx="4806950" cy="4482060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84139" y="1178814"/>
            <a:ext cx="4806949" cy="7071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3"/>
          </p:nvPr>
        </p:nvSpPr>
        <p:spPr>
          <a:xfrm>
            <a:off x="5015779" y="1178814"/>
            <a:ext cx="4806949" cy="7071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08651"/>
            <a:ext cx="9906000" cy="249349"/>
          </a:xfrm>
          <a:solidFill>
            <a:schemeClr val="tx2"/>
          </a:solidFill>
        </p:spPr>
        <p:txBody>
          <a:bodyPr anchor="ctr">
            <a:noAutofit/>
          </a:bodyPr>
          <a:lstStyle>
            <a:lvl2pPr marL="0" indent="0">
              <a:spcBef>
                <a:spcPts val="0"/>
              </a:spcBef>
              <a:buNone/>
              <a:defRPr sz="1050" i="1">
                <a:solidFill>
                  <a:schemeClr val="bg1"/>
                </a:solidFill>
              </a:defRPr>
            </a:lvl2pPr>
          </a:lstStyle>
          <a:p>
            <a:pPr lvl="1"/>
            <a:r>
              <a:rPr lang="ru-RU" dirty="0"/>
              <a:t>Источники:</a:t>
            </a:r>
            <a:endParaRPr lang="en-US" dirty="0"/>
          </a:p>
        </p:txBody>
      </p:sp>
      <p:sp>
        <p:nvSpPr>
          <p:cNvPr id="18" name="Номер слайда 13"/>
          <p:cNvSpPr>
            <a:spLocks noGrp="1"/>
          </p:cNvSpPr>
          <p:nvPr>
            <p:ph type="sldNum" sz="quarter" idx="16"/>
          </p:nvPr>
        </p:nvSpPr>
        <p:spPr>
          <a:xfrm>
            <a:off x="9445658" y="6608651"/>
            <a:ext cx="460342" cy="24935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5B92ED27-BA8A-4305-9C65-56C402310B93}" type="slidenum">
              <a:rPr lang="ru-RU" smtClean="0"/>
              <a:t>‹#›</a:t>
            </a:fld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015779" y="6475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959217" y="1993691"/>
            <a:ext cx="0" cy="4482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55802"/>
          </a:xfrm>
          <a:solidFill>
            <a:schemeClr val="tx2"/>
          </a:solidFill>
        </p:spPr>
        <p:txBody>
          <a:bodyPr>
            <a:normAutofit/>
          </a:bodyPr>
          <a:lstStyle>
            <a:lvl1pPr marL="108000">
              <a:lnSpc>
                <a:spcPct val="80000"/>
              </a:lnSpc>
              <a:defRPr sz="2800" b="0">
                <a:solidFill>
                  <a:srgbClr val="FDFDFD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4139" y="1885950"/>
            <a:ext cx="48069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15779" y="1885950"/>
            <a:ext cx="48069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7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139" y="1993691"/>
            <a:ext cx="4806950" cy="4482059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5779" y="1993691"/>
            <a:ext cx="4806950" cy="4482060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84139" y="1178814"/>
            <a:ext cx="4806949" cy="7071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3"/>
          </p:nvPr>
        </p:nvSpPr>
        <p:spPr>
          <a:xfrm>
            <a:off x="5015779" y="1178814"/>
            <a:ext cx="4806949" cy="7071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08651"/>
            <a:ext cx="9906000" cy="249349"/>
          </a:xfrm>
          <a:solidFill>
            <a:schemeClr val="tx2"/>
          </a:solidFill>
        </p:spPr>
        <p:txBody>
          <a:bodyPr anchor="ctr">
            <a:noAutofit/>
          </a:bodyPr>
          <a:lstStyle>
            <a:lvl2pPr marL="0" indent="0">
              <a:spcBef>
                <a:spcPts val="0"/>
              </a:spcBef>
              <a:buNone/>
              <a:defRPr sz="1050" i="1">
                <a:solidFill>
                  <a:schemeClr val="bg1"/>
                </a:solidFill>
              </a:defRPr>
            </a:lvl2pPr>
          </a:lstStyle>
          <a:p>
            <a:pPr lvl="1"/>
            <a:r>
              <a:rPr lang="ru-RU" dirty="0"/>
              <a:t>Источники:</a:t>
            </a:r>
            <a:endParaRPr lang="en-US" dirty="0"/>
          </a:p>
        </p:txBody>
      </p:sp>
      <p:sp>
        <p:nvSpPr>
          <p:cNvPr id="18" name="Номер слайда 13"/>
          <p:cNvSpPr>
            <a:spLocks noGrp="1"/>
          </p:cNvSpPr>
          <p:nvPr>
            <p:ph type="sldNum" sz="quarter" idx="16"/>
          </p:nvPr>
        </p:nvSpPr>
        <p:spPr>
          <a:xfrm>
            <a:off x="9445658" y="6608651"/>
            <a:ext cx="460342" cy="24935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5B92ED27-BA8A-4305-9C65-56C402310B93}" type="slidenum">
              <a:rPr lang="ru-RU" smtClean="0"/>
              <a:t>‹#›</a:t>
            </a:fld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015779" y="6475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55802"/>
          </a:xfrm>
          <a:solidFill>
            <a:schemeClr val="tx2"/>
          </a:solidFill>
        </p:spPr>
        <p:txBody>
          <a:bodyPr>
            <a:normAutofit/>
          </a:bodyPr>
          <a:lstStyle>
            <a:lvl1pPr marL="108000">
              <a:lnSpc>
                <a:spcPct val="80000"/>
              </a:lnSpc>
              <a:defRPr sz="2800" b="0">
                <a:solidFill>
                  <a:srgbClr val="FDFDFD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4139" y="1885950"/>
            <a:ext cx="48069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15779" y="1885950"/>
            <a:ext cx="48069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Нашивка 1"/>
          <p:cNvSpPr/>
          <p:nvPr/>
        </p:nvSpPr>
        <p:spPr>
          <a:xfrm>
            <a:off x="4769970" y="3063712"/>
            <a:ext cx="491617" cy="2177592"/>
          </a:xfrm>
          <a:prstGeom prst="chevr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8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ED27-BA8A-4305-9C65-56C402310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smedia.business-standard.com/_media/bs/img/article/2013-10/30/full/1383130051-189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1" b="15676"/>
          <a:stretch/>
        </p:blipFill>
        <p:spPr bwMode="auto">
          <a:xfrm>
            <a:off x="0" y="0"/>
            <a:ext cx="9906000" cy="55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114800" y="5615603"/>
            <a:ext cx="5638799" cy="10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Лаврентьев М. П.</a:t>
            </a:r>
          </a:p>
          <a:p>
            <a:pPr algn="r"/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д.х.н., профессор </a:t>
            </a:r>
            <a:r>
              <a:rPr lang="ru-RU" sz="2000" dirty="0" err="1">
                <a:solidFill>
                  <a:schemeClr val="bg1">
                    <a:lumMod val="50000"/>
                  </a:schemeClr>
                </a:solidFill>
              </a:rPr>
              <a:t>Сыроежко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 А. М. (</a:t>
            </a:r>
            <a:r>
              <a:rPr lang="ru-RU" sz="2000" dirty="0" err="1">
                <a:solidFill>
                  <a:schemeClr val="bg1">
                    <a:lumMod val="50000"/>
                  </a:schemeClr>
                </a:solidFill>
              </a:rPr>
              <a:t>СПбГТИ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(ТУ))</a:t>
            </a:r>
          </a:p>
          <a:p>
            <a:pPr algn="r"/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к.т.н. Герасимов А. М. (НПО «</a:t>
            </a:r>
            <a:r>
              <a:rPr lang="ru-RU" sz="2000" dirty="0" err="1">
                <a:solidFill>
                  <a:schemeClr val="bg1">
                    <a:lumMod val="50000"/>
                  </a:schemeClr>
                </a:solidFill>
              </a:rPr>
              <a:t>Механобр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-техника»)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volex.spb.ru/ReklamaImages/169_22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7" t="2460" r="14979" b="2752"/>
          <a:stretch/>
        </p:blipFill>
        <p:spPr bwMode="auto">
          <a:xfrm>
            <a:off x="1139397" y="5847823"/>
            <a:ext cx="71122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echnolog.edu.ru/images/49/spbgti_logo.png?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4" y="5809724"/>
            <a:ext cx="596374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2557393" y="5615602"/>
            <a:ext cx="1856958" cy="10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Выполнил: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Руководители: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281372" y="3685309"/>
            <a:ext cx="6359236" cy="1882373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/>
              <a:t>Исследование структуры полукоксов термохимической переработки угля марки Д Кузбасса комплексом физико-химических методов анализа</a:t>
            </a:r>
            <a:endParaRPr lang="en-US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структуры угля и полукоксов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32000" y="1188000"/>
            <a:ext cx="9013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Исследование внутренней структуры образцов было произведено на рентгеновском томографе </a:t>
            </a:r>
            <a:r>
              <a:rPr lang="en-US" dirty="0" err="1"/>
              <a:t>SkyScan</a:t>
            </a:r>
            <a:r>
              <a:rPr lang="en-US" dirty="0"/>
              <a:t> 1173</a:t>
            </a:r>
            <a:r>
              <a:rPr lang="ru-RU" dirty="0"/>
              <a:t>.</a:t>
            </a: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727749406"/>
              </p:ext>
            </p:extLst>
          </p:nvPr>
        </p:nvGraphicFramePr>
        <p:xfrm>
          <a:off x="454886" y="2724164"/>
          <a:ext cx="5118599" cy="3494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87337" y="2111330"/>
            <a:ext cx="5495925" cy="42336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7337" y="2111332"/>
            <a:ext cx="5495925" cy="528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47211" y="2116987"/>
            <a:ext cx="543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Содержание в объеме образцов органических и минеральных компонентов, а также пор и трещин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2319" y="2111330"/>
            <a:ext cx="40217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Доля аморфной составляющей за счет удаления наиболее легких компонентов снизилась с 73,6 % у исходного угля до 59, 2 % у обработанного при 550 °С.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Доля минеральной части при полукоксовании незначительно повысилась с 24,2% до 26,5 %.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Коэффициент пористости исходного угля с 2,25 % вырос до 14,3 % после термообработки при 550 °С.</a:t>
            </a:r>
          </a:p>
        </p:txBody>
      </p:sp>
    </p:spTree>
    <p:extLst>
      <p:ext uri="{BB962C8B-B14F-4D97-AF65-F5344CB8AC3E}">
        <p14:creationId xmlns:p14="http://schemas.microsoft.com/office/powerpoint/2010/main" val="244871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структуры угля и полукоксов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11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568866" y="1809340"/>
            <a:ext cx="2605117" cy="2281574"/>
            <a:chOff x="1259708" y="1312227"/>
            <a:chExt cx="2605117" cy="2281574"/>
          </a:xfrm>
        </p:grpSpPr>
        <p:pic>
          <p:nvPicPr>
            <p:cNvPr id="2050" name="Picture 2" descr="рисунок 5-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708" y="1613801"/>
              <a:ext cx="2558813" cy="19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Группа 6"/>
            <p:cNvGrpSpPr/>
            <p:nvPr/>
          </p:nvGrpSpPr>
          <p:grpSpPr>
            <a:xfrm>
              <a:off x="1259709" y="1312227"/>
              <a:ext cx="2605116" cy="2281574"/>
              <a:chOff x="1835696" y="2617167"/>
              <a:chExt cx="4299926" cy="2281574"/>
            </a:xfrm>
          </p:grpSpPr>
          <p:grpSp>
            <p:nvGrpSpPr>
              <p:cNvPr id="12" name="Группа 10"/>
              <p:cNvGrpSpPr/>
              <p:nvPr/>
            </p:nvGrpSpPr>
            <p:grpSpPr>
              <a:xfrm>
                <a:off x="1835696" y="2636911"/>
                <a:ext cx="4223498" cy="2261830"/>
                <a:chOff x="1835696" y="3212975"/>
                <a:chExt cx="4223498" cy="2261830"/>
              </a:xfrm>
            </p:grpSpPr>
            <p:sp>
              <p:nvSpPr>
                <p:cNvPr id="14" name="Прямоугольник 13"/>
                <p:cNvSpPr/>
                <p:nvPr/>
              </p:nvSpPr>
              <p:spPr>
                <a:xfrm>
                  <a:off x="1835696" y="3212975"/>
                  <a:ext cx="4223498" cy="2261830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Прямоугольник 14"/>
                <p:cNvSpPr/>
                <p:nvPr/>
              </p:nvSpPr>
              <p:spPr>
                <a:xfrm>
                  <a:off x="1835696" y="3212976"/>
                  <a:ext cx="4223498" cy="28182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835696" y="2617167"/>
                <a:ext cx="42999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</a:rPr>
                  <a:t>Поры в исходном угле</a:t>
                </a: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5742849" y="1809340"/>
            <a:ext cx="2594285" cy="2281574"/>
            <a:chOff x="6659563" y="1591627"/>
            <a:chExt cx="2594285" cy="2281574"/>
          </a:xfrm>
        </p:grpSpPr>
        <p:pic>
          <p:nvPicPr>
            <p:cNvPr id="2051" name="Picture 3" descr="рисунок 5-б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563" y="1893201"/>
              <a:ext cx="2548174" cy="19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Группа 6"/>
            <p:cNvGrpSpPr/>
            <p:nvPr/>
          </p:nvGrpSpPr>
          <p:grpSpPr>
            <a:xfrm>
              <a:off x="6659563" y="1591627"/>
              <a:ext cx="2594285" cy="2281574"/>
              <a:chOff x="1835696" y="2617167"/>
              <a:chExt cx="4282049" cy="2281574"/>
            </a:xfrm>
          </p:grpSpPr>
          <p:grpSp>
            <p:nvGrpSpPr>
              <p:cNvPr id="18" name="Группа 10"/>
              <p:cNvGrpSpPr/>
              <p:nvPr/>
            </p:nvGrpSpPr>
            <p:grpSpPr>
              <a:xfrm>
                <a:off x="1835696" y="2636911"/>
                <a:ext cx="4223498" cy="2261830"/>
                <a:chOff x="1835696" y="3212975"/>
                <a:chExt cx="4223498" cy="2261830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1835696" y="3212975"/>
                  <a:ext cx="4205939" cy="2261830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1835696" y="3212976"/>
                  <a:ext cx="4223498" cy="28182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1835696" y="2617167"/>
                <a:ext cx="4282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</a:rPr>
                  <a:t>Поры в полукоксе, 450 °С</a:t>
                </a: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1624679" y="4243929"/>
            <a:ext cx="2495548" cy="2270684"/>
            <a:chOff x="1322973" y="3861116"/>
            <a:chExt cx="2495548" cy="2270684"/>
          </a:xfrm>
        </p:grpSpPr>
        <p:pic>
          <p:nvPicPr>
            <p:cNvPr id="2052" name="Picture 4" descr="рисунок 5-в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973" y="4151800"/>
              <a:ext cx="2495548" cy="19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Группа 6"/>
            <p:cNvGrpSpPr/>
            <p:nvPr/>
          </p:nvGrpSpPr>
          <p:grpSpPr>
            <a:xfrm>
              <a:off x="1322974" y="3861116"/>
              <a:ext cx="2495547" cy="2270684"/>
              <a:chOff x="1940118" y="2602653"/>
              <a:chExt cx="4119076" cy="2270684"/>
            </a:xfrm>
          </p:grpSpPr>
          <p:grpSp>
            <p:nvGrpSpPr>
              <p:cNvPr id="23" name="Группа 10"/>
              <p:cNvGrpSpPr/>
              <p:nvPr/>
            </p:nvGrpSpPr>
            <p:grpSpPr>
              <a:xfrm>
                <a:off x="1940118" y="2611511"/>
                <a:ext cx="4119076" cy="2261826"/>
                <a:chOff x="1940118" y="3187575"/>
                <a:chExt cx="4119076" cy="2261826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1940118" y="3187575"/>
                  <a:ext cx="4119076" cy="2261826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1940118" y="3187576"/>
                  <a:ext cx="4119076" cy="28182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955476" y="2602653"/>
                <a:ext cx="37273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</a:rPr>
                  <a:t>Поры в полукоксе, 500 °С</a:t>
                </a:r>
              </a:p>
            </p:txBody>
          </p:sp>
        </p:grpSp>
      </p:grpSp>
      <p:grpSp>
        <p:nvGrpSpPr>
          <p:cNvPr id="10" name="Группа 9"/>
          <p:cNvGrpSpPr/>
          <p:nvPr/>
        </p:nvGrpSpPr>
        <p:grpSpPr>
          <a:xfrm>
            <a:off x="5681642" y="4259831"/>
            <a:ext cx="2662942" cy="2261830"/>
            <a:chOff x="6610631" y="4042118"/>
            <a:chExt cx="2662942" cy="2261830"/>
          </a:xfrm>
        </p:grpSpPr>
        <p:pic>
          <p:nvPicPr>
            <p:cNvPr id="2053" name="Picture 5" descr="рисунок 5-г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463" y="4316900"/>
              <a:ext cx="2652110" cy="19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Группа 6"/>
            <p:cNvGrpSpPr/>
            <p:nvPr/>
          </p:nvGrpSpPr>
          <p:grpSpPr>
            <a:xfrm>
              <a:off x="6610631" y="4042118"/>
              <a:ext cx="2662941" cy="2261830"/>
              <a:chOff x="1835694" y="2598811"/>
              <a:chExt cx="4395370" cy="2261830"/>
            </a:xfrm>
          </p:grpSpPr>
          <p:grpSp>
            <p:nvGrpSpPr>
              <p:cNvPr id="28" name="Группа 10"/>
              <p:cNvGrpSpPr/>
              <p:nvPr/>
            </p:nvGrpSpPr>
            <p:grpSpPr>
              <a:xfrm>
                <a:off x="1835694" y="2598811"/>
                <a:ext cx="4395370" cy="2261830"/>
                <a:chOff x="1835694" y="3174875"/>
                <a:chExt cx="4395370" cy="2261830"/>
              </a:xfrm>
            </p:grpSpPr>
            <p:sp>
              <p:nvSpPr>
                <p:cNvPr id="30" name="Прямоугольник 29"/>
                <p:cNvSpPr/>
                <p:nvPr/>
              </p:nvSpPr>
              <p:spPr>
                <a:xfrm>
                  <a:off x="1835694" y="3174875"/>
                  <a:ext cx="4395370" cy="2261830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835694" y="3174876"/>
                  <a:ext cx="4395370" cy="28182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1835696" y="2602653"/>
                <a:ext cx="3636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</a:rPr>
                  <a:t>Поры в полукоксе, 550 °С</a:t>
                </a:r>
              </a:p>
            </p:txBody>
          </p:sp>
        </p:grpSp>
      </p:grpSp>
      <p:sp>
        <p:nvSpPr>
          <p:cNvPr id="48" name="Прямоугольник 47"/>
          <p:cNvSpPr/>
          <p:nvPr/>
        </p:nvSpPr>
        <p:spPr>
          <a:xfrm>
            <a:off x="432000" y="1188000"/>
            <a:ext cx="9013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Визуально изменение порового пространства угля марки Д </a:t>
            </a:r>
            <a:r>
              <a:rPr lang="ru-RU" dirty="0" err="1"/>
              <a:t>Караканского</a:t>
            </a:r>
            <a:r>
              <a:rPr lang="ru-RU" dirty="0"/>
              <a:t> месторождения можно оценить по </a:t>
            </a:r>
            <a:r>
              <a:rPr lang="en-US" dirty="0"/>
              <a:t>3D </a:t>
            </a:r>
            <a:r>
              <a:rPr lang="ru-RU" dirty="0"/>
              <a:t>изображениям, полученным на рентгеновском томографе</a:t>
            </a:r>
          </a:p>
        </p:txBody>
      </p:sp>
    </p:spTree>
    <p:extLst>
      <p:ext uri="{BB962C8B-B14F-4D97-AF65-F5344CB8AC3E}">
        <p14:creationId xmlns:p14="http://schemas.microsoft.com/office/powerpoint/2010/main" val="236953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структуры угля и полукоксов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12</a:t>
            </a:fld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740532" y="5805264"/>
            <a:ext cx="8424936" cy="646331"/>
            <a:chOff x="323528" y="5805264"/>
            <a:chExt cx="8424936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323528" y="5805264"/>
              <a:ext cx="8424936" cy="646331"/>
            </a:xfrm>
            <a:prstGeom prst="rect">
              <a:avLst/>
            </a:prstGeom>
            <a:solidFill>
              <a:srgbClr val="C4E59F"/>
            </a:solidFill>
          </p:spPr>
          <p:txBody>
            <a:bodyPr wrap="square" rtlCol="0">
              <a:spAutoFit/>
            </a:bodyPr>
            <a:lstStyle/>
            <a:p>
              <a:pPr marL="533400"/>
              <a:r>
                <a:rPr lang="ru-RU" dirty="0"/>
                <a:t>Изменение пор угля в процессе пиролиза идет по пути роста их числа и размера с последующим объединением в более крупные полости</a:t>
              </a:r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459160" y="5866235"/>
              <a:ext cx="368424" cy="504056"/>
              <a:chOff x="459160" y="6084000"/>
              <a:chExt cx="368424" cy="504056"/>
            </a:xfrm>
          </p:grpSpPr>
          <p:sp>
            <p:nvSpPr>
              <p:cNvPr id="25" name="Нашивка 13"/>
              <p:cNvSpPr/>
              <p:nvPr/>
            </p:nvSpPr>
            <p:spPr>
              <a:xfrm>
                <a:off x="459160" y="6084000"/>
                <a:ext cx="216024" cy="50405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Нашивка 14"/>
              <p:cNvSpPr/>
              <p:nvPr/>
            </p:nvSpPr>
            <p:spPr>
              <a:xfrm>
                <a:off x="611560" y="6084000"/>
                <a:ext cx="216024" cy="50405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0" y="1658118"/>
            <a:ext cx="4014000" cy="35417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00" y="1655443"/>
            <a:ext cx="4014000" cy="35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работе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0630" y="1148993"/>
            <a:ext cx="962297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Calibri" panose="020F0502020204030204" pitchFamily="34" charset="0"/>
              </a:rPr>
              <a:t>Интервал температур 500-550 °С оптимален для проведения полукоксования каменного угля марки Д </a:t>
            </a:r>
            <a:r>
              <a:rPr lang="ru-RU" dirty="0" err="1">
                <a:ea typeface="Calibri" panose="020F0502020204030204" pitchFamily="34" charset="0"/>
              </a:rPr>
              <a:t>Караканского</a:t>
            </a:r>
            <a:r>
              <a:rPr lang="ru-RU" dirty="0">
                <a:ea typeface="Calibri" panose="020F0502020204030204" pitchFamily="34" charset="0"/>
              </a:rPr>
              <a:t> месторождения: на него приходится максимумы интенсивности деструктивных процессов.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полукоксования снизилась доля аморфной части более чем на 14 %, в основном за счет более легких органических компонентов.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Пиролиз угля привел к увеличению высоты стопок кристаллитов графита.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Calibri" panose="020F0502020204030204" pitchFamily="34" charset="0"/>
              </a:rPr>
              <a:t>Минеральная часть угля была представлена в основном каолинитом. Под действием температуры его кристаллическая структура разрушалась с образованием криптокристаллического кварца, который затем превращался в аморфный кремнезем.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Calibri" panose="020F0502020204030204" pitchFamily="34" charset="0"/>
              </a:rPr>
              <a:t>Пиролиз привел к значительному изменению структуры пор. В исследуемых образцах возникли поверхностные и внутренние полости и трещины.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Calibri" panose="020F0502020204030204" pitchFamily="34" charset="0"/>
              </a:rPr>
              <a:t>Наибольший коэффициент пористости обнаружился у полукокса, полученного при 550 °С, однако в интервале температур обработки угля 500-550 °С произошло резкое уменьшение мелких пор за счет образования больших полостей более 100 мкм.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Calibri" panose="020F0502020204030204" pitchFamily="34" charset="0"/>
              </a:rPr>
              <a:t>Структурные изменения угля при термической обработке позволяют рассматривать полукоксование как подготовительный этап перед сухим обогащением угля по технологии, разрабатываемой в НПО «</a:t>
            </a:r>
            <a:r>
              <a:rPr lang="ru-RU" dirty="0" err="1">
                <a:ea typeface="Calibri" panose="020F0502020204030204" pitchFamily="34" charset="0"/>
              </a:rPr>
              <a:t>Механобр</a:t>
            </a:r>
            <a:r>
              <a:rPr lang="ru-RU" dirty="0">
                <a:ea typeface="Calibri" panose="020F0502020204030204" pitchFamily="34" charset="0"/>
              </a:rPr>
              <a:t>-техника».</a:t>
            </a:r>
          </a:p>
        </p:txBody>
      </p:sp>
    </p:spTree>
    <p:extLst>
      <p:ext uri="{BB962C8B-B14F-4D97-AF65-F5344CB8AC3E}">
        <p14:creationId xmlns:p14="http://schemas.microsoft.com/office/powerpoint/2010/main" val="106608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Приложение. Структура угля и полукоксов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12205"/>
              </p:ext>
            </p:extLst>
          </p:nvPr>
        </p:nvGraphicFramePr>
        <p:xfrm>
          <a:off x="2050658" y="1215735"/>
          <a:ext cx="5804685" cy="5308968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106833">
                  <a:extLst>
                    <a:ext uri="{9D8B030D-6E8A-4147-A177-3AD203B41FA5}">
                      <a16:colId xmlns:a16="http://schemas.microsoft.com/office/drawing/2014/main" val="2066309946"/>
                    </a:ext>
                  </a:extLst>
                </a:gridCol>
                <a:gridCol w="1023504">
                  <a:extLst>
                    <a:ext uri="{9D8B030D-6E8A-4147-A177-3AD203B41FA5}">
                      <a16:colId xmlns:a16="http://schemas.microsoft.com/office/drawing/2014/main" val="3178711399"/>
                    </a:ext>
                  </a:extLst>
                </a:gridCol>
                <a:gridCol w="941986">
                  <a:extLst>
                    <a:ext uri="{9D8B030D-6E8A-4147-A177-3AD203B41FA5}">
                      <a16:colId xmlns:a16="http://schemas.microsoft.com/office/drawing/2014/main" val="1160736308"/>
                    </a:ext>
                  </a:extLst>
                </a:gridCol>
                <a:gridCol w="941986">
                  <a:extLst>
                    <a:ext uri="{9D8B030D-6E8A-4147-A177-3AD203B41FA5}">
                      <a16:colId xmlns:a16="http://schemas.microsoft.com/office/drawing/2014/main" val="1561127694"/>
                    </a:ext>
                  </a:extLst>
                </a:gridCol>
                <a:gridCol w="941381">
                  <a:extLst>
                    <a:ext uri="{9D8B030D-6E8A-4147-A177-3AD203B41FA5}">
                      <a16:colId xmlns:a16="http://schemas.microsoft.com/office/drawing/2014/main" val="2878771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850113827"/>
                    </a:ext>
                  </a:extLst>
                </a:gridCol>
              </a:tblGrid>
              <a:tr h="235497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Показатель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6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Исследуемый образец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6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2105"/>
                  </a:ext>
                </a:extLst>
              </a:tr>
              <a:tr h="372205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исходный уголь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полукокс, 450 °С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полукокс, 500 °С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6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полукокс, 550 °С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32596"/>
                  </a:ext>
                </a:extLst>
              </a:tr>
              <a:tr h="372205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Состав,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% об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Органические вещества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73,6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62,6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59,2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59,2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92678"/>
                  </a:ext>
                </a:extLst>
              </a:tr>
              <a:tr h="3722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Минеральные компоненты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24,2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25,8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27,2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26,5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266681"/>
                  </a:ext>
                </a:extLst>
              </a:tr>
              <a:tr h="18610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Плотность пор* </a:t>
                      </a:r>
                      <a:r>
                        <a:rPr lang="ru-RU" sz="1100" dirty="0" err="1">
                          <a:effectLst/>
                        </a:rPr>
                        <a:t>P</a:t>
                      </a:r>
                      <a:r>
                        <a:rPr lang="ru-RU" sz="1100" baseline="-25000" dirty="0" err="1">
                          <a:effectLst/>
                        </a:rPr>
                        <a:t>пл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шт</a:t>
                      </a:r>
                      <a:r>
                        <a:rPr lang="ru-RU" sz="1100" dirty="0">
                          <a:effectLst/>
                        </a:rPr>
                        <a:t>/мм</a:t>
                      </a:r>
                      <a:r>
                        <a:rPr lang="ru-RU" sz="1100" baseline="30000" dirty="0">
                          <a:effectLst/>
                        </a:rPr>
                        <a:t>3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1314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692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692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564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26535"/>
                  </a:ext>
                </a:extLst>
              </a:tr>
              <a:tr h="37220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Коэффициент пористости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К</a:t>
                      </a:r>
                      <a:r>
                        <a:rPr lang="ru-RU" sz="1100" baseline="-25000" dirty="0" err="1">
                          <a:effectLst/>
                        </a:rPr>
                        <a:t>п</a:t>
                      </a:r>
                      <a:r>
                        <a:rPr lang="ru-RU" sz="1100" dirty="0">
                          <a:effectLst/>
                        </a:rPr>
                        <a:t>, %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11,6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13,6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14,3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295894"/>
                  </a:ext>
                </a:extLst>
              </a:tr>
              <a:tr h="1743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 – 10 мкм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54,72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9,19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8,13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6,61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87894"/>
                  </a:ext>
                </a:extLst>
              </a:tr>
              <a:tr h="30899">
                <a:tc row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Доля пор определенного размера, %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3805"/>
                  </a:ext>
                </a:extLst>
              </a:tr>
              <a:tr h="1861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10 – 50 мкм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30,26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65,00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60,48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37,58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391390"/>
                  </a:ext>
                </a:extLst>
              </a:tr>
              <a:tr h="1861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50 – 100 мкм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5,04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15,88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15,23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17,15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664148"/>
                  </a:ext>
                </a:extLst>
              </a:tr>
              <a:tr h="1861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100 – 250 мкм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9,98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8,93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7,23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17,92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0622"/>
                  </a:ext>
                </a:extLst>
              </a:tr>
              <a:tr h="1861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250 – 500 мкм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5,63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9,94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99318"/>
                  </a:ext>
                </a:extLst>
              </a:tr>
              <a:tr h="1861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более 500 мкм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3,30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10,80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116865"/>
                  </a:ext>
                </a:extLst>
              </a:tr>
              <a:tr h="37220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Медианный размер пор </a:t>
                      </a:r>
                      <a:r>
                        <a:rPr lang="ru-RU" sz="1100" dirty="0" err="1">
                          <a:effectLst/>
                        </a:rPr>
                        <a:t>Md</a:t>
                      </a:r>
                      <a:r>
                        <a:rPr lang="ru-RU" sz="1100" baseline="-25000" dirty="0" err="1">
                          <a:effectLst/>
                        </a:rPr>
                        <a:t>п</a:t>
                      </a:r>
                      <a:r>
                        <a:rPr lang="ru-RU" sz="1100" dirty="0">
                          <a:effectLst/>
                        </a:rPr>
                        <a:t>, мкм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9,5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27,0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31,0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61,3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743106"/>
                  </a:ext>
                </a:extLst>
              </a:tr>
              <a:tr h="396721"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Доля пор определенной формы, %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Округлая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(</a:t>
                      </a:r>
                      <a:r>
                        <a:rPr lang="ru-RU" sz="1100" dirty="0" err="1">
                          <a:effectLst/>
                        </a:rPr>
                        <a:t>К</a:t>
                      </a:r>
                      <a:r>
                        <a:rPr lang="ru-RU" sz="1100" baseline="-25000" dirty="0" err="1">
                          <a:effectLst/>
                        </a:rPr>
                        <a:t>ф</a:t>
                      </a:r>
                      <a:r>
                        <a:rPr lang="ru-RU" sz="1100" dirty="0">
                          <a:effectLst/>
                        </a:rPr>
                        <a:t>=1-0,8)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5,51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6,40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6,77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5,57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87834"/>
                  </a:ext>
                </a:extLst>
              </a:tr>
              <a:tr h="3722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Эллипсоидная (</a:t>
                      </a:r>
                      <a:r>
                        <a:rPr lang="ru-RU" sz="1100" dirty="0" err="1">
                          <a:effectLst/>
                        </a:rPr>
                        <a:t>К</a:t>
                      </a:r>
                      <a:r>
                        <a:rPr lang="ru-RU" sz="1100" baseline="-25000" dirty="0" err="1">
                          <a:effectLst/>
                        </a:rPr>
                        <a:t>ф</a:t>
                      </a:r>
                      <a:r>
                        <a:rPr lang="ru-RU" sz="1100" dirty="0">
                          <a:effectLst/>
                        </a:rPr>
                        <a:t>=0,8-0,5)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29,31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32,65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36,24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25,75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149271"/>
                  </a:ext>
                </a:extLst>
              </a:tr>
              <a:tr h="3722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Дисковидная (</a:t>
                      </a:r>
                      <a:r>
                        <a:rPr lang="ru-RU" sz="1100" dirty="0" err="1">
                          <a:effectLst/>
                        </a:rPr>
                        <a:t>К</a:t>
                      </a:r>
                      <a:r>
                        <a:rPr lang="ru-RU" sz="1100" baseline="-25000" dirty="0" err="1">
                          <a:effectLst/>
                        </a:rPr>
                        <a:t>ф</a:t>
                      </a:r>
                      <a:r>
                        <a:rPr lang="ru-RU" sz="1100" dirty="0">
                          <a:effectLst/>
                        </a:rPr>
                        <a:t>=0,5-0,2)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45,59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52,95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49,5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47,27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15268"/>
                  </a:ext>
                </a:extLst>
              </a:tr>
              <a:tr h="3722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Щелевидная (</a:t>
                      </a:r>
                      <a:r>
                        <a:rPr lang="ru-RU" sz="1100" dirty="0" err="1">
                          <a:effectLst/>
                        </a:rPr>
                        <a:t>К</a:t>
                      </a:r>
                      <a:r>
                        <a:rPr lang="ru-RU" sz="1100" baseline="-25000" dirty="0" err="1">
                          <a:effectLst/>
                        </a:rPr>
                        <a:t>ф</a:t>
                      </a:r>
                      <a:r>
                        <a:rPr lang="ru-RU" sz="1100" dirty="0">
                          <a:effectLst/>
                        </a:rPr>
                        <a:t>=0-0,2)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19,59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8,00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7,49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21,41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861615"/>
                  </a:ext>
                </a:extLst>
              </a:tr>
              <a:tr h="37220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Удельная поверхность пор </a:t>
                      </a:r>
                      <a:r>
                        <a:rPr lang="ru-RU" sz="1100" dirty="0" err="1">
                          <a:effectLst/>
                        </a:rPr>
                        <a:t>S</a:t>
                      </a:r>
                      <a:r>
                        <a:rPr lang="ru-RU" sz="1100" baseline="-25000" dirty="0" err="1">
                          <a:effectLst/>
                        </a:rPr>
                        <a:t>уд</a:t>
                      </a:r>
                      <a:r>
                        <a:rPr lang="ru-RU" sz="1100" dirty="0">
                          <a:effectLst/>
                        </a:rPr>
                        <a:t>, 1/мм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19,7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67,9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39,9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79,5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214" marR="6521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98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01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термической обработки энергетических углей является актуальным научным направлением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88418" y="1294930"/>
            <a:ext cx="9729165" cy="1883819"/>
          </a:xfrm>
          <a:solidFill>
            <a:srgbClr val="FFB3B3"/>
          </a:solidFill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Энергетические угли в России испытывают конкуренцию с природным газом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Инфраструктурные ограничения и удаленность угледобывающих/перерабатывающих предприятий делают использование некачественных углей нерентабельным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Критикуется безопасность использования угля в энергетике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Снижаются темпы развития Китая, также стратегия этой страны направлена на самообеспечение углем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2</a:t>
            </a:fld>
            <a:endParaRPr lang="ru-RU"/>
          </a:p>
        </p:txBody>
      </p:sp>
      <p:sp>
        <p:nvSpPr>
          <p:cNvPr id="9" name="Шеврон 8"/>
          <p:cNvSpPr/>
          <p:nvPr/>
        </p:nvSpPr>
        <p:spPr>
          <a:xfrm rot="5400000">
            <a:off x="4764314" y="4615668"/>
            <a:ext cx="377371" cy="1436914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Текст 5"/>
          <p:cNvSpPr txBox="1">
            <a:spLocks/>
          </p:cNvSpPr>
          <p:nvPr/>
        </p:nvSpPr>
        <p:spPr>
          <a:xfrm>
            <a:off x="88418" y="3174534"/>
            <a:ext cx="9729165" cy="1895904"/>
          </a:xfrm>
          <a:prstGeom prst="rect">
            <a:avLst/>
          </a:prstGeom>
          <a:solidFill>
            <a:srgbClr val="FFE593"/>
          </a:solidFill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Запасы угля огромны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Полукоксы углей находят применение в качестве сорбентов, углеродных восстановителей, носителей катализаторов, материалов специального назначения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Жидкие и газообразные продукты полукоксования применяются как топливо и как сырье химических производств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В Россию импортируется большая доля активированных углей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8417" y="5696675"/>
            <a:ext cx="9729165" cy="646331"/>
          </a:xfrm>
          <a:prstGeom prst="rect">
            <a:avLst/>
          </a:prstGeom>
          <a:solidFill>
            <a:srgbClr val="C4E59F"/>
          </a:solidFill>
        </p:spPr>
        <p:txBody>
          <a:bodyPr wrap="square">
            <a:spAutoFit/>
          </a:bodyPr>
          <a:lstStyle/>
          <a:p>
            <a:r>
              <a:rPr lang="ru-RU" dirty="0"/>
              <a:t>Перспективно развивать переработку угля в ценные химические продукты и углеродные материалы и экспортировать не сырой уголь, а продукты с высокой добавленной стоимостью</a:t>
            </a:r>
          </a:p>
        </p:txBody>
      </p:sp>
    </p:spTree>
    <p:extLst>
      <p:ext uri="{BB962C8B-B14F-4D97-AF65-F5344CB8AC3E}">
        <p14:creationId xmlns:p14="http://schemas.microsoft.com/office/powerpoint/2010/main" val="329283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Целью данной дипломной работы является…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84137" y="3008885"/>
            <a:ext cx="9729165" cy="923330"/>
          </a:xfrm>
        </p:spPr>
        <p:txBody>
          <a:bodyPr anchor="t">
            <a:spAutoFit/>
          </a:bodyPr>
          <a:lstStyle/>
          <a:p>
            <a:r>
              <a:rPr lang="ru-RU" sz="2000" b="1" dirty="0"/>
              <a:t>Изучение структурных изменений, происходящих в угле марки Д (длиннопламенный) Кузнецкого бассейна при его термической переработке в режиме полукоксования, комплексом физико-химических методов анализа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исследуемого угля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74003"/>
              </p:ext>
            </p:extLst>
          </p:nvPr>
        </p:nvGraphicFramePr>
        <p:xfrm>
          <a:off x="6104731" y="1431038"/>
          <a:ext cx="3540671" cy="4612640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2376890">
                  <a:extLst>
                    <a:ext uri="{9D8B030D-6E8A-4147-A177-3AD203B41FA5}">
                      <a16:colId xmlns:a16="http://schemas.microsoft.com/office/drawing/2014/main" val="2653355571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1109880813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Элементный и технический анализ исходного угля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A5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060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ru-RU" sz="1800" dirty="0"/>
                        <a:t>Характеристика</a:t>
                      </a:r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A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Значение</a:t>
                      </a:r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A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Содержание</a:t>
                      </a:r>
                      <a:r>
                        <a:rPr lang="ru-RU" sz="1800" baseline="0" dirty="0"/>
                        <a:t> </a:t>
                      </a:r>
                      <a:r>
                        <a:rPr lang="en-US" sz="1800" baseline="0" dirty="0"/>
                        <a:t>C, %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78,0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05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Содержание</a:t>
                      </a:r>
                      <a:r>
                        <a:rPr lang="ru-RU" sz="1800" baseline="0" dirty="0"/>
                        <a:t> </a:t>
                      </a:r>
                      <a:r>
                        <a:rPr lang="en-US" sz="1800" baseline="0" dirty="0"/>
                        <a:t>H, %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4,3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79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Содержание</a:t>
                      </a:r>
                      <a:r>
                        <a:rPr lang="ru-RU" sz="1800" baseline="0" dirty="0"/>
                        <a:t> </a:t>
                      </a:r>
                      <a:r>
                        <a:rPr lang="en-US" sz="1800" baseline="0" dirty="0"/>
                        <a:t>N, %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1,7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2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Содержание</a:t>
                      </a:r>
                      <a:r>
                        <a:rPr lang="ru-RU" sz="1800" baseline="0" dirty="0"/>
                        <a:t> </a:t>
                      </a:r>
                      <a:r>
                        <a:rPr lang="en-US" sz="1800" baseline="0" dirty="0"/>
                        <a:t>O, %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15,5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93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Содержание</a:t>
                      </a:r>
                      <a:r>
                        <a:rPr lang="ru-RU" sz="1800" baseline="0" dirty="0"/>
                        <a:t> </a:t>
                      </a:r>
                      <a:r>
                        <a:rPr lang="en-US" sz="1800" baseline="0" dirty="0"/>
                        <a:t>S, %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0,5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Высшая теплота сгорания </a:t>
                      </a:r>
                      <a:r>
                        <a:rPr lang="en-US" sz="1800" dirty="0" err="1"/>
                        <a:t>Q</a:t>
                      </a:r>
                      <a:r>
                        <a:rPr lang="en-US" sz="1800" baseline="30000" dirty="0" err="1"/>
                        <a:t>saf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МДж/кг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31,8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2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Влага </a:t>
                      </a:r>
                      <a:r>
                        <a:rPr lang="en-US" sz="1800" dirty="0" err="1"/>
                        <a:t>W</a:t>
                      </a:r>
                      <a:r>
                        <a:rPr lang="en-US" sz="1800" baseline="30000" dirty="0" err="1"/>
                        <a:t>a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%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1,8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Зольность </a:t>
                      </a:r>
                      <a:r>
                        <a:rPr lang="en-US" sz="1800" dirty="0"/>
                        <a:t>A</a:t>
                      </a:r>
                      <a:r>
                        <a:rPr lang="en-US" sz="1800" baseline="30000" dirty="0"/>
                        <a:t>d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%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14,8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00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Выход</a:t>
                      </a:r>
                      <a:r>
                        <a:rPr lang="ru-RU" sz="1800" baseline="0" dirty="0"/>
                        <a:t> летучих </a:t>
                      </a:r>
                      <a:r>
                        <a:rPr lang="en-US" sz="1800" baseline="0" dirty="0" err="1"/>
                        <a:t>V</a:t>
                      </a:r>
                      <a:r>
                        <a:rPr lang="en-US" sz="1800" baseline="30000" dirty="0" err="1"/>
                        <a:t>a</a:t>
                      </a:r>
                      <a:r>
                        <a:rPr lang="en-US" sz="1800" baseline="0" dirty="0"/>
                        <a:t>, %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34,7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08144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475" y="1434696"/>
            <a:ext cx="5707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исследования был взят каменный уголь марки Д </a:t>
            </a:r>
            <a:r>
              <a:rPr lang="ru-RU" dirty="0" err="1"/>
              <a:t>Караканского</a:t>
            </a:r>
            <a:r>
              <a:rPr lang="ru-RU" dirty="0"/>
              <a:t> месторождения Кузнецкого бассейна.</a:t>
            </a:r>
          </a:p>
          <a:p>
            <a:endParaRPr lang="ru-RU" dirty="0"/>
          </a:p>
          <a:p>
            <a:r>
              <a:rPr lang="ru-RU" dirty="0"/>
              <a:t>Основные петрографические виды </a:t>
            </a:r>
            <a:r>
              <a:rPr lang="ru-RU" dirty="0" err="1"/>
              <a:t>литотипов</a:t>
            </a:r>
            <a:r>
              <a:rPr lang="ru-RU" dirty="0"/>
              <a:t>:</a:t>
            </a:r>
          </a:p>
          <a:p>
            <a:r>
              <a:rPr lang="ru-RU" dirty="0" err="1"/>
              <a:t>Витрен</a:t>
            </a:r>
            <a:r>
              <a:rPr lang="ru-RU" dirty="0"/>
              <a:t>, </a:t>
            </a:r>
            <a:r>
              <a:rPr lang="ru-RU" dirty="0" err="1"/>
              <a:t>кларен-дюрен</a:t>
            </a:r>
            <a:r>
              <a:rPr lang="ru-RU" dirty="0"/>
              <a:t> с преобладанием </a:t>
            </a:r>
            <a:r>
              <a:rPr lang="ru-RU" dirty="0" err="1"/>
              <a:t>витрена</a:t>
            </a:r>
            <a:r>
              <a:rPr lang="ru-RU" dirty="0"/>
              <a:t>.</a:t>
            </a:r>
          </a:p>
          <a:p>
            <a:r>
              <a:rPr lang="ru-RU" dirty="0"/>
              <a:t>Образцы обладают незначительной </a:t>
            </a:r>
            <a:r>
              <a:rPr lang="ru-RU" dirty="0" err="1"/>
              <a:t>трещеневатостью</a:t>
            </a:r>
            <a:r>
              <a:rPr lang="ru-RU" dirty="0"/>
              <a:t>.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299496" y="3349990"/>
            <a:ext cx="2913682" cy="2676544"/>
            <a:chOff x="4447308" y="2276872"/>
            <a:chExt cx="2913682" cy="2676544"/>
          </a:xfrm>
        </p:grpSpPr>
        <p:pic>
          <p:nvPicPr>
            <p:cNvPr id="10" name="Рисунок 9" descr="E:\UG_20\Still_2015-11-05_144943_N0002.bmp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19387" y="2802304"/>
              <a:ext cx="2519680" cy="1893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Прямоугольник 15"/>
            <p:cNvSpPr/>
            <p:nvPr/>
          </p:nvSpPr>
          <p:spPr>
            <a:xfrm>
              <a:off x="4447308" y="2296616"/>
              <a:ext cx="2788987" cy="2656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447308" y="2296617"/>
              <a:ext cx="2788987" cy="2880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53513" y="2276872"/>
              <a:ext cx="2907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1"/>
                  </a:solidFill>
                </a:rPr>
                <a:t>Макрофотография угля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3205142" y="3349990"/>
            <a:ext cx="2757752" cy="2676696"/>
            <a:chOff x="6915404" y="3584042"/>
            <a:chExt cx="2757752" cy="2676696"/>
          </a:xfrm>
        </p:grpSpPr>
        <p:pic>
          <p:nvPicPr>
            <p:cNvPr id="29" name="Объект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9258" y="3891660"/>
              <a:ext cx="2743898" cy="23683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Группа 29"/>
            <p:cNvGrpSpPr/>
            <p:nvPr/>
          </p:nvGrpSpPr>
          <p:grpSpPr>
            <a:xfrm>
              <a:off x="6915404" y="3584042"/>
              <a:ext cx="2757752" cy="2676696"/>
              <a:chOff x="6955643" y="2908159"/>
              <a:chExt cx="2757752" cy="2676696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6955643" y="2927904"/>
                <a:ext cx="2757752" cy="265695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6955643" y="2927904"/>
                <a:ext cx="2757752" cy="2880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61848" y="2908159"/>
                <a:ext cx="2265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</a:rPr>
                  <a:t>Микрофотография угля</a:t>
                </a:r>
              </a:p>
            </p:txBody>
          </p:sp>
        </p:grpSp>
      </p:grpSp>
      <p:cxnSp>
        <p:nvCxnSpPr>
          <p:cNvPr id="38" name="Прямая соединительная линия 37"/>
          <p:cNvCxnSpPr/>
          <p:nvPr/>
        </p:nvCxnSpPr>
        <p:spPr>
          <a:xfrm>
            <a:off x="6104731" y="2432278"/>
            <a:ext cx="35406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4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Полукоксование </a:t>
            </a:r>
            <a:r>
              <a:rPr lang="ru-RU" dirty="0" err="1"/>
              <a:t>Караканского</a:t>
            </a:r>
            <a:r>
              <a:rPr lang="ru-RU" dirty="0"/>
              <a:t> каменного угля марки Д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5</a:t>
            </a:fld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32000" y="1188000"/>
            <a:ext cx="82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Режим полукоксования в реторте Фишера: </a:t>
            </a:r>
          </a:p>
          <a:p>
            <a:r>
              <a:rPr lang="ru-RU" dirty="0"/>
              <a:t>Нагрев 10 °С в 1 мин</a:t>
            </a:r>
          </a:p>
          <a:p>
            <a:r>
              <a:rPr lang="ru-RU" dirty="0"/>
              <a:t>Выдерживание угля при заданной температуре – 30 минут</a:t>
            </a:r>
          </a:p>
        </p:txBody>
      </p:sp>
      <p:grpSp>
        <p:nvGrpSpPr>
          <p:cNvPr id="34" name="Группа 33"/>
          <p:cNvGrpSpPr/>
          <p:nvPr/>
        </p:nvGrpSpPr>
        <p:grpSpPr>
          <a:xfrm>
            <a:off x="2248638" y="2268000"/>
            <a:ext cx="5408725" cy="3712463"/>
            <a:chOff x="2248638" y="2479430"/>
            <a:chExt cx="5408725" cy="3712463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366021" y="2906584"/>
              <a:ext cx="4926319" cy="2258695"/>
              <a:chOff x="-247646" y="0"/>
              <a:chExt cx="4926537" cy="2259256"/>
            </a:xfrm>
          </p:grpSpPr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" y="0"/>
                <a:ext cx="4678887" cy="2259256"/>
              </a:xfrm>
              <a:prstGeom prst="rect">
                <a:avLst/>
              </a:prstGeom>
            </p:spPr>
          </p:pic>
          <p:grpSp>
            <p:nvGrpSpPr>
              <p:cNvPr id="21" name="Группа 20"/>
              <p:cNvGrpSpPr/>
              <p:nvPr/>
            </p:nvGrpSpPr>
            <p:grpSpPr>
              <a:xfrm>
                <a:off x="-247646" y="95201"/>
                <a:ext cx="4723839" cy="1857424"/>
                <a:chOff x="-247646" y="95201"/>
                <a:chExt cx="4723839" cy="1857424"/>
              </a:xfrm>
            </p:grpSpPr>
            <p:sp>
              <p:nvSpPr>
                <p:cNvPr id="22" name="Прямоугольник 21"/>
                <p:cNvSpPr/>
                <p:nvPr/>
              </p:nvSpPr>
              <p:spPr>
                <a:xfrm>
                  <a:off x="123269" y="523875"/>
                  <a:ext cx="247650" cy="238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>
                  <a:off x="380444" y="685800"/>
                  <a:ext cx="1066800" cy="3333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Прямоугольник 23"/>
                <p:cNvSpPr/>
                <p:nvPr/>
              </p:nvSpPr>
              <p:spPr>
                <a:xfrm>
                  <a:off x="1447214" y="95201"/>
                  <a:ext cx="304830" cy="30881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1704419" y="257175"/>
                  <a:ext cx="485775" cy="85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Прямоугольник 25"/>
                <p:cNvSpPr/>
                <p:nvPr/>
              </p:nvSpPr>
              <p:spPr>
                <a:xfrm>
                  <a:off x="-247646" y="1626676"/>
                  <a:ext cx="247650" cy="3190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-4060" y="1830993"/>
                  <a:ext cx="489279" cy="1216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Прямоугольник 27"/>
                <p:cNvSpPr/>
                <p:nvPr/>
              </p:nvSpPr>
              <p:spPr>
                <a:xfrm>
                  <a:off x="4228543" y="762000"/>
                  <a:ext cx="247650" cy="238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9" name="Прямая соединительная линия 28"/>
                <p:cNvCxnSpPr/>
                <p:nvPr/>
              </p:nvCxnSpPr>
              <p:spPr>
                <a:xfrm flipH="1">
                  <a:off x="4095197" y="1009650"/>
                  <a:ext cx="190499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Прямоугольник 29"/>
            <p:cNvSpPr/>
            <p:nvPr/>
          </p:nvSpPr>
          <p:spPr>
            <a:xfrm>
              <a:off x="2481580" y="5268563"/>
              <a:ext cx="494284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ru-RU" dirty="0">
                  <a:ea typeface="Calibri" panose="020F0502020204030204" pitchFamily="34" charset="0"/>
                  <a:cs typeface="Times New Roman" panose="02020603050405020304" pitchFamily="18" charset="0"/>
                </a:rPr>
                <a:t>1 – Реторта Фишера с электрическим нагревом, 2 – термопара, 3 – измерительный прибор, 4 – колба-приемник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252700" y="2499175"/>
              <a:ext cx="5400600" cy="369271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252700" y="2499175"/>
              <a:ext cx="5400600" cy="2880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48638" y="2479430"/>
              <a:ext cx="5408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b="1" dirty="0">
                  <a:solidFill>
                    <a:schemeClr val="bg1"/>
                  </a:solidFill>
                </a:rPr>
                <a:t>Схема лабораторной установки полукоксования в реторте Фишера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0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Полукоксование </a:t>
            </a:r>
            <a:r>
              <a:rPr lang="ru-RU" dirty="0" err="1"/>
              <a:t>Караканского</a:t>
            </a:r>
            <a:r>
              <a:rPr lang="ru-RU" dirty="0"/>
              <a:t> каменного угля марки Д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6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740532" y="5805264"/>
            <a:ext cx="8424936" cy="646331"/>
            <a:chOff x="323528" y="5805264"/>
            <a:chExt cx="8424936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23528" y="5805264"/>
              <a:ext cx="8424936" cy="646331"/>
            </a:xfrm>
            <a:prstGeom prst="rect">
              <a:avLst/>
            </a:prstGeom>
            <a:solidFill>
              <a:srgbClr val="C4E59F"/>
            </a:solidFill>
          </p:spPr>
          <p:txBody>
            <a:bodyPr wrap="square" rtlCol="0">
              <a:spAutoFit/>
            </a:bodyPr>
            <a:lstStyle/>
            <a:p>
              <a:pPr marL="533400"/>
              <a:r>
                <a:rPr lang="ru-RU" dirty="0"/>
                <a:t>При нагреве свыше 550 °С выходы продуктов полукоксования меняются незначительно</a:t>
              </a: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459160" y="5866235"/>
              <a:ext cx="368424" cy="504056"/>
              <a:chOff x="459160" y="6084000"/>
              <a:chExt cx="368424" cy="504056"/>
            </a:xfrm>
          </p:grpSpPr>
          <p:sp>
            <p:nvSpPr>
              <p:cNvPr id="16" name="Нашивка 13"/>
              <p:cNvSpPr/>
              <p:nvPr/>
            </p:nvSpPr>
            <p:spPr>
              <a:xfrm>
                <a:off x="459160" y="6084000"/>
                <a:ext cx="216024" cy="50405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Нашивка 14"/>
              <p:cNvSpPr/>
              <p:nvPr/>
            </p:nvSpPr>
            <p:spPr>
              <a:xfrm>
                <a:off x="611560" y="6084000"/>
                <a:ext cx="216024" cy="50405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Прямоугольник 17"/>
          <p:cNvSpPr/>
          <p:nvPr/>
        </p:nvSpPr>
        <p:spPr>
          <a:xfrm>
            <a:off x="432000" y="1188000"/>
            <a:ext cx="82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Режим полукоксования в реторте Фишера: </a:t>
            </a:r>
          </a:p>
          <a:p>
            <a:r>
              <a:rPr lang="ru-RU" dirty="0"/>
              <a:t>Нагрев 10 °С в 1 мин</a:t>
            </a:r>
          </a:p>
          <a:p>
            <a:r>
              <a:rPr lang="ru-RU" dirty="0"/>
              <a:t>Выдерживание угля при заданной температуре – 30 минут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00" y="2268000"/>
            <a:ext cx="5400000" cy="34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2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Полукоксование </a:t>
            </a:r>
            <a:r>
              <a:rPr lang="ru-RU" dirty="0" err="1"/>
              <a:t>Караканского</a:t>
            </a:r>
            <a:r>
              <a:rPr lang="ru-RU" dirty="0"/>
              <a:t> каменного угля марки Д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7</a:t>
            </a:fld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32000" y="1188000"/>
            <a:ext cx="82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Режим полукоксования в реторте Фишера: </a:t>
            </a:r>
          </a:p>
          <a:p>
            <a:r>
              <a:rPr lang="ru-RU" dirty="0"/>
              <a:t>Нагрев 10 °С в 1 мин</a:t>
            </a:r>
          </a:p>
          <a:p>
            <a:r>
              <a:rPr lang="ru-RU" dirty="0"/>
              <a:t>Выдерживание угля при заданной температуре – 30 минут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18722"/>
              </p:ext>
            </p:extLst>
          </p:nvPr>
        </p:nvGraphicFramePr>
        <p:xfrm>
          <a:off x="182628" y="2268000"/>
          <a:ext cx="9507472" cy="29108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2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423584099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1480">
                <a:tc gridSpan="10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Технический</a:t>
                      </a:r>
                      <a:r>
                        <a:rPr lang="ru-RU" sz="1600" baseline="0" dirty="0"/>
                        <a:t> и элементный анализ полукоксов и исходного угля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Образец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C, %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H, %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N,</a:t>
                      </a:r>
                      <a:r>
                        <a:rPr lang="en-US" sz="1600" baseline="0" dirty="0"/>
                        <a:t> %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S, %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O,</a:t>
                      </a:r>
                      <a:r>
                        <a:rPr lang="en-US" sz="1600" baseline="0" dirty="0"/>
                        <a:t> %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Высшая теплота сгорания </a:t>
                      </a:r>
                      <a:r>
                        <a:rPr lang="en-US" sz="1600" dirty="0" err="1"/>
                        <a:t>Q</a:t>
                      </a:r>
                      <a:r>
                        <a:rPr lang="en-US" sz="1600" baseline="30000" dirty="0" err="1"/>
                        <a:t>saf</a:t>
                      </a:r>
                      <a:r>
                        <a:rPr lang="en-US" sz="1600" dirty="0"/>
                        <a:t>,</a:t>
                      </a:r>
                      <a:r>
                        <a:rPr lang="en-US" sz="1600" baseline="0" dirty="0"/>
                        <a:t> </a:t>
                      </a:r>
                      <a:r>
                        <a:rPr lang="ru-RU" sz="1600" baseline="0" dirty="0"/>
                        <a:t>МДж/кг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Влага </a:t>
                      </a:r>
                      <a:r>
                        <a:rPr lang="en-US" sz="1600" dirty="0" err="1"/>
                        <a:t>W</a:t>
                      </a:r>
                      <a:r>
                        <a:rPr lang="en-US" sz="1600" baseline="30000" dirty="0" err="1"/>
                        <a:t>a</a:t>
                      </a:r>
                      <a:r>
                        <a:rPr lang="en-US" sz="1600" dirty="0"/>
                        <a:t>,</a:t>
                      </a:r>
                      <a:r>
                        <a:rPr lang="en-US" sz="1600" baseline="0" dirty="0"/>
                        <a:t> %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Зольность </a:t>
                      </a:r>
                      <a:r>
                        <a:rPr lang="en-US" sz="1600" dirty="0"/>
                        <a:t>A</a:t>
                      </a:r>
                      <a:r>
                        <a:rPr lang="en-US" sz="1600" baseline="30000" dirty="0"/>
                        <a:t>d</a:t>
                      </a:r>
                      <a:r>
                        <a:rPr lang="en-US" sz="1600" dirty="0"/>
                        <a:t>,</a:t>
                      </a:r>
                      <a:r>
                        <a:rPr lang="en-US" sz="1600" baseline="0" dirty="0"/>
                        <a:t> %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Выход</a:t>
                      </a:r>
                      <a:r>
                        <a:rPr lang="ru-RU" sz="1600" baseline="0" dirty="0"/>
                        <a:t> летучих </a:t>
                      </a:r>
                      <a:r>
                        <a:rPr lang="en-US" sz="1600" baseline="0" dirty="0" err="1"/>
                        <a:t>V</a:t>
                      </a:r>
                      <a:r>
                        <a:rPr lang="en-US" sz="1600" baseline="30000" dirty="0" err="1"/>
                        <a:t>a</a:t>
                      </a:r>
                      <a:r>
                        <a:rPr lang="en-US" sz="1600" baseline="0" dirty="0"/>
                        <a:t>, %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463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ru-RU" sz="1600" dirty="0"/>
                        <a:t>Исходный уголь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78,0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4,3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15,5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31,8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34,7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ru-RU" sz="1600" dirty="0"/>
                        <a:t>Полукокс,</a:t>
                      </a:r>
                      <a:r>
                        <a:rPr lang="ru-RU" sz="1600" baseline="0" dirty="0"/>
                        <a:t> </a:t>
                      </a:r>
                      <a:r>
                        <a:rPr lang="ru-RU" sz="1600" dirty="0"/>
                        <a:t>450 </a:t>
                      </a:r>
                      <a:r>
                        <a:rPr lang="en-US" sz="1600" dirty="0"/>
                        <a:t>°C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85,9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4,1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7,8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34,0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21,6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Полукокс,</a:t>
                      </a:r>
                      <a:r>
                        <a:rPr lang="ru-RU" sz="1600" baseline="0" dirty="0"/>
                        <a:t> </a:t>
                      </a:r>
                      <a:r>
                        <a:rPr lang="ru-RU" sz="1600" dirty="0"/>
                        <a:t>500 </a:t>
                      </a:r>
                      <a:r>
                        <a:rPr lang="en-US" sz="1600" dirty="0"/>
                        <a:t>°C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87,2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34,2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22,6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14,6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Полукокс,</a:t>
                      </a:r>
                      <a:r>
                        <a:rPr lang="ru-RU" sz="1600" baseline="0" dirty="0"/>
                        <a:t> </a:t>
                      </a:r>
                      <a:r>
                        <a:rPr lang="ru-RU" sz="1600" dirty="0"/>
                        <a:t>550 °С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90,1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4,0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25,9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Полукокс,</a:t>
                      </a:r>
                      <a:r>
                        <a:rPr lang="ru-RU" sz="1600" baseline="0" dirty="0"/>
                        <a:t> </a:t>
                      </a:r>
                      <a:r>
                        <a:rPr lang="ru-RU" sz="1600" dirty="0"/>
                        <a:t>600 </a:t>
                      </a:r>
                      <a:r>
                        <a:rPr lang="en-US" sz="1600" dirty="0"/>
                        <a:t>°C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91,1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35,1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29,9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9,8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40532" y="5805264"/>
            <a:ext cx="8424936" cy="646331"/>
            <a:chOff x="323528" y="5805264"/>
            <a:chExt cx="8424936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3528" y="5805264"/>
              <a:ext cx="8424936" cy="646331"/>
            </a:xfrm>
            <a:prstGeom prst="rect">
              <a:avLst/>
            </a:prstGeom>
            <a:solidFill>
              <a:srgbClr val="8FC2FF"/>
            </a:solidFill>
          </p:spPr>
          <p:txBody>
            <a:bodyPr wrap="square" rtlCol="0">
              <a:spAutoFit/>
            </a:bodyPr>
            <a:lstStyle/>
            <a:p>
              <a:pPr marL="533400"/>
              <a:r>
                <a:rPr lang="ru-RU" dirty="0"/>
                <a:t>Наиболее значимые изменения в составе угля произошли при нагреве до 550 °С. При дальнейшем нагреве изменения не столь существенны.</a:t>
              </a:r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459160" y="5866235"/>
              <a:ext cx="368424" cy="504056"/>
              <a:chOff x="459160" y="6084000"/>
              <a:chExt cx="368424" cy="504056"/>
            </a:xfrm>
          </p:grpSpPr>
          <p:sp>
            <p:nvSpPr>
              <p:cNvPr id="22" name="Нашивка 11"/>
              <p:cNvSpPr/>
              <p:nvPr/>
            </p:nvSpPr>
            <p:spPr>
              <a:xfrm>
                <a:off x="459160" y="6084000"/>
                <a:ext cx="216024" cy="50405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Нашивка 12"/>
              <p:cNvSpPr/>
              <p:nvPr/>
            </p:nvSpPr>
            <p:spPr>
              <a:xfrm>
                <a:off x="611560" y="6084000"/>
                <a:ext cx="216024" cy="50405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66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процесса пиролиза угля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8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32000" y="1188000"/>
            <a:ext cx="828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Дериватография</a:t>
            </a:r>
            <a:r>
              <a:rPr lang="ru-RU" dirty="0"/>
              <a:t> угля произведена на приборе </a:t>
            </a:r>
            <a:r>
              <a:rPr lang="ru-RU" dirty="0" err="1"/>
              <a:t>Shimadzu</a:t>
            </a:r>
            <a:r>
              <a:rPr lang="ru-RU" dirty="0"/>
              <a:t> DTG-60H.</a:t>
            </a:r>
          </a:p>
          <a:p>
            <a:r>
              <a:rPr lang="ru-RU" dirty="0"/>
              <a:t>Нагрев до 1100 </a:t>
            </a:r>
            <a:r>
              <a:rPr lang="en-US" dirty="0"/>
              <a:t>°C</a:t>
            </a:r>
            <a:r>
              <a:rPr lang="ru-RU" dirty="0"/>
              <a:t> велся со скоростью 10 °С в 1 минуту.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314" y="5445454"/>
            <a:ext cx="8761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Внешняя и частично внутренняя влага испарилась в интервале температур 20-140 °С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Максимальная интенсивность процессов пиролиза наблюдается при 523,62 °С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Тепловой эффект процессов пиролиза экзотермический с максимумом при 520,14 °С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" y="2098800"/>
            <a:ext cx="4590000" cy="3110529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00" y="2098800"/>
            <a:ext cx="4600800" cy="31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4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структуры угля и полукоксов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92ED27-BA8A-4305-9C65-56C402310B93}" type="slidenum">
              <a:rPr lang="ru-RU" smtClean="0"/>
              <a:t>9</a:t>
            </a:fld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2000" y="1188000"/>
            <a:ext cx="828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Рентгенофазовый анализ был проведен на рентгеновском </a:t>
            </a:r>
            <a:r>
              <a:rPr lang="ru-RU" dirty="0" err="1"/>
              <a:t>дифрактометре</a:t>
            </a:r>
            <a:r>
              <a:rPr lang="ru-RU" dirty="0"/>
              <a:t> </a:t>
            </a:r>
            <a:r>
              <a:rPr lang="ru-RU" dirty="0" err="1"/>
              <a:t>Rigaku</a:t>
            </a:r>
            <a:r>
              <a:rPr lang="ru-RU" dirty="0"/>
              <a:t> </a:t>
            </a:r>
            <a:r>
              <a:rPr lang="ru-RU" dirty="0" err="1"/>
              <a:t>SmartLab</a:t>
            </a:r>
            <a:r>
              <a:rPr lang="ru-RU" dirty="0"/>
              <a:t> с медным анодом и углом поворота 5-100 градусов.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287337" y="2111330"/>
            <a:ext cx="5495925" cy="4252648"/>
            <a:chOff x="2205037" y="2152599"/>
            <a:chExt cx="5495925" cy="425264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345532" y="2668906"/>
              <a:ext cx="5214936" cy="3736341"/>
              <a:chOff x="176213" y="139721"/>
              <a:chExt cx="5214936" cy="3736953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176213" y="139721"/>
                <a:ext cx="5143499" cy="3594079"/>
                <a:chOff x="176213" y="139721"/>
                <a:chExt cx="5143499" cy="3594079"/>
              </a:xfrm>
            </p:grpSpPr>
            <p:pic>
              <p:nvPicPr>
                <p:cNvPr id="13" name="Рисунок 12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6213" y="139721"/>
                  <a:ext cx="5143499" cy="3182374"/>
                </a:xfrm>
                <a:prstGeom prst="rect">
                  <a:avLst/>
                </a:prstGeom>
              </p:spPr>
            </p:pic>
            <p:sp>
              <p:nvSpPr>
                <p:cNvPr id="14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838200" y="3342728"/>
                  <a:ext cx="132460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Исходный уголь;</a:t>
                  </a:r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pic>
              <p:nvPicPr>
                <p:cNvPr id="15" name="Рисунок 1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3400" y="3476625"/>
                  <a:ext cx="342900" cy="38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Рисунок 1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8825" y="3476625"/>
                  <a:ext cx="342900" cy="38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" name="Рисунок 16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3775" y="3476625"/>
                  <a:ext cx="342900" cy="38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Рисунок 17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3400" y="3695700"/>
                  <a:ext cx="342900" cy="38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" name="Надпись 2"/>
              <p:cNvSpPr txBox="1">
                <a:spLocks noChangeArrowheads="1"/>
              </p:cNvSpPr>
              <p:nvPr/>
            </p:nvSpPr>
            <p:spPr bwMode="auto">
              <a:xfrm>
                <a:off x="2314575" y="3333749"/>
                <a:ext cx="13144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Полукокс, 450 °С;</a:t>
                </a:r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Надпись 2"/>
              <p:cNvSpPr txBox="1">
                <a:spLocks noChangeArrowheads="1"/>
              </p:cNvSpPr>
              <p:nvPr/>
            </p:nvSpPr>
            <p:spPr bwMode="auto">
              <a:xfrm>
                <a:off x="3829050" y="3333750"/>
                <a:ext cx="131445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Полукокс, 500 °С;</a:t>
                </a:r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Надпись 2"/>
              <p:cNvSpPr txBox="1">
                <a:spLocks noChangeArrowheads="1"/>
              </p:cNvSpPr>
              <p:nvPr/>
            </p:nvSpPr>
            <p:spPr bwMode="auto">
              <a:xfrm>
                <a:off x="838200" y="3562351"/>
                <a:ext cx="1352550" cy="295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Полукокс, 550 °С;</a:t>
                </a:r>
                <a:endPara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Надпись 2"/>
              <p:cNvSpPr txBox="1">
                <a:spLocks noChangeArrowheads="1"/>
              </p:cNvSpPr>
              <p:nvPr/>
            </p:nvSpPr>
            <p:spPr bwMode="auto">
              <a:xfrm>
                <a:off x="2057398" y="3552825"/>
                <a:ext cx="3333751" cy="323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 – Каолинит Al</a:t>
                </a:r>
                <a:r>
                  <a:rPr lang="ru-RU" sz="1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[Si</a:t>
                </a:r>
                <a:r>
                  <a:rPr lang="ru-RU" sz="1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ru-RU" sz="1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  <a:r>
                  <a:rPr lang="ru-RU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](OH)</a:t>
                </a:r>
                <a:r>
                  <a:rPr lang="ru-RU" sz="1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ru-RU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   </a:t>
                </a:r>
                <a:r>
                  <a:rPr lang="ru-RU" sz="1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Кв</a:t>
                </a:r>
                <a:r>
                  <a:rPr lang="ru-RU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Кварц SiO</a:t>
                </a:r>
                <a:r>
                  <a:rPr lang="ru-RU" sz="1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Группа 21"/>
            <p:cNvGrpSpPr/>
            <p:nvPr/>
          </p:nvGrpSpPr>
          <p:grpSpPr>
            <a:xfrm>
              <a:off x="2205037" y="2152599"/>
              <a:ext cx="5495925" cy="4233602"/>
              <a:chOff x="1608013" y="2636910"/>
              <a:chExt cx="5495925" cy="4233602"/>
            </a:xfrm>
          </p:grpSpPr>
          <p:grpSp>
            <p:nvGrpSpPr>
              <p:cNvPr id="23" name="Группа 10"/>
              <p:cNvGrpSpPr/>
              <p:nvPr/>
            </p:nvGrpSpPr>
            <p:grpSpPr>
              <a:xfrm>
                <a:off x="1608013" y="2636910"/>
                <a:ext cx="5495925" cy="4233602"/>
                <a:chOff x="1608013" y="3212974"/>
                <a:chExt cx="5495925" cy="4233602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1608013" y="3212974"/>
                  <a:ext cx="5495925" cy="423360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1608013" y="3212976"/>
                  <a:ext cx="5495925" cy="52887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667887" y="2642567"/>
                <a:ext cx="5436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</a:rPr>
                  <a:t>Сопоставление </a:t>
                </a:r>
                <a:r>
                  <a:rPr lang="ru-RU" sz="1400" b="1" dirty="0" err="1">
                    <a:solidFill>
                      <a:schemeClr val="bg1"/>
                    </a:solidFill>
                  </a:rPr>
                  <a:t>дифрактометрических</a:t>
                </a:r>
                <a:r>
                  <a:rPr lang="ru-RU" sz="1400" b="1" dirty="0">
                    <a:solidFill>
                      <a:schemeClr val="bg1"/>
                    </a:solidFill>
                  </a:rPr>
                  <a:t> кривых РФА исходного угля и полукоксов 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852319" y="2111330"/>
            <a:ext cx="40217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Основа зольной части – каолинит с примесями кальцита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Полукоксование увеличивает высоту стопок кристаллита графита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Каолинит разлагается при 450-500 °С </a:t>
            </a:r>
            <a:r>
              <a:rPr lang="ru-RU" dirty="0" err="1"/>
              <a:t>с</a:t>
            </a:r>
            <a:r>
              <a:rPr lang="ru-RU" dirty="0"/>
              <a:t> образованием кварца </a:t>
            </a:r>
            <a:r>
              <a:rPr lang="en-US" dirty="0"/>
              <a:t>SiO</a:t>
            </a:r>
            <a:r>
              <a:rPr lang="en-US" baseline="-25000" dirty="0"/>
              <a:t>2</a:t>
            </a:r>
            <a:r>
              <a:rPr lang="ru-RU" dirty="0"/>
              <a:t>, который при 550 °С превращается в аморфный кремнезем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Сера представлена преимущественно примесью пирита </a:t>
            </a:r>
            <a:r>
              <a:rPr lang="en-US" dirty="0"/>
              <a:t>FeS</a:t>
            </a:r>
            <a:r>
              <a:rPr lang="en-US" baseline="-25000" dirty="0"/>
              <a:t>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Незначительная примесь </a:t>
            </a:r>
            <a:r>
              <a:rPr lang="en-US" dirty="0"/>
              <a:t>Cl-Br </a:t>
            </a:r>
            <a:r>
              <a:rPr lang="ru-RU" dirty="0"/>
              <a:t>органики улетучивается при 450-500 °С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98391"/>
      </p:ext>
    </p:extLst>
  </p:cSld>
  <p:clrMapOvr>
    <a:masterClrMapping/>
  </p:clrMapOvr>
</p:sld>
</file>

<file path=ppt/theme/theme1.xml><?xml version="1.0" encoding="utf-8"?>
<a:theme xmlns:a="http://schemas.openxmlformats.org/drawingml/2006/main" name="С Менеджмента Будущего">
  <a:themeElements>
    <a:clrScheme name="Другая 19">
      <a:dk1>
        <a:sysClr val="windowText" lastClr="000000"/>
      </a:dk1>
      <a:lt1>
        <a:sysClr val="window" lastClr="FFFFFF"/>
      </a:lt1>
      <a:dk2>
        <a:srgbClr val="17406D"/>
      </a:dk2>
      <a:lt2>
        <a:srgbClr val="F2F2F2"/>
      </a:lt2>
      <a:accent1>
        <a:srgbClr val="0F6FC6"/>
      </a:accent1>
      <a:accent2>
        <a:srgbClr val="009DD9"/>
      </a:accent2>
      <a:accent3>
        <a:srgbClr val="4FCEFF"/>
      </a:accent3>
      <a:accent4>
        <a:srgbClr val="B5B5B5"/>
      </a:accent4>
      <a:accent5>
        <a:srgbClr val="0BD0D9"/>
      </a:accent5>
      <a:accent6>
        <a:srgbClr val="3ECCB4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 Менеджмента Будущего" id="{804BB3B5-C9DE-43A4-B308-77A293EC3819}" vid="{465E6B87-EAFD-4781-A3F2-0EBE56F8BE1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 Менеджмента Будущего</Template>
  <TotalTime>812</TotalTime>
  <Words>1230</Words>
  <Application>Microsoft Office PowerPoint</Application>
  <PresentationFormat>Лист A4 (210x297 мм)</PresentationFormat>
  <Paragraphs>278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С Менеджмента Будущего</vt:lpstr>
      <vt:lpstr>Презентация PowerPoint</vt:lpstr>
      <vt:lpstr>Исследование термической обработки энергетических углей является актуальным научным направлением</vt:lpstr>
      <vt:lpstr>Целью данной дипломной работы является…</vt:lpstr>
      <vt:lpstr>Характеристика исследуемого угля</vt:lpstr>
      <vt:lpstr>Полукоксование Караканского каменного угля марки Д</vt:lpstr>
      <vt:lpstr>Полукоксование Караканского каменного угля марки Д</vt:lpstr>
      <vt:lpstr>Полукоксование Караканского каменного угля марки Д</vt:lpstr>
      <vt:lpstr>Исследование процесса пиролиза угля</vt:lpstr>
      <vt:lpstr>Исследование структуры угля и полукоксов</vt:lpstr>
      <vt:lpstr>Исследование структуры угля и полукоксов</vt:lpstr>
      <vt:lpstr>Исследование структуры угля и полукоксов</vt:lpstr>
      <vt:lpstr>Исследование структуры угля и полукоксов</vt:lpstr>
      <vt:lpstr>Выводы по работе</vt:lpstr>
      <vt:lpstr>Приложение. Структура угля и полукоксов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структуры полукоксов термохимической переработки угля марки Д Кузбасса комплексом физико-химиче</dc:title>
  <dc:creator>Maksim Lavrentev</dc:creator>
  <cp:lastModifiedBy>Maksim Lavrentev</cp:lastModifiedBy>
  <cp:revision>57</cp:revision>
  <dcterms:created xsi:type="dcterms:W3CDTF">2016-06-16T11:40:03Z</dcterms:created>
  <dcterms:modified xsi:type="dcterms:W3CDTF">2016-06-21T13:23:31Z</dcterms:modified>
</cp:coreProperties>
</file>