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EEEE"/>
    <a:srgbClr val="47BAF3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461618213955525E-2"/>
          <c:y val="6.2870770832922182E-2"/>
          <c:w val="0.87263881947965571"/>
          <c:h val="0.597732226262386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5">
                <a:shade val="5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Sheet1!$B$2:$B$52</c:f>
              <c:numCache>
                <c:formatCode>[&gt;0.05]0.0;[=0]\-;\^</c:formatCode>
                <c:ptCount val="51"/>
                <c:pt idx="0">
                  <c:v>307.99219965838955</c:v>
                </c:pt>
                <c:pt idx="1">
                  <c:v>321.90823346785868</c:v>
                </c:pt>
                <c:pt idx="2">
                  <c:v>316.15623961380942</c:v>
                </c:pt>
                <c:pt idx="3">
                  <c:v>328.00521265922066</c:v>
                </c:pt>
                <c:pt idx="4">
                  <c:v>328.73588414655723</c:v>
                </c:pt>
                <c:pt idx="5">
                  <c:v>327.0647881441983</c:v>
                </c:pt>
                <c:pt idx="6">
                  <c:v>309.71573819245361</c:v>
                </c:pt>
                <c:pt idx="7">
                  <c:v>321.00902375215946</c:v>
                </c:pt>
                <c:pt idx="8">
                  <c:v>344.11343645985482</c:v>
                </c:pt>
                <c:pt idx="9">
                  <c:v>336.75521469648538</c:v>
                </c:pt>
                <c:pt idx="10">
                  <c:v>336.58465070636316</c:v>
                </c:pt>
                <c:pt idx="11">
                  <c:v>362.17119974041208</c:v>
                </c:pt>
                <c:pt idx="12">
                  <c:v>376.45671068424133</c:v>
                </c:pt>
                <c:pt idx="13">
                  <c:v>368.4518336779621</c:v>
                </c:pt>
                <c:pt idx="14">
                  <c:v>399.49424157545417</c:v>
                </c:pt>
                <c:pt idx="15">
                  <c:v>413.14777155081907</c:v>
                </c:pt>
                <c:pt idx="16">
                  <c:v>425.55905242677176</c:v>
                </c:pt>
                <c:pt idx="17">
                  <c:v>412.48305879050059</c:v>
                </c:pt>
                <c:pt idx="18">
                  <c:v>428.36634317923949</c:v>
                </c:pt>
                <c:pt idx="19">
                  <c:v>460.86447045387735</c:v>
                </c:pt>
                <c:pt idx="20">
                  <c:v>470.29525546948673</c:v>
                </c:pt>
                <c:pt idx="21">
                  <c:v>463.15270167767045</c:v>
                </c:pt>
                <c:pt idx="22">
                  <c:v>483.75006267721545</c:v>
                </c:pt>
                <c:pt idx="23">
                  <c:v>506.66190828082694</c:v>
                </c:pt>
                <c:pt idx="24">
                  <c:v>512.56124023525342</c:v>
                </c:pt>
                <c:pt idx="25">
                  <c:v>513.65338126722463</c:v>
                </c:pt>
                <c:pt idx="26">
                  <c:v>508.11351353125997</c:v>
                </c:pt>
                <c:pt idx="27">
                  <c:v>511.93763602525405</c:v>
                </c:pt>
                <c:pt idx="28">
                  <c:v>527.3181662602218</c:v>
                </c:pt>
                <c:pt idx="29">
                  <c:v>531.39940911126439</c:v>
                </c:pt>
                <c:pt idx="30">
                  <c:v>537.56809479875994</c:v>
                </c:pt>
                <c:pt idx="31">
                  <c:v>561.8644855718195</c:v>
                </c:pt>
                <c:pt idx="32">
                  <c:v>574.26830484834079</c:v>
                </c:pt>
                <c:pt idx="33">
                  <c:v>581.64699651379192</c:v>
                </c:pt>
                <c:pt idx="34">
                  <c:v>579.76014129484236</c:v>
                </c:pt>
                <c:pt idx="35">
                  <c:v>606.13318443193168</c:v>
                </c:pt>
                <c:pt idx="36">
                  <c:v>591.22132913638484</c:v>
                </c:pt>
                <c:pt idx="37">
                  <c:v>596.01050138944026</c:v>
                </c:pt>
                <c:pt idx="38">
                  <c:v>607.87813507472504</c:v>
                </c:pt>
                <c:pt idx="39">
                  <c:v>605.22576781434827</c:v>
                </c:pt>
                <c:pt idx="40">
                  <c:v>616.8918123065929</c:v>
                </c:pt>
                <c:pt idx="41">
                  <c:v>608.06810360410134</c:v>
                </c:pt>
                <c:pt idx="42">
                  <c:v>615.79843193557485</c:v>
                </c:pt>
                <c:pt idx="43">
                  <c:v>604.51178730797972</c:v>
                </c:pt>
                <c:pt idx="44">
                  <c:v>530.7053428964673</c:v>
                </c:pt>
                <c:pt idx="45">
                  <c:v>562.99227067681352</c:v>
                </c:pt>
                <c:pt idx="46">
                  <c:v>532.30685489488098</c:v>
                </c:pt>
                <c:pt idx="47">
                  <c:v>471.97843524646663</c:v>
                </c:pt>
                <c:pt idx="48">
                  <c:v>488.07641126166601</c:v>
                </c:pt>
                <c:pt idx="49">
                  <c:v>487.8963636938081</c:v>
                </c:pt>
                <c:pt idx="50">
                  <c:v>428.98370924956691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65-493B-982E-0E43059E8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S. &amp; Cent. America</c:v>
                </c:pt>
              </c:strCache>
            </c:strRef>
          </c:tx>
          <c:spPr>
            <a:solidFill>
              <a:schemeClr val="accent5">
                <a:shade val="7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Sheet1!$C$2:$C$52</c:f>
              <c:numCache>
                <c:formatCode>[&gt;0.05]0.0;[=0]\-;\^</c:formatCode>
                <c:ptCount val="51"/>
                <c:pt idx="0">
                  <c:v>5.8521404307476228</c:v>
                </c:pt>
                <c:pt idx="1">
                  <c:v>6.0759371560025688</c:v>
                </c:pt>
                <c:pt idx="2">
                  <c:v>6.3290247267056436</c:v>
                </c:pt>
                <c:pt idx="3">
                  <c:v>5.9336632933652291</c:v>
                </c:pt>
                <c:pt idx="4">
                  <c:v>6.5454138027645294</c:v>
                </c:pt>
                <c:pt idx="5">
                  <c:v>7.1231961619699726</c:v>
                </c:pt>
                <c:pt idx="6">
                  <c:v>6.569492014035009</c:v>
                </c:pt>
                <c:pt idx="7">
                  <c:v>6.487915467902754</c:v>
                </c:pt>
                <c:pt idx="8">
                  <c:v>6.7409119961823345</c:v>
                </c:pt>
                <c:pt idx="9">
                  <c:v>7.3783039635588992</c:v>
                </c:pt>
                <c:pt idx="10">
                  <c:v>7.844062490275002</c:v>
                </c:pt>
                <c:pt idx="11">
                  <c:v>7.905113860280375</c:v>
                </c:pt>
                <c:pt idx="12">
                  <c:v>8.8542173851660646</c:v>
                </c:pt>
                <c:pt idx="13">
                  <c:v>9.6516287881136176</c:v>
                </c:pt>
                <c:pt idx="14">
                  <c:v>10.028221585151741</c:v>
                </c:pt>
                <c:pt idx="15">
                  <c:v>10.730807664673428</c:v>
                </c:pt>
                <c:pt idx="16">
                  <c:v>10.567618693106665</c:v>
                </c:pt>
                <c:pt idx="17">
                  <c:v>10.604554214362235</c:v>
                </c:pt>
                <c:pt idx="18">
                  <c:v>11.813572724702476</c:v>
                </c:pt>
                <c:pt idx="19">
                  <c:v>13.538214782546289</c:v>
                </c:pt>
                <c:pt idx="20">
                  <c:v>15.493768889823107</c:v>
                </c:pt>
                <c:pt idx="21">
                  <c:v>15.813446561687043</c:v>
                </c:pt>
                <c:pt idx="22">
                  <c:v>17.430908558254842</c:v>
                </c:pt>
                <c:pt idx="23">
                  <c:v>17.279728433538462</c:v>
                </c:pt>
                <c:pt idx="24">
                  <c:v>18.578244613862925</c:v>
                </c:pt>
                <c:pt idx="25">
                  <c:v>15.701020589827746</c:v>
                </c:pt>
                <c:pt idx="26">
                  <c:v>16.544863048584237</c:v>
                </c:pt>
                <c:pt idx="27">
                  <c:v>17.163776664392536</c:v>
                </c:pt>
                <c:pt idx="28">
                  <c:v>17.86704061577715</c:v>
                </c:pt>
                <c:pt idx="29">
                  <c:v>19.332810567096917</c:v>
                </c:pt>
                <c:pt idx="30">
                  <c:v>19.487392238914421</c:v>
                </c:pt>
                <c:pt idx="31">
                  <c:v>19.944624544422652</c:v>
                </c:pt>
                <c:pt idx="32">
                  <c:v>21.460215412976897</c:v>
                </c:pt>
                <c:pt idx="33">
                  <c:v>20.754424781701239</c:v>
                </c:pt>
                <c:pt idx="34">
                  <c:v>20.313399276364965</c:v>
                </c:pt>
                <c:pt idx="35">
                  <c:v>20.770799386924963</c:v>
                </c:pt>
                <c:pt idx="36">
                  <c:v>19.811483519967631</c:v>
                </c:pt>
                <c:pt idx="37">
                  <c:v>19.338144721463927</c:v>
                </c:pt>
                <c:pt idx="38">
                  <c:v>20.997751830943649</c:v>
                </c:pt>
                <c:pt idx="39">
                  <c:v>22.115229281658955</c:v>
                </c:pt>
                <c:pt idx="40">
                  <c:v>20.966221884766039</c:v>
                </c:pt>
                <c:pt idx="41">
                  <c:v>24.467578913800082</c:v>
                </c:pt>
                <c:pt idx="42">
                  <c:v>25.731621810985168</c:v>
                </c:pt>
                <c:pt idx="43">
                  <c:v>28.63023364731691</c:v>
                </c:pt>
                <c:pt idx="44">
                  <c:v>23.663655898438243</c:v>
                </c:pt>
                <c:pt idx="45">
                  <c:v>28.740840966168559</c:v>
                </c:pt>
                <c:pt idx="46">
                  <c:v>30.575797489559669</c:v>
                </c:pt>
                <c:pt idx="47">
                  <c:v>32.050635348951147</c:v>
                </c:pt>
                <c:pt idx="48">
                  <c:v>34.771237463443754</c:v>
                </c:pt>
                <c:pt idx="49">
                  <c:v>36.70394036720505</c:v>
                </c:pt>
                <c:pt idx="50">
                  <c:v>37.147215233876686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65-493B-982E-0E43059E8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 &amp; Eurasia</c:v>
                </c:pt>
              </c:strCache>
            </c:strRef>
          </c:tx>
          <c:spPr>
            <a:solidFill>
              <a:schemeClr val="accent5">
                <a:shade val="9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Sheet1!$D$2:$D$52</c:f>
              <c:numCache>
                <c:formatCode>[&gt;0.05]0.0;[=0]\-;\^</c:formatCode>
                <c:ptCount val="51"/>
                <c:pt idx="0">
                  <c:v>821.49322982391766</c:v>
                </c:pt>
                <c:pt idx="1">
                  <c:v>811.08658562782955</c:v>
                </c:pt>
                <c:pt idx="2">
                  <c:v>799.56606426747555</c:v>
                </c:pt>
                <c:pt idx="3">
                  <c:v>804.34700840735786</c:v>
                </c:pt>
                <c:pt idx="4">
                  <c:v>816.70546158453089</c:v>
                </c:pt>
                <c:pt idx="5">
                  <c:v>804.29368380767721</c:v>
                </c:pt>
                <c:pt idx="6">
                  <c:v>789.52729132589138</c:v>
                </c:pt>
                <c:pt idx="7">
                  <c:v>782.05401616982942</c:v>
                </c:pt>
                <c:pt idx="8">
                  <c:v>793.13581914228121</c:v>
                </c:pt>
                <c:pt idx="9">
                  <c:v>790.65398865791292</c:v>
                </c:pt>
                <c:pt idx="10">
                  <c:v>789.27495155161307</c:v>
                </c:pt>
                <c:pt idx="11">
                  <c:v>810.00138825596628</c:v>
                </c:pt>
                <c:pt idx="12">
                  <c:v>814.98947792959711</c:v>
                </c:pt>
                <c:pt idx="13">
                  <c:v>821.48073395263168</c:v>
                </c:pt>
                <c:pt idx="14">
                  <c:v>844.70630068556216</c:v>
                </c:pt>
                <c:pt idx="15">
                  <c:v>843.43140374928259</c:v>
                </c:pt>
                <c:pt idx="16">
                  <c:v>832.7130983367249</c:v>
                </c:pt>
                <c:pt idx="17">
                  <c:v>840.62336994272368</c:v>
                </c:pt>
                <c:pt idx="18">
                  <c:v>848.4520078313501</c:v>
                </c:pt>
                <c:pt idx="19">
                  <c:v>844.47985987227617</c:v>
                </c:pt>
                <c:pt idx="20">
                  <c:v>861.05052881054792</c:v>
                </c:pt>
                <c:pt idx="21">
                  <c:v>864.38625043332593</c:v>
                </c:pt>
                <c:pt idx="22">
                  <c:v>874.49714769703166</c:v>
                </c:pt>
                <c:pt idx="23">
                  <c:v>858.82950544453274</c:v>
                </c:pt>
                <c:pt idx="24">
                  <c:v>843.57641299218074</c:v>
                </c:pt>
                <c:pt idx="25">
                  <c:v>797.71960737718234</c:v>
                </c:pt>
                <c:pt idx="26">
                  <c:v>744.25465843344477</c:v>
                </c:pt>
                <c:pt idx="27">
                  <c:v>701.75014543200712</c:v>
                </c:pt>
                <c:pt idx="28">
                  <c:v>647.24046208827895</c:v>
                </c:pt>
                <c:pt idx="29">
                  <c:v>604.44848590842844</c:v>
                </c:pt>
                <c:pt idx="30">
                  <c:v>583.32201204515945</c:v>
                </c:pt>
                <c:pt idx="31">
                  <c:v>569.73999841570162</c:v>
                </c:pt>
                <c:pt idx="32">
                  <c:v>552.19703743429784</c:v>
                </c:pt>
                <c:pt idx="33">
                  <c:v>530.55190794770738</c:v>
                </c:pt>
                <c:pt idx="34">
                  <c:v>508.07842470153372</c:v>
                </c:pt>
                <c:pt idx="35">
                  <c:v>523.11419518481944</c:v>
                </c:pt>
                <c:pt idx="36">
                  <c:v>520.2180196918016</c:v>
                </c:pt>
                <c:pt idx="37">
                  <c:v>520.53366650214093</c:v>
                </c:pt>
                <c:pt idx="38">
                  <c:v>540.12409843513535</c:v>
                </c:pt>
                <c:pt idx="39">
                  <c:v>531.83678274636668</c:v>
                </c:pt>
                <c:pt idx="40">
                  <c:v>514.94431457628082</c:v>
                </c:pt>
                <c:pt idx="41">
                  <c:v>536.33073738003156</c:v>
                </c:pt>
                <c:pt idx="42">
                  <c:v>540.21809468118931</c:v>
                </c:pt>
                <c:pt idx="43">
                  <c:v>528.02225349786534</c:v>
                </c:pt>
                <c:pt idx="44">
                  <c:v>475.39693770746027</c:v>
                </c:pt>
                <c:pt idx="45">
                  <c:v>491.61942187953679</c:v>
                </c:pt>
                <c:pt idx="46">
                  <c:v>514.07939824436255</c:v>
                </c:pt>
                <c:pt idx="47">
                  <c:v>527.4139319121407</c:v>
                </c:pt>
                <c:pt idx="48">
                  <c:v>507.21663621436682</c:v>
                </c:pt>
                <c:pt idx="49">
                  <c:v>481.02782387020193</c:v>
                </c:pt>
                <c:pt idx="50">
                  <c:v>467.87411059126168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65-493B-982E-0E43059E87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Middle East</c:v>
                </c:pt>
              </c:strCache>
            </c:strRef>
          </c:tx>
          <c:spPr>
            <a:solidFill>
              <a:schemeClr val="accent5">
                <a:tint val="9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Sheet1!$E$2:$E$52</c:f>
              <c:numCache>
                <c:formatCode>[&gt;0.05]0.0;[=0]\-;\^</c:formatCode>
                <c:ptCount val="51"/>
                <c:pt idx="0">
                  <c:v>0.2175157859962831</c:v>
                </c:pt>
                <c:pt idx="1">
                  <c:v>0.23824650963695043</c:v>
                </c:pt>
                <c:pt idx="2">
                  <c:v>0.26251459610414263</c:v>
                </c:pt>
                <c:pt idx="3">
                  <c:v>0.28865564631648533</c:v>
                </c:pt>
                <c:pt idx="4">
                  <c:v>0.31832987227336962</c:v>
                </c:pt>
                <c:pt idx="5">
                  <c:v>0.3501649985685405</c:v>
                </c:pt>
                <c:pt idx="6">
                  <c:v>0.24923000000000001</c:v>
                </c:pt>
                <c:pt idx="7">
                  <c:v>0.38386700000000001</c:v>
                </c:pt>
                <c:pt idx="8">
                  <c:v>0.64849400000000001</c:v>
                </c:pt>
                <c:pt idx="9">
                  <c:v>0.70458500000000002</c:v>
                </c:pt>
                <c:pt idx="10">
                  <c:v>1.2979780000000001</c:v>
                </c:pt>
                <c:pt idx="11">
                  <c:v>1.2796519999999998</c:v>
                </c:pt>
                <c:pt idx="12">
                  <c:v>1.2944699999999998</c:v>
                </c:pt>
                <c:pt idx="13">
                  <c:v>0.79555900000000013</c:v>
                </c:pt>
                <c:pt idx="14">
                  <c:v>1.1424779999999999</c:v>
                </c:pt>
                <c:pt idx="15">
                  <c:v>1.2038099999999998</c:v>
                </c:pt>
                <c:pt idx="16">
                  <c:v>1.0095999999999998</c:v>
                </c:pt>
                <c:pt idx="17">
                  <c:v>1.9107119999999997</c:v>
                </c:pt>
                <c:pt idx="18">
                  <c:v>2.3223690000000001</c:v>
                </c:pt>
                <c:pt idx="19">
                  <c:v>2.6790129999999999</c:v>
                </c:pt>
                <c:pt idx="20">
                  <c:v>2.8152140000000001</c:v>
                </c:pt>
                <c:pt idx="21">
                  <c:v>3.0039520000000004</c:v>
                </c:pt>
                <c:pt idx="22">
                  <c:v>3.1214040000000001</c:v>
                </c:pt>
                <c:pt idx="23">
                  <c:v>3.0603120000000001</c:v>
                </c:pt>
                <c:pt idx="24">
                  <c:v>2.9711600000000002</c:v>
                </c:pt>
                <c:pt idx="25">
                  <c:v>3.0805160000000003</c:v>
                </c:pt>
                <c:pt idx="26">
                  <c:v>3.581782</c:v>
                </c:pt>
                <c:pt idx="27">
                  <c:v>4.0531839999999999</c:v>
                </c:pt>
                <c:pt idx="28">
                  <c:v>4.7409910000000002</c:v>
                </c:pt>
                <c:pt idx="29">
                  <c:v>4.9603693296930418</c:v>
                </c:pt>
                <c:pt idx="30">
                  <c:v>5.2829244913383269</c:v>
                </c:pt>
                <c:pt idx="31">
                  <c:v>6.2206461595012872</c:v>
                </c:pt>
                <c:pt idx="32">
                  <c:v>6.6848198946177764</c:v>
                </c:pt>
                <c:pt idx="33">
                  <c:v>7.2678348437934019</c:v>
                </c:pt>
                <c:pt idx="34">
                  <c:v>7.1004349334263095</c:v>
                </c:pt>
                <c:pt idx="35">
                  <c:v>7.6940935823746281</c:v>
                </c:pt>
                <c:pt idx="36">
                  <c:v>8.6600677086345055</c:v>
                </c:pt>
                <c:pt idx="37">
                  <c:v>9.0847235049147521</c:v>
                </c:pt>
                <c:pt idx="38">
                  <c:v>9.4842689698120015</c:v>
                </c:pt>
                <c:pt idx="39">
                  <c:v>9.6372206111343193</c:v>
                </c:pt>
                <c:pt idx="40">
                  <c:v>9.8064652908719481</c:v>
                </c:pt>
                <c:pt idx="41">
                  <c:v>9.7899161995093831</c:v>
                </c:pt>
                <c:pt idx="42">
                  <c:v>9.9250312589377696</c:v>
                </c:pt>
                <c:pt idx="43">
                  <c:v>9.664969087289295</c:v>
                </c:pt>
                <c:pt idx="44">
                  <c:v>9.8815648610948088</c:v>
                </c:pt>
                <c:pt idx="45">
                  <c:v>10.123102994852102</c:v>
                </c:pt>
                <c:pt idx="46">
                  <c:v>11.063892002851764</c:v>
                </c:pt>
                <c:pt idx="47">
                  <c:v>12.289144717687403</c:v>
                </c:pt>
                <c:pt idx="48">
                  <c:v>10.779052845111456</c:v>
                </c:pt>
                <c:pt idx="49">
                  <c:v>10.70262579759317</c:v>
                </c:pt>
                <c:pt idx="50">
                  <c:v>10.5230142873103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65-493B-982E-0E43059E87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Africa</c:v>
                </c:pt>
              </c:strCache>
            </c:strRef>
          </c:tx>
          <c:spPr>
            <a:solidFill>
              <a:schemeClr val="accent5">
                <a:tint val="7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Sheet1!$F$2:$F$52</c:f>
              <c:numCache>
                <c:formatCode>[&gt;0.05]0.0;[=0]\-;\^</c:formatCode>
                <c:ptCount val="51"/>
                <c:pt idx="0">
                  <c:v>28.171095115106038</c:v>
                </c:pt>
                <c:pt idx="1">
                  <c:v>27.88859900371483</c:v>
                </c:pt>
                <c:pt idx="2">
                  <c:v>28.506135014824238</c:v>
                </c:pt>
                <c:pt idx="3">
                  <c:v>29.812456934649063</c:v>
                </c:pt>
                <c:pt idx="4">
                  <c:v>30.10388892976032</c:v>
                </c:pt>
                <c:pt idx="5">
                  <c:v>31.055005820504036</c:v>
                </c:pt>
                <c:pt idx="6">
                  <c:v>33.424929350009805</c:v>
                </c:pt>
                <c:pt idx="7">
                  <c:v>33.744192996955825</c:v>
                </c:pt>
                <c:pt idx="8">
                  <c:v>35.675752564956404</c:v>
                </c:pt>
                <c:pt idx="9">
                  <c:v>37.157436526688421</c:v>
                </c:pt>
                <c:pt idx="10">
                  <c:v>39.473731151244891</c:v>
                </c:pt>
                <c:pt idx="11">
                  <c:v>41.440267183557147</c:v>
                </c:pt>
                <c:pt idx="12">
                  <c:v>42.38373371643312</c:v>
                </c:pt>
                <c:pt idx="13">
                  <c:v>41.094818656366691</c:v>
                </c:pt>
                <c:pt idx="14">
                  <c:v>43.383648688208979</c:v>
                </c:pt>
                <c:pt idx="15">
                  <c:v>46.765751128832079</c:v>
                </c:pt>
                <c:pt idx="16">
                  <c:v>54.702968502862703</c:v>
                </c:pt>
                <c:pt idx="17">
                  <c:v>60.409955531376639</c:v>
                </c:pt>
                <c:pt idx="18">
                  <c:v>61.053217241707465</c:v>
                </c:pt>
                <c:pt idx="19">
                  <c:v>65.573927091852198</c:v>
                </c:pt>
                <c:pt idx="20">
                  <c:v>67.686178455504503</c:v>
                </c:pt>
                <c:pt idx="21">
                  <c:v>69.251110525911045</c:v>
                </c:pt>
                <c:pt idx="22">
                  <c:v>71.225238451042188</c:v>
                </c:pt>
                <c:pt idx="23">
                  <c:v>76.542788450177682</c:v>
                </c:pt>
                <c:pt idx="24">
                  <c:v>71.855070262697708</c:v>
                </c:pt>
                <c:pt idx="25">
                  <c:v>75.217695628121078</c:v>
                </c:pt>
                <c:pt idx="26">
                  <c:v>73.088365559644117</c:v>
                </c:pt>
                <c:pt idx="27">
                  <c:v>73.515407798441757</c:v>
                </c:pt>
                <c:pt idx="28">
                  <c:v>74.650582777870838</c:v>
                </c:pt>
                <c:pt idx="29">
                  <c:v>76.579022142168057</c:v>
                </c:pt>
                <c:pt idx="30">
                  <c:v>78.980588946593855</c:v>
                </c:pt>
                <c:pt idx="31">
                  <c:v>80.040409655952274</c:v>
                </c:pt>
                <c:pt idx="32">
                  <c:v>82.125132949169256</c:v>
                </c:pt>
                <c:pt idx="33">
                  <c:v>80.177278872667074</c:v>
                </c:pt>
                <c:pt idx="34">
                  <c:v>82.687432822753948</c:v>
                </c:pt>
                <c:pt idx="35">
                  <c:v>82.511035683940477</c:v>
                </c:pt>
                <c:pt idx="36">
                  <c:v>83.577267188221512</c:v>
                </c:pt>
                <c:pt idx="37">
                  <c:v>80.022342657633828</c:v>
                </c:pt>
                <c:pt idx="38">
                  <c:v>87.48101008098152</c:v>
                </c:pt>
                <c:pt idx="39">
                  <c:v>95.977966498637201</c:v>
                </c:pt>
                <c:pt idx="40">
                  <c:v>89.435672518906955</c:v>
                </c:pt>
                <c:pt idx="41">
                  <c:v>90.585083723549104</c:v>
                </c:pt>
                <c:pt idx="42">
                  <c:v>92.010442308490354</c:v>
                </c:pt>
                <c:pt idx="43">
                  <c:v>101.36749655349543</c:v>
                </c:pt>
                <c:pt idx="44">
                  <c:v>100.75888736603007</c:v>
                </c:pt>
                <c:pt idx="45">
                  <c:v>100.44500393385698</c:v>
                </c:pt>
                <c:pt idx="46">
                  <c:v>98.471755440364149</c:v>
                </c:pt>
                <c:pt idx="47">
                  <c:v>95.843871422631338</c:v>
                </c:pt>
                <c:pt idx="48">
                  <c:v>97.846381242137667</c:v>
                </c:pt>
                <c:pt idx="49">
                  <c:v>102.3909805312762</c:v>
                </c:pt>
                <c:pt idx="50">
                  <c:v>96.866959594700688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65-493B-982E-0E43059E879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Asia Pacific</c:v>
                </c:pt>
              </c:strCache>
            </c:strRef>
          </c:tx>
          <c:spPr>
            <a:solidFill>
              <a:schemeClr val="accent5">
                <a:tint val="5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Sheet1!$G$2:$G$52</c:f>
              <c:numCache>
                <c:formatCode>[&gt;0.05]0.0;[=0]\-;\^</c:formatCode>
                <c:ptCount val="51"/>
                <c:pt idx="0">
                  <c:v>237.7019071149839</c:v>
                </c:pt>
                <c:pt idx="1">
                  <c:v>250.62517533012428</c:v>
                </c:pt>
                <c:pt idx="2">
                  <c:v>243.96837375468235</c:v>
                </c:pt>
                <c:pt idx="3">
                  <c:v>247.50130807875578</c:v>
                </c:pt>
                <c:pt idx="4">
                  <c:v>277.69645144734625</c:v>
                </c:pt>
                <c:pt idx="5">
                  <c:v>310.28710682518829</c:v>
                </c:pt>
                <c:pt idx="6">
                  <c:v>332.15209796872318</c:v>
                </c:pt>
                <c:pt idx="7">
                  <c:v>344.87414492408254</c:v>
                </c:pt>
                <c:pt idx="8">
                  <c:v>353.2925975057683</c:v>
                </c:pt>
                <c:pt idx="9">
                  <c:v>362.03774540814737</c:v>
                </c:pt>
                <c:pt idx="10">
                  <c:v>389.95446452675878</c:v>
                </c:pt>
                <c:pt idx="11">
                  <c:v>399.33231084020048</c:v>
                </c:pt>
                <c:pt idx="12">
                  <c:v>425.85052246044881</c:v>
                </c:pt>
                <c:pt idx="13">
                  <c:v>446.65950680717231</c:v>
                </c:pt>
                <c:pt idx="14">
                  <c:v>468.23381573863293</c:v>
                </c:pt>
                <c:pt idx="15">
                  <c:v>495.30720960153161</c:v>
                </c:pt>
                <c:pt idx="16">
                  <c:v>511.80442018420217</c:v>
                </c:pt>
                <c:pt idx="17">
                  <c:v>529.41825592116493</c:v>
                </c:pt>
                <c:pt idx="18">
                  <c:v>560.11861463585831</c:v>
                </c:pt>
                <c:pt idx="19">
                  <c:v>609.05047043947798</c:v>
                </c:pt>
                <c:pt idx="20">
                  <c:v>657.70387450954763</c:v>
                </c:pt>
                <c:pt idx="21">
                  <c:v>683.50362137957859</c:v>
                </c:pt>
                <c:pt idx="22">
                  <c:v>733.04675707214869</c:v>
                </c:pt>
                <c:pt idx="23">
                  <c:v>785.78686862601444</c:v>
                </c:pt>
                <c:pt idx="24">
                  <c:v>821.13490200564206</c:v>
                </c:pt>
                <c:pt idx="25">
                  <c:v>837.16505228596509</c:v>
                </c:pt>
                <c:pt idx="26">
                  <c:v>872.57827566148728</c:v>
                </c:pt>
                <c:pt idx="27">
                  <c:v>902.35248408869961</c:v>
                </c:pt>
                <c:pt idx="28">
                  <c:v>949.65158597797051</c:v>
                </c:pt>
                <c:pt idx="29">
                  <c:v>995.76030722567214</c:v>
                </c:pt>
                <c:pt idx="30">
                  <c:v>1019.9702620664316</c:v>
                </c:pt>
                <c:pt idx="31">
                  <c:v>1064.7954676939755</c:v>
                </c:pt>
                <c:pt idx="32">
                  <c:v>1068.5289725682665</c:v>
                </c:pt>
                <c:pt idx="33">
                  <c:v>1068.0359561747696</c:v>
                </c:pt>
                <c:pt idx="34">
                  <c:v>1101.4431612896574</c:v>
                </c:pt>
                <c:pt idx="35">
                  <c:v>1138.8784184438468</c:v>
                </c:pt>
                <c:pt idx="36">
                  <c:v>1192.9941147710606</c:v>
                </c:pt>
                <c:pt idx="37">
                  <c:v>1286.2717528623982</c:v>
                </c:pt>
                <c:pt idx="38">
                  <c:v>1466.9769902870989</c:v>
                </c:pt>
                <c:pt idx="39">
                  <c:v>1648.911531903768</c:v>
                </c:pt>
                <c:pt idx="40">
                  <c:v>1878.5762065413039</c:v>
                </c:pt>
                <c:pt idx="41">
                  <c:v>2022.9474444455086</c:v>
                </c:pt>
                <c:pt idx="42">
                  <c:v>2192.3173671089407</c:v>
                </c:pt>
                <c:pt idx="43">
                  <c:v>2251.6645338876874</c:v>
                </c:pt>
                <c:pt idx="44">
                  <c:v>2333.1742478643368</c:v>
                </c:pt>
                <c:pt idx="45">
                  <c:v>2440.4114043777004</c:v>
                </c:pt>
                <c:pt idx="46">
                  <c:v>2613.5415852037549</c:v>
                </c:pt>
                <c:pt idx="47">
                  <c:v>2674.7806079288057</c:v>
                </c:pt>
                <c:pt idx="48">
                  <c:v>2752.0232594194522</c:v>
                </c:pt>
                <c:pt idx="49">
                  <c:v>2792.459445965671</c:v>
                </c:pt>
                <c:pt idx="50">
                  <c:v>2798.4549988972644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65-493B-982E-0E43059E8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69216"/>
        <c:axId val="212269608"/>
      </c:areaChart>
      <c:dateAx>
        <c:axId val="21226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2269608"/>
        <c:crosses val="autoZero"/>
        <c:auto val="0"/>
        <c:lblOffset val="100"/>
        <c:baseTimeUnit val="days"/>
        <c:majorUnit val="5"/>
        <c:majorTimeUnit val="days"/>
      </c:dateAx>
      <c:valAx>
        <c:axId val="21226960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2269216"/>
        <c:crosses val="autoZero"/>
        <c:crossBetween val="midCat"/>
        <c:majorUnit val="1000"/>
        <c:minorUnit val="500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358A6-1C79-4ECA-AA3C-C290E27F8A69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ru-RU"/>
        </a:p>
      </dgm:t>
    </dgm:pt>
    <dgm:pt modelId="{110D1D43-9C98-4EF0-9D4E-722647347BB7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400" dirty="0"/>
            <a:t>Sources of innovation in coal industry</a:t>
          </a:r>
          <a:endParaRPr lang="ru-RU" sz="2400" dirty="0"/>
        </a:p>
      </dgm:t>
    </dgm:pt>
    <dgm:pt modelId="{045D3B56-1542-4CA2-839A-C456DDAE4F1F}" type="parTrans" cxnId="{31C4A50C-5202-48DA-843F-280638B4F93D}">
      <dgm:prSet/>
      <dgm:spPr/>
      <dgm:t>
        <a:bodyPr/>
        <a:lstStyle/>
        <a:p>
          <a:endParaRPr lang="ru-RU"/>
        </a:p>
      </dgm:t>
    </dgm:pt>
    <dgm:pt modelId="{7E872F6A-1E0B-45A5-A7D7-C97EC2D6F9BB}" type="sibTrans" cxnId="{31C4A50C-5202-48DA-843F-280638B4F93D}">
      <dgm:prSet/>
      <dgm:spPr/>
      <dgm:t>
        <a:bodyPr/>
        <a:lstStyle/>
        <a:p>
          <a:endParaRPr lang="ru-RU"/>
        </a:p>
      </dgm:t>
    </dgm:pt>
    <dgm:pt modelId="{76F1AD73-BAC3-4779-9EDF-5E1F8DA76546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400" dirty="0"/>
            <a:t>In-house R&amp;D</a:t>
          </a:r>
          <a:endParaRPr lang="ru-RU" sz="2400" dirty="0"/>
        </a:p>
      </dgm:t>
    </dgm:pt>
    <dgm:pt modelId="{7AD2953A-DAB2-4C52-883F-B20DE7B1DCE5}" type="parTrans" cxnId="{14C459E6-2E24-444F-8350-478723BB5A0D}">
      <dgm:prSet/>
      <dgm:spPr/>
      <dgm:t>
        <a:bodyPr/>
        <a:lstStyle/>
        <a:p>
          <a:endParaRPr lang="ru-RU"/>
        </a:p>
      </dgm:t>
    </dgm:pt>
    <dgm:pt modelId="{E68D35D5-21DE-47C6-AE1A-20DE4ABA915D}" type="sibTrans" cxnId="{14C459E6-2E24-444F-8350-478723BB5A0D}">
      <dgm:prSet/>
      <dgm:spPr/>
      <dgm:t>
        <a:bodyPr/>
        <a:lstStyle/>
        <a:p>
          <a:endParaRPr lang="ru-RU"/>
        </a:p>
      </dgm:t>
    </dgm:pt>
    <dgm:pt modelId="{BE37C342-B024-45D1-9A1D-468E0E7D076D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400" dirty="0"/>
            <a:t>RTOs</a:t>
          </a:r>
          <a:endParaRPr lang="ru-RU" sz="2400" dirty="0"/>
        </a:p>
      </dgm:t>
    </dgm:pt>
    <dgm:pt modelId="{77FD4DA4-C901-4F70-9E70-3923A5D8BBA4}" type="parTrans" cxnId="{3B062D6C-BC52-41C7-BF3F-3B2191E2E9CF}">
      <dgm:prSet/>
      <dgm:spPr/>
      <dgm:t>
        <a:bodyPr/>
        <a:lstStyle/>
        <a:p>
          <a:endParaRPr lang="ru-RU"/>
        </a:p>
      </dgm:t>
    </dgm:pt>
    <dgm:pt modelId="{B2E648A4-9D78-42CB-B86A-32A6F50C5A3E}" type="sibTrans" cxnId="{3B062D6C-BC52-41C7-BF3F-3B2191E2E9CF}">
      <dgm:prSet/>
      <dgm:spPr/>
      <dgm:t>
        <a:bodyPr/>
        <a:lstStyle/>
        <a:p>
          <a:endParaRPr lang="ru-RU"/>
        </a:p>
      </dgm:t>
    </dgm:pt>
    <dgm:pt modelId="{5172BD0F-52F1-4166-B9CC-6065B50373D3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400" dirty="0"/>
            <a:t>Scientific community</a:t>
          </a:r>
          <a:endParaRPr lang="ru-RU" sz="2400" dirty="0"/>
        </a:p>
      </dgm:t>
    </dgm:pt>
    <dgm:pt modelId="{3F7DB26F-39C7-4BA6-B8C6-20F1CD105E0A}" type="parTrans" cxnId="{EBA40BB0-006E-467A-BFDE-FD717B253018}">
      <dgm:prSet/>
      <dgm:spPr/>
      <dgm:t>
        <a:bodyPr/>
        <a:lstStyle/>
        <a:p>
          <a:endParaRPr lang="ru-RU"/>
        </a:p>
      </dgm:t>
    </dgm:pt>
    <dgm:pt modelId="{2D25834E-D2F0-4F3D-A050-85AA73DBBFF1}" type="sibTrans" cxnId="{EBA40BB0-006E-467A-BFDE-FD717B253018}">
      <dgm:prSet/>
      <dgm:spPr/>
      <dgm:t>
        <a:bodyPr/>
        <a:lstStyle/>
        <a:p>
          <a:endParaRPr lang="ru-RU"/>
        </a:p>
      </dgm:t>
    </dgm:pt>
    <dgm:pt modelId="{88F66C6F-78DF-44FE-AFC6-0ED9C9A8B8C5}" type="pres">
      <dgm:prSet presAssocID="{C77358A6-1C79-4ECA-AA3C-C290E27F8A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3BE960-E6ED-4697-BB14-547A9D9134B6}" type="pres">
      <dgm:prSet presAssocID="{110D1D43-9C98-4EF0-9D4E-722647347BB7}" presName="hierRoot1" presStyleCnt="0">
        <dgm:presLayoutVars>
          <dgm:hierBranch val="init"/>
        </dgm:presLayoutVars>
      </dgm:prSet>
      <dgm:spPr/>
    </dgm:pt>
    <dgm:pt modelId="{4F767474-6007-4A8E-9157-CF9A2496CD1E}" type="pres">
      <dgm:prSet presAssocID="{110D1D43-9C98-4EF0-9D4E-722647347BB7}" presName="rootComposite1" presStyleCnt="0"/>
      <dgm:spPr/>
    </dgm:pt>
    <dgm:pt modelId="{37AB0FDB-B383-4896-94E7-83148241CE4B}" type="pres">
      <dgm:prSet presAssocID="{110D1D43-9C98-4EF0-9D4E-722647347BB7}" presName="rootText1" presStyleLbl="node0" presStyleIdx="0" presStyleCnt="1" custScaleX="146641" custScaleY="62250">
        <dgm:presLayoutVars>
          <dgm:chPref val="3"/>
        </dgm:presLayoutVars>
      </dgm:prSet>
      <dgm:spPr/>
    </dgm:pt>
    <dgm:pt modelId="{F9A20DCD-6BB0-4016-BF50-2A5AA5F82935}" type="pres">
      <dgm:prSet presAssocID="{110D1D43-9C98-4EF0-9D4E-722647347BB7}" presName="rootConnector1" presStyleLbl="node1" presStyleIdx="0" presStyleCnt="0"/>
      <dgm:spPr/>
    </dgm:pt>
    <dgm:pt modelId="{C4A90A33-E33E-4199-9F9B-2BCD7C1961FC}" type="pres">
      <dgm:prSet presAssocID="{110D1D43-9C98-4EF0-9D4E-722647347BB7}" presName="hierChild2" presStyleCnt="0"/>
      <dgm:spPr/>
    </dgm:pt>
    <dgm:pt modelId="{2DEFEF50-BE0F-4EC2-8B60-51692965C6E3}" type="pres">
      <dgm:prSet presAssocID="{7AD2953A-DAB2-4C52-883F-B20DE7B1DCE5}" presName="Name37" presStyleLbl="parChTrans1D2" presStyleIdx="0" presStyleCnt="3"/>
      <dgm:spPr/>
    </dgm:pt>
    <dgm:pt modelId="{1D3139B2-3678-419D-A652-C3603C21D291}" type="pres">
      <dgm:prSet presAssocID="{76F1AD73-BAC3-4779-9EDF-5E1F8DA76546}" presName="hierRoot2" presStyleCnt="0">
        <dgm:presLayoutVars>
          <dgm:hierBranch val="init"/>
        </dgm:presLayoutVars>
      </dgm:prSet>
      <dgm:spPr/>
    </dgm:pt>
    <dgm:pt modelId="{F7E81DAE-CF03-40E3-8F5A-406F70AB0DC8}" type="pres">
      <dgm:prSet presAssocID="{76F1AD73-BAC3-4779-9EDF-5E1F8DA76546}" presName="rootComposite" presStyleCnt="0"/>
      <dgm:spPr/>
    </dgm:pt>
    <dgm:pt modelId="{3B3E25FE-E08C-41A7-BFA9-1179A62CBED4}" type="pres">
      <dgm:prSet presAssocID="{76F1AD73-BAC3-4779-9EDF-5E1F8DA76546}" presName="rootText" presStyleLbl="node2" presStyleIdx="0" presStyleCnt="3" custScaleY="45735">
        <dgm:presLayoutVars>
          <dgm:chPref val="3"/>
        </dgm:presLayoutVars>
      </dgm:prSet>
      <dgm:spPr/>
    </dgm:pt>
    <dgm:pt modelId="{2EF3E6E4-1176-46A8-B733-BCF471839197}" type="pres">
      <dgm:prSet presAssocID="{76F1AD73-BAC3-4779-9EDF-5E1F8DA76546}" presName="rootConnector" presStyleLbl="node2" presStyleIdx="0" presStyleCnt="3"/>
      <dgm:spPr/>
    </dgm:pt>
    <dgm:pt modelId="{FD1E01C9-5EC4-4084-B9A2-7CB150E003FD}" type="pres">
      <dgm:prSet presAssocID="{76F1AD73-BAC3-4779-9EDF-5E1F8DA76546}" presName="hierChild4" presStyleCnt="0"/>
      <dgm:spPr/>
    </dgm:pt>
    <dgm:pt modelId="{73592624-E92D-4C68-8B6C-7F71C03B7AAD}" type="pres">
      <dgm:prSet presAssocID="{76F1AD73-BAC3-4779-9EDF-5E1F8DA76546}" presName="hierChild5" presStyleCnt="0"/>
      <dgm:spPr/>
    </dgm:pt>
    <dgm:pt modelId="{DA3EE0A2-A719-453D-91E2-D4C770BE3467}" type="pres">
      <dgm:prSet presAssocID="{77FD4DA4-C901-4F70-9E70-3923A5D8BBA4}" presName="Name37" presStyleLbl="parChTrans1D2" presStyleIdx="1" presStyleCnt="3"/>
      <dgm:spPr/>
    </dgm:pt>
    <dgm:pt modelId="{77CE3B9C-4F07-412D-9FE3-7F466326F899}" type="pres">
      <dgm:prSet presAssocID="{BE37C342-B024-45D1-9A1D-468E0E7D076D}" presName="hierRoot2" presStyleCnt="0">
        <dgm:presLayoutVars>
          <dgm:hierBranch val="init"/>
        </dgm:presLayoutVars>
      </dgm:prSet>
      <dgm:spPr/>
    </dgm:pt>
    <dgm:pt modelId="{E74D74D8-F752-4216-AA75-3CB991CD12FD}" type="pres">
      <dgm:prSet presAssocID="{BE37C342-B024-45D1-9A1D-468E0E7D076D}" presName="rootComposite" presStyleCnt="0"/>
      <dgm:spPr/>
    </dgm:pt>
    <dgm:pt modelId="{2D2130D8-273D-4B05-BAE6-58D7DAA0CC53}" type="pres">
      <dgm:prSet presAssocID="{BE37C342-B024-45D1-9A1D-468E0E7D076D}" presName="rootText" presStyleLbl="node2" presStyleIdx="1" presStyleCnt="3" custScaleY="45735">
        <dgm:presLayoutVars>
          <dgm:chPref val="3"/>
        </dgm:presLayoutVars>
      </dgm:prSet>
      <dgm:spPr/>
    </dgm:pt>
    <dgm:pt modelId="{2FACA734-5859-430A-9EA9-7449891406C0}" type="pres">
      <dgm:prSet presAssocID="{BE37C342-B024-45D1-9A1D-468E0E7D076D}" presName="rootConnector" presStyleLbl="node2" presStyleIdx="1" presStyleCnt="3"/>
      <dgm:spPr/>
    </dgm:pt>
    <dgm:pt modelId="{CF19991F-CE64-4B73-8314-27A20B582D38}" type="pres">
      <dgm:prSet presAssocID="{BE37C342-B024-45D1-9A1D-468E0E7D076D}" presName="hierChild4" presStyleCnt="0"/>
      <dgm:spPr/>
    </dgm:pt>
    <dgm:pt modelId="{B994588A-E4DE-468B-8A80-D8C074E2E6A3}" type="pres">
      <dgm:prSet presAssocID="{BE37C342-B024-45D1-9A1D-468E0E7D076D}" presName="hierChild5" presStyleCnt="0"/>
      <dgm:spPr/>
    </dgm:pt>
    <dgm:pt modelId="{CE924FCE-4099-4A64-9154-B2796C919D60}" type="pres">
      <dgm:prSet presAssocID="{3F7DB26F-39C7-4BA6-B8C6-20F1CD105E0A}" presName="Name37" presStyleLbl="parChTrans1D2" presStyleIdx="2" presStyleCnt="3"/>
      <dgm:spPr/>
    </dgm:pt>
    <dgm:pt modelId="{C5FFB83B-4F34-432D-AB48-31581910E45A}" type="pres">
      <dgm:prSet presAssocID="{5172BD0F-52F1-4166-B9CC-6065B50373D3}" presName="hierRoot2" presStyleCnt="0">
        <dgm:presLayoutVars>
          <dgm:hierBranch val="init"/>
        </dgm:presLayoutVars>
      </dgm:prSet>
      <dgm:spPr/>
    </dgm:pt>
    <dgm:pt modelId="{7F2F4091-3FB7-4B12-A633-3C64EF84B87C}" type="pres">
      <dgm:prSet presAssocID="{5172BD0F-52F1-4166-B9CC-6065B50373D3}" presName="rootComposite" presStyleCnt="0"/>
      <dgm:spPr/>
    </dgm:pt>
    <dgm:pt modelId="{67CFD231-A0F5-4B70-8934-6E9C036F3CBB}" type="pres">
      <dgm:prSet presAssocID="{5172BD0F-52F1-4166-B9CC-6065B50373D3}" presName="rootText" presStyleLbl="node2" presStyleIdx="2" presStyleCnt="3" custScaleY="45735">
        <dgm:presLayoutVars>
          <dgm:chPref val="3"/>
        </dgm:presLayoutVars>
      </dgm:prSet>
      <dgm:spPr/>
    </dgm:pt>
    <dgm:pt modelId="{198749C0-97EF-4298-BD8F-ACDE102283C4}" type="pres">
      <dgm:prSet presAssocID="{5172BD0F-52F1-4166-B9CC-6065B50373D3}" presName="rootConnector" presStyleLbl="node2" presStyleIdx="2" presStyleCnt="3"/>
      <dgm:spPr/>
    </dgm:pt>
    <dgm:pt modelId="{1213693A-0812-4987-95A8-5081E5E9F456}" type="pres">
      <dgm:prSet presAssocID="{5172BD0F-52F1-4166-B9CC-6065B50373D3}" presName="hierChild4" presStyleCnt="0"/>
      <dgm:spPr/>
    </dgm:pt>
    <dgm:pt modelId="{FD2B69ED-D828-4247-9E68-C5DDC9554553}" type="pres">
      <dgm:prSet presAssocID="{5172BD0F-52F1-4166-B9CC-6065B50373D3}" presName="hierChild5" presStyleCnt="0"/>
      <dgm:spPr/>
    </dgm:pt>
    <dgm:pt modelId="{3760CC64-8470-4E2F-9445-DB794B1E2FB3}" type="pres">
      <dgm:prSet presAssocID="{110D1D43-9C98-4EF0-9D4E-722647347BB7}" presName="hierChild3" presStyleCnt="0"/>
      <dgm:spPr/>
    </dgm:pt>
  </dgm:ptLst>
  <dgm:cxnLst>
    <dgm:cxn modelId="{90626009-0073-421F-917E-806AB1300976}" type="presOf" srcId="{110D1D43-9C98-4EF0-9D4E-722647347BB7}" destId="{F9A20DCD-6BB0-4016-BF50-2A5AA5F82935}" srcOrd="1" destOrd="0" presId="urn:microsoft.com/office/officeart/2005/8/layout/orgChart1"/>
    <dgm:cxn modelId="{31C4A50C-5202-48DA-843F-280638B4F93D}" srcId="{C77358A6-1C79-4ECA-AA3C-C290E27F8A69}" destId="{110D1D43-9C98-4EF0-9D4E-722647347BB7}" srcOrd="0" destOrd="0" parTransId="{045D3B56-1542-4CA2-839A-C456DDAE4F1F}" sibTransId="{7E872F6A-1E0B-45A5-A7D7-C97EC2D6F9BB}"/>
    <dgm:cxn modelId="{0979B90E-8213-41FE-8DBD-2F8904F9A797}" type="presOf" srcId="{110D1D43-9C98-4EF0-9D4E-722647347BB7}" destId="{37AB0FDB-B383-4896-94E7-83148241CE4B}" srcOrd="0" destOrd="0" presId="urn:microsoft.com/office/officeart/2005/8/layout/orgChart1"/>
    <dgm:cxn modelId="{58718016-AE1A-41D0-8D01-30796BD9ACA2}" type="presOf" srcId="{5172BD0F-52F1-4166-B9CC-6065B50373D3}" destId="{198749C0-97EF-4298-BD8F-ACDE102283C4}" srcOrd="1" destOrd="0" presId="urn:microsoft.com/office/officeart/2005/8/layout/orgChart1"/>
    <dgm:cxn modelId="{4ED43F29-1EC7-46FB-8C3C-CA50F8ADD337}" type="presOf" srcId="{5172BD0F-52F1-4166-B9CC-6065B50373D3}" destId="{67CFD231-A0F5-4B70-8934-6E9C036F3CBB}" srcOrd="0" destOrd="0" presId="urn:microsoft.com/office/officeart/2005/8/layout/orgChart1"/>
    <dgm:cxn modelId="{AA860364-0A50-4412-B0F7-3E6446C00C7C}" type="presOf" srcId="{BE37C342-B024-45D1-9A1D-468E0E7D076D}" destId="{2FACA734-5859-430A-9EA9-7449891406C0}" srcOrd="1" destOrd="0" presId="urn:microsoft.com/office/officeart/2005/8/layout/orgChart1"/>
    <dgm:cxn modelId="{3B062D6C-BC52-41C7-BF3F-3B2191E2E9CF}" srcId="{110D1D43-9C98-4EF0-9D4E-722647347BB7}" destId="{BE37C342-B024-45D1-9A1D-468E0E7D076D}" srcOrd="1" destOrd="0" parTransId="{77FD4DA4-C901-4F70-9E70-3923A5D8BBA4}" sibTransId="{B2E648A4-9D78-42CB-B86A-32A6F50C5A3E}"/>
    <dgm:cxn modelId="{14CC516C-C1D9-465A-ACFB-070D75AA3825}" type="presOf" srcId="{76F1AD73-BAC3-4779-9EDF-5E1F8DA76546}" destId="{3B3E25FE-E08C-41A7-BFA9-1179A62CBED4}" srcOrd="0" destOrd="0" presId="urn:microsoft.com/office/officeart/2005/8/layout/orgChart1"/>
    <dgm:cxn modelId="{1936E59F-7B85-4FBF-9540-97AB68DF86DE}" type="presOf" srcId="{BE37C342-B024-45D1-9A1D-468E0E7D076D}" destId="{2D2130D8-273D-4B05-BAE6-58D7DAA0CC53}" srcOrd="0" destOrd="0" presId="urn:microsoft.com/office/officeart/2005/8/layout/orgChart1"/>
    <dgm:cxn modelId="{EBA40BB0-006E-467A-BFDE-FD717B253018}" srcId="{110D1D43-9C98-4EF0-9D4E-722647347BB7}" destId="{5172BD0F-52F1-4166-B9CC-6065B50373D3}" srcOrd="2" destOrd="0" parTransId="{3F7DB26F-39C7-4BA6-B8C6-20F1CD105E0A}" sibTransId="{2D25834E-D2F0-4F3D-A050-85AA73DBBFF1}"/>
    <dgm:cxn modelId="{BC2E05B2-98B1-4906-B9D0-39CFDC11F23B}" type="presOf" srcId="{C77358A6-1C79-4ECA-AA3C-C290E27F8A69}" destId="{88F66C6F-78DF-44FE-AFC6-0ED9C9A8B8C5}" srcOrd="0" destOrd="0" presId="urn:microsoft.com/office/officeart/2005/8/layout/orgChart1"/>
    <dgm:cxn modelId="{E38306BF-8696-49AE-82F2-4E1217F0F6F6}" type="presOf" srcId="{77FD4DA4-C901-4F70-9E70-3923A5D8BBA4}" destId="{DA3EE0A2-A719-453D-91E2-D4C770BE3467}" srcOrd="0" destOrd="0" presId="urn:microsoft.com/office/officeart/2005/8/layout/orgChart1"/>
    <dgm:cxn modelId="{8EB61DC2-D0CD-4E5F-9058-73AE2A10785F}" type="presOf" srcId="{3F7DB26F-39C7-4BA6-B8C6-20F1CD105E0A}" destId="{CE924FCE-4099-4A64-9154-B2796C919D60}" srcOrd="0" destOrd="0" presId="urn:microsoft.com/office/officeart/2005/8/layout/orgChart1"/>
    <dgm:cxn modelId="{AF6509C3-6A3E-4486-B854-39E34B0BD923}" type="presOf" srcId="{7AD2953A-DAB2-4C52-883F-B20DE7B1DCE5}" destId="{2DEFEF50-BE0F-4EC2-8B60-51692965C6E3}" srcOrd="0" destOrd="0" presId="urn:microsoft.com/office/officeart/2005/8/layout/orgChart1"/>
    <dgm:cxn modelId="{36E303DA-7B80-467B-BDC8-F91A473ABD91}" type="presOf" srcId="{76F1AD73-BAC3-4779-9EDF-5E1F8DA76546}" destId="{2EF3E6E4-1176-46A8-B733-BCF471839197}" srcOrd="1" destOrd="0" presId="urn:microsoft.com/office/officeart/2005/8/layout/orgChart1"/>
    <dgm:cxn modelId="{14C459E6-2E24-444F-8350-478723BB5A0D}" srcId="{110D1D43-9C98-4EF0-9D4E-722647347BB7}" destId="{76F1AD73-BAC3-4779-9EDF-5E1F8DA76546}" srcOrd="0" destOrd="0" parTransId="{7AD2953A-DAB2-4C52-883F-B20DE7B1DCE5}" sibTransId="{E68D35D5-21DE-47C6-AE1A-20DE4ABA915D}"/>
    <dgm:cxn modelId="{5E8E7AFB-C82C-4B0C-8ED8-D12299968B53}" type="presParOf" srcId="{88F66C6F-78DF-44FE-AFC6-0ED9C9A8B8C5}" destId="{FD3BE960-E6ED-4697-BB14-547A9D9134B6}" srcOrd="0" destOrd="0" presId="urn:microsoft.com/office/officeart/2005/8/layout/orgChart1"/>
    <dgm:cxn modelId="{A7117C41-C93F-4311-B748-7AA54FC042F8}" type="presParOf" srcId="{FD3BE960-E6ED-4697-BB14-547A9D9134B6}" destId="{4F767474-6007-4A8E-9157-CF9A2496CD1E}" srcOrd="0" destOrd="0" presId="urn:microsoft.com/office/officeart/2005/8/layout/orgChart1"/>
    <dgm:cxn modelId="{F6B0B70E-01E6-4372-BBCD-0D9DBAC861E3}" type="presParOf" srcId="{4F767474-6007-4A8E-9157-CF9A2496CD1E}" destId="{37AB0FDB-B383-4896-94E7-83148241CE4B}" srcOrd="0" destOrd="0" presId="urn:microsoft.com/office/officeart/2005/8/layout/orgChart1"/>
    <dgm:cxn modelId="{85E734CF-5751-4B7C-B802-57783DD6473B}" type="presParOf" srcId="{4F767474-6007-4A8E-9157-CF9A2496CD1E}" destId="{F9A20DCD-6BB0-4016-BF50-2A5AA5F82935}" srcOrd="1" destOrd="0" presId="urn:microsoft.com/office/officeart/2005/8/layout/orgChart1"/>
    <dgm:cxn modelId="{50705A04-9519-451E-B0C6-B45B8FC93C72}" type="presParOf" srcId="{FD3BE960-E6ED-4697-BB14-547A9D9134B6}" destId="{C4A90A33-E33E-4199-9F9B-2BCD7C1961FC}" srcOrd="1" destOrd="0" presId="urn:microsoft.com/office/officeart/2005/8/layout/orgChart1"/>
    <dgm:cxn modelId="{70565D46-9569-4CF5-BD27-3988B3C4BF3D}" type="presParOf" srcId="{C4A90A33-E33E-4199-9F9B-2BCD7C1961FC}" destId="{2DEFEF50-BE0F-4EC2-8B60-51692965C6E3}" srcOrd="0" destOrd="0" presId="urn:microsoft.com/office/officeart/2005/8/layout/orgChart1"/>
    <dgm:cxn modelId="{858E93FB-3045-4C46-8558-7B503FD3FF68}" type="presParOf" srcId="{C4A90A33-E33E-4199-9F9B-2BCD7C1961FC}" destId="{1D3139B2-3678-419D-A652-C3603C21D291}" srcOrd="1" destOrd="0" presId="urn:microsoft.com/office/officeart/2005/8/layout/orgChart1"/>
    <dgm:cxn modelId="{E870FE87-4857-4EA3-A7F4-E1C996542283}" type="presParOf" srcId="{1D3139B2-3678-419D-A652-C3603C21D291}" destId="{F7E81DAE-CF03-40E3-8F5A-406F70AB0DC8}" srcOrd="0" destOrd="0" presId="urn:microsoft.com/office/officeart/2005/8/layout/orgChart1"/>
    <dgm:cxn modelId="{179A2A7B-7DD2-4F10-BF07-E3AB59E5E9FD}" type="presParOf" srcId="{F7E81DAE-CF03-40E3-8F5A-406F70AB0DC8}" destId="{3B3E25FE-E08C-41A7-BFA9-1179A62CBED4}" srcOrd="0" destOrd="0" presId="urn:microsoft.com/office/officeart/2005/8/layout/orgChart1"/>
    <dgm:cxn modelId="{9DE2CFFA-2014-4866-AF01-574D8A31E56F}" type="presParOf" srcId="{F7E81DAE-CF03-40E3-8F5A-406F70AB0DC8}" destId="{2EF3E6E4-1176-46A8-B733-BCF471839197}" srcOrd="1" destOrd="0" presId="urn:microsoft.com/office/officeart/2005/8/layout/orgChart1"/>
    <dgm:cxn modelId="{97630207-A8D7-46DA-BF70-44AA826FF915}" type="presParOf" srcId="{1D3139B2-3678-419D-A652-C3603C21D291}" destId="{FD1E01C9-5EC4-4084-B9A2-7CB150E003FD}" srcOrd="1" destOrd="0" presId="urn:microsoft.com/office/officeart/2005/8/layout/orgChart1"/>
    <dgm:cxn modelId="{D0F35D68-0734-4256-8219-F1082A899035}" type="presParOf" srcId="{1D3139B2-3678-419D-A652-C3603C21D291}" destId="{73592624-E92D-4C68-8B6C-7F71C03B7AAD}" srcOrd="2" destOrd="0" presId="urn:microsoft.com/office/officeart/2005/8/layout/orgChart1"/>
    <dgm:cxn modelId="{0DE292E2-4EC5-4098-8BC9-F1AE323DC040}" type="presParOf" srcId="{C4A90A33-E33E-4199-9F9B-2BCD7C1961FC}" destId="{DA3EE0A2-A719-453D-91E2-D4C770BE3467}" srcOrd="2" destOrd="0" presId="urn:microsoft.com/office/officeart/2005/8/layout/orgChart1"/>
    <dgm:cxn modelId="{9ED7AC18-2A21-47FD-97B6-36A0C81C242B}" type="presParOf" srcId="{C4A90A33-E33E-4199-9F9B-2BCD7C1961FC}" destId="{77CE3B9C-4F07-412D-9FE3-7F466326F899}" srcOrd="3" destOrd="0" presId="urn:microsoft.com/office/officeart/2005/8/layout/orgChart1"/>
    <dgm:cxn modelId="{34E36C5B-B4F8-4523-B586-A44369592155}" type="presParOf" srcId="{77CE3B9C-4F07-412D-9FE3-7F466326F899}" destId="{E74D74D8-F752-4216-AA75-3CB991CD12FD}" srcOrd="0" destOrd="0" presId="urn:microsoft.com/office/officeart/2005/8/layout/orgChart1"/>
    <dgm:cxn modelId="{8002787B-A6EF-4AB2-8DCD-FE58507409B9}" type="presParOf" srcId="{E74D74D8-F752-4216-AA75-3CB991CD12FD}" destId="{2D2130D8-273D-4B05-BAE6-58D7DAA0CC53}" srcOrd="0" destOrd="0" presId="urn:microsoft.com/office/officeart/2005/8/layout/orgChart1"/>
    <dgm:cxn modelId="{AF71B451-6640-4C4E-9ECC-AE8654739C0D}" type="presParOf" srcId="{E74D74D8-F752-4216-AA75-3CB991CD12FD}" destId="{2FACA734-5859-430A-9EA9-7449891406C0}" srcOrd="1" destOrd="0" presId="urn:microsoft.com/office/officeart/2005/8/layout/orgChart1"/>
    <dgm:cxn modelId="{3698D2A1-7C19-4FD4-B272-B628C0DC54F3}" type="presParOf" srcId="{77CE3B9C-4F07-412D-9FE3-7F466326F899}" destId="{CF19991F-CE64-4B73-8314-27A20B582D38}" srcOrd="1" destOrd="0" presId="urn:microsoft.com/office/officeart/2005/8/layout/orgChart1"/>
    <dgm:cxn modelId="{6E25420B-A462-4C15-AB3F-5D306BF32774}" type="presParOf" srcId="{77CE3B9C-4F07-412D-9FE3-7F466326F899}" destId="{B994588A-E4DE-468B-8A80-D8C074E2E6A3}" srcOrd="2" destOrd="0" presId="urn:microsoft.com/office/officeart/2005/8/layout/orgChart1"/>
    <dgm:cxn modelId="{5AF4F474-AF1F-4951-A958-DC4C7D343CF2}" type="presParOf" srcId="{C4A90A33-E33E-4199-9F9B-2BCD7C1961FC}" destId="{CE924FCE-4099-4A64-9154-B2796C919D60}" srcOrd="4" destOrd="0" presId="urn:microsoft.com/office/officeart/2005/8/layout/orgChart1"/>
    <dgm:cxn modelId="{897E8987-FDBC-4A20-9E9F-E9314F1689C1}" type="presParOf" srcId="{C4A90A33-E33E-4199-9F9B-2BCD7C1961FC}" destId="{C5FFB83B-4F34-432D-AB48-31581910E45A}" srcOrd="5" destOrd="0" presId="urn:microsoft.com/office/officeart/2005/8/layout/orgChart1"/>
    <dgm:cxn modelId="{B9699D6A-C620-421B-ABEE-BEC7DACF7BA3}" type="presParOf" srcId="{C5FFB83B-4F34-432D-AB48-31581910E45A}" destId="{7F2F4091-3FB7-4B12-A633-3C64EF84B87C}" srcOrd="0" destOrd="0" presId="urn:microsoft.com/office/officeart/2005/8/layout/orgChart1"/>
    <dgm:cxn modelId="{66897E6D-99E5-4650-8072-D3B39D1E6331}" type="presParOf" srcId="{7F2F4091-3FB7-4B12-A633-3C64EF84B87C}" destId="{67CFD231-A0F5-4B70-8934-6E9C036F3CBB}" srcOrd="0" destOrd="0" presId="urn:microsoft.com/office/officeart/2005/8/layout/orgChart1"/>
    <dgm:cxn modelId="{C8238305-7610-46B8-A413-E888A8C6C5BC}" type="presParOf" srcId="{7F2F4091-3FB7-4B12-A633-3C64EF84B87C}" destId="{198749C0-97EF-4298-BD8F-ACDE102283C4}" srcOrd="1" destOrd="0" presId="urn:microsoft.com/office/officeart/2005/8/layout/orgChart1"/>
    <dgm:cxn modelId="{B4BE6FC7-E530-4782-AE00-0B39DBDC01C6}" type="presParOf" srcId="{C5FFB83B-4F34-432D-AB48-31581910E45A}" destId="{1213693A-0812-4987-95A8-5081E5E9F456}" srcOrd="1" destOrd="0" presId="urn:microsoft.com/office/officeart/2005/8/layout/orgChart1"/>
    <dgm:cxn modelId="{6416665C-CEAD-410A-8C19-5F09CB65F92F}" type="presParOf" srcId="{C5FFB83B-4F34-432D-AB48-31581910E45A}" destId="{FD2B69ED-D828-4247-9E68-C5DDC9554553}" srcOrd="2" destOrd="0" presId="urn:microsoft.com/office/officeart/2005/8/layout/orgChart1"/>
    <dgm:cxn modelId="{891C46C4-6230-44D3-84DD-DA8CAB536E11}" type="presParOf" srcId="{FD3BE960-E6ED-4697-BB14-547A9D9134B6}" destId="{3760CC64-8470-4E2F-9445-DB794B1E2F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24FCE-4099-4A64-9154-B2796C919D60}">
      <dsp:nvSpPr>
        <dsp:cNvPr id="0" name=""/>
        <dsp:cNvSpPr/>
      </dsp:nvSpPr>
      <dsp:spPr>
        <a:xfrm>
          <a:off x="5384800" y="852161"/>
          <a:ext cx="3308707" cy="574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19"/>
              </a:lnTo>
              <a:lnTo>
                <a:pt x="3308707" y="287119"/>
              </a:lnTo>
              <a:lnTo>
                <a:pt x="3308707" y="57423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EE0A2-A719-453D-91E2-D4C770BE3467}">
      <dsp:nvSpPr>
        <dsp:cNvPr id="0" name=""/>
        <dsp:cNvSpPr/>
      </dsp:nvSpPr>
      <dsp:spPr>
        <a:xfrm>
          <a:off x="5339079" y="852161"/>
          <a:ext cx="91440" cy="574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23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FEF50-BE0F-4EC2-8B60-51692965C6E3}">
      <dsp:nvSpPr>
        <dsp:cNvPr id="0" name=""/>
        <dsp:cNvSpPr/>
      </dsp:nvSpPr>
      <dsp:spPr>
        <a:xfrm>
          <a:off x="2076092" y="852161"/>
          <a:ext cx="3308707" cy="574238"/>
        </a:xfrm>
        <a:custGeom>
          <a:avLst/>
          <a:gdLst/>
          <a:ahLst/>
          <a:cxnLst/>
          <a:rect l="0" t="0" r="0" b="0"/>
          <a:pathLst>
            <a:path>
              <a:moveTo>
                <a:pt x="3308707" y="0"/>
              </a:moveTo>
              <a:lnTo>
                <a:pt x="3308707" y="287119"/>
              </a:lnTo>
              <a:lnTo>
                <a:pt x="0" y="287119"/>
              </a:lnTo>
              <a:lnTo>
                <a:pt x="0" y="57423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B0FDB-B383-4896-94E7-83148241CE4B}">
      <dsp:nvSpPr>
        <dsp:cNvPr id="0" name=""/>
        <dsp:cNvSpPr/>
      </dsp:nvSpPr>
      <dsp:spPr>
        <a:xfrm>
          <a:off x="3379873" y="1058"/>
          <a:ext cx="4009852" cy="8511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Sources of innovation in coal industry</a:t>
          </a:r>
          <a:endParaRPr lang="ru-RU" sz="2400" kern="1200" dirty="0"/>
        </a:p>
      </dsp:txBody>
      <dsp:txXfrm>
        <a:off x="3379873" y="1058"/>
        <a:ext cx="4009852" cy="851103"/>
      </dsp:txXfrm>
    </dsp:sp>
    <dsp:sp modelId="{3B3E25FE-E08C-41A7-BFA9-1179A62CBED4}">
      <dsp:nvSpPr>
        <dsp:cNvPr id="0" name=""/>
        <dsp:cNvSpPr/>
      </dsp:nvSpPr>
      <dsp:spPr>
        <a:xfrm>
          <a:off x="708858" y="1426400"/>
          <a:ext cx="2734468" cy="625304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In-house R&amp;D</a:t>
          </a:r>
          <a:endParaRPr lang="ru-RU" sz="2400" kern="1200" dirty="0"/>
        </a:p>
      </dsp:txBody>
      <dsp:txXfrm>
        <a:off x="708858" y="1426400"/>
        <a:ext cx="2734468" cy="625304"/>
      </dsp:txXfrm>
    </dsp:sp>
    <dsp:sp modelId="{2D2130D8-273D-4B05-BAE6-58D7DAA0CC53}">
      <dsp:nvSpPr>
        <dsp:cNvPr id="0" name=""/>
        <dsp:cNvSpPr/>
      </dsp:nvSpPr>
      <dsp:spPr>
        <a:xfrm>
          <a:off x="4017565" y="1426400"/>
          <a:ext cx="2734468" cy="625304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RTOs</a:t>
          </a:r>
          <a:endParaRPr lang="ru-RU" sz="2400" kern="1200" dirty="0"/>
        </a:p>
      </dsp:txBody>
      <dsp:txXfrm>
        <a:off x="4017565" y="1426400"/>
        <a:ext cx="2734468" cy="625304"/>
      </dsp:txXfrm>
    </dsp:sp>
    <dsp:sp modelId="{67CFD231-A0F5-4B70-8934-6E9C036F3CBB}">
      <dsp:nvSpPr>
        <dsp:cNvPr id="0" name=""/>
        <dsp:cNvSpPr/>
      </dsp:nvSpPr>
      <dsp:spPr>
        <a:xfrm>
          <a:off x="7326272" y="1426400"/>
          <a:ext cx="2734468" cy="625304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Scientific community</a:t>
          </a:r>
          <a:endParaRPr lang="ru-RU" sz="2400" kern="1200" dirty="0"/>
        </a:p>
      </dsp:txBody>
      <dsp:txXfrm>
        <a:off x="7326272" y="1426400"/>
        <a:ext cx="2734468" cy="625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9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2076-0029-4212-A976-2148E61C318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108/EJIM-04-2013-0031" TargetMode="External"/><Relationship Id="rId2" Type="http://schemas.openxmlformats.org/officeDocument/2006/relationships/hyperlink" Target="http://doi.org/10.1016/j.ijmst.2014.03.0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i.org/10.1016/j.proenv.2011.09.17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016/j.resourpol.2007.07.001" TargetMode="External"/><Relationship Id="rId7" Type="http://schemas.openxmlformats.org/officeDocument/2006/relationships/hyperlink" Target="http://doi.org/10.1533/9780857097309.2.193" TargetMode="External"/><Relationship Id="rId2" Type="http://schemas.openxmlformats.org/officeDocument/2006/relationships/hyperlink" Target="http://doi.org/10.1533/9781782421177.1.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i.org/10.1016/j.enpol.2015.07.023" TargetMode="External"/><Relationship Id="rId5" Type="http://schemas.openxmlformats.org/officeDocument/2006/relationships/hyperlink" Target="http://doi.org/10.1533/9781782421177.2.105" TargetMode="External"/><Relationship Id="rId4" Type="http://schemas.openxmlformats.org/officeDocument/2006/relationships/hyperlink" Target="http://www.bp.com/statistical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915886"/>
            <a:ext cx="12511314" cy="301897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943" y="2670629"/>
            <a:ext cx="9144000" cy="940934"/>
          </a:xfrm>
        </p:spPr>
        <p:txBody>
          <a:bodyPr/>
          <a:lstStyle/>
          <a:p>
            <a:r>
              <a:rPr lang="en-US" dirty="0"/>
              <a:t>Innovation in coal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943" y="3842322"/>
            <a:ext cx="9144000" cy="636133"/>
          </a:xfrm>
        </p:spPr>
        <p:txBody>
          <a:bodyPr/>
          <a:lstStyle/>
          <a:p>
            <a:r>
              <a:rPr lang="en-US" dirty="0"/>
              <a:t>Maksim Lavrentev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Higman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B.,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McKittrick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E., Active coal mining at Two Bull Ridge, Ground Truth Trekking, photograph, viewed December 2016 http://www.groundtruthtrekking.org/photo/active-coal-mining-at-two-bull-ridge_3/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8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8280" y="1332139"/>
            <a:ext cx="10641606" cy="3326948"/>
          </a:xfrm>
        </p:spPr>
        <p:txBody>
          <a:bodyPr>
            <a:noAutofit/>
          </a:bodyPr>
          <a:lstStyle/>
          <a:p>
            <a:pPr marL="812800" indent="-812800">
              <a:buNone/>
            </a:pPr>
            <a:r>
              <a:rPr lang="en-US" sz="1800" dirty="0"/>
              <a:t>Osborne, D. G., </a:t>
            </a:r>
            <a:r>
              <a:rPr lang="en-US" sz="1800" dirty="0" err="1"/>
              <a:t>Sharples</a:t>
            </a:r>
            <a:r>
              <a:rPr lang="en-US" sz="1800" dirty="0"/>
              <a:t>, M., Lien, L., Schumacher, G., </a:t>
            </a:r>
            <a:r>
              <a:rPr lang="en-US" sz="1800" dirty="0" err="1"/>
              <a:t>Babich</a:t>
            </a:r>
            <a:r>
              <a:rPr lang="en-US" sz="1800" dirty="0"/>
              <a:t>, A., Harris, D., &amp; </a:t>
            </a:r>
            <a:r>
              <a:rPr lang="en-US" sz="1800" dirty="0" err="1"/>
              <a:t>Carras</a:t>
            </a:r>
            <a:r>
              <a:rPr lang="en-US" sz="1800" dirty="0"/>
              <a:t>, J. (2013). </a:t>
            </a:r>
            <a:r>
              <a:rPr lang="en-US" sz="1800" i="1" dirty="0"/>
              <a:t>Future directions toward more efficient and cleaner use of coal</a:t>
            </a:r>
            <a:r>
              <a:rPr lang="en-US" sz="1800" dirty="0"/>
              <a:t>. </a:t>
            </a:r>
            <a:r>
              <a:rPr lang="en-US" sz="1800" i="1" dirty="0"/>
              <a:t>The coal handbook: Towards cleaner production Volume 2: Coal </a:t>
            </a:r>
            <a:r>
              <a:rPr lang="en-US" sz="1800" i="1" dirty="0" err="1"/>
              <a:t>utilisation</a:t>
            </a:r>
            <a:r>
              <a:rPr lang="en-US" sz="1800" dirty="0"/>
              <a:t>. Woodhead Publishing Limited. http://doi.org/10.1533/9781782421177.3.497</a:t>
            </a:r>
            <a:endParaRPr lang="ru-RU" sz="1800" dirty="0"/>
          </a:p>
          <a:p>
            <a:pPr marL="812800" indent="-812800">
              <a:buNone/>
            </a:pPr>
            <a:r>
              <a:rPr lang="en-US" sz="1800" dirty="0"/>
              <a:t>Ralston, J., Reid, D., Hargrave, C., &amp; </a:t>
            </a:r>
            <a:r>
              <a:rPr lang="en-US" sz="1800" dirty="0" err="1"/>
              <a:t>Hainsworth</a:t>
            </a:r>
            <a:r>
              <a:rPr lang="en-US" sz="1800" dirty="0"/>
              <a:t>, D. (2014). Sensing for advancing mining automation capability : A review of underground automation technology development. </a:t>
            </a:r>
            <a:r>
              <a:rPr lang="en-US" sz="1800" i="1" dirty="0"/>
              <a:t>International Journal of Mining Science and Technology</a:t>
            </a:r>
            <a:r>
              <a:rPr lang="en-US" sz="1800" dirty="0"/>
              <a:t>, </a:t>
            </a:r>
            <a:r>
              <a:rPr lang="en-US" sz="1800" i="1" dirty="0"/>
              <a:t>24</a:t>
            </a:r>
            <a:r>
              <a:rPr lang="en-US" sz="1800" dirty="0"/>
              <a:t>(3), 305–310. </a:t>
            </a:r>
            <a:r>
              <a:rPr lang="en-US" sz="1800" dirty="0">
                <a:hlinkClick r:id="rId2"/>
              </a:rPr>
              <a:t>http://doi.org/10.1016/j.ijmst.2014.03.003</a:t>
            </a:r>
            <a:endParaRPr lang="en-US" sz="1800" dirty="0"/>
          </a:p>
          <a:p>
            <a:pPr marL="812800" indent="-812800">
              <a:buNone/>
            </a:pPr>
            <a:r>
              <a:rPr lang="en-US" sz="1800" dirty="0" err="1"/>
              <a:t>Thurner</a:t>
            </a:r>
            <a:r>
              <a:rPr lang="en-US" sz="1800" dirty="0"/>
              <a:t>, T., &amp; </a:t>
            </a:r>
            <a:r>
              <a:rPr lang="en-US" sz="1800" dirty="0" err="1"/>
              <a:t>Zaichenko</a:t>
            </a:r>
            <a:r>
              <a:rPr lang="en-US" sz="1800" dirty="0"/>
              <a:t>, S. (2014). Research and Technology Organizations ( RTOs ) in the primary sector Providing innovation to Russia ’ s mines. </a:t>
            </a:r>
            <a:r>
              <a:rPr lang="en-US" sz="1800" i="1" dirty="0"/>
              <a:t>European Journal of Innovation Management</a:t>
            </a:r>
            <a:r>
              <a:rPr lang="en-US" sz="1800" dirty="0"/>
              <a:t>, </a:t>
            </a:r>
            <a:r>
              <a:rPr lang="en-US" sz="1800" i="1" dirty="0"/>
              <a:t>17</a:t>
            </a:r>
            <a:r>
              <a:rPr lang="en-US" sz="1800" dirty="0"/>
              <a:t>(3), 292 – 310. </a:t>
            </a:r>
            <a:r>
              <a:rPr lang="en-US" sz="1800" dirty="0">
                <a:hlinkClick r:id="rId3"/>
              </a:rPr>
              <a:t>http://doi.org/10.1108/EJIM-04-2013-0031</a:t>
            </a:r>
            <a:endParaRPr lang="en-US" sz="1800" dirty="0"/>
          </a:p>
          <a:p>
            <a:pPr marL="812800" indent="-812800">
              <a:buNone/>
            </a:pPr>
            <a:r>
              <a:rPr lang="en-US" sz="1800" dirty="0"/>
              <a:t>Yu-fang, L., &amp; </a:t>
            </a:r>
            <a:r>
              <a:rPr lang="en-US" sz="1800" dirty="0" err="1"/>
              <a:t>Jin-xing</a:t>
            </a:r>
            <a:r>
              <a:rPr lang="en-US" sz="1800" dirty="0"/>
              <a:t>, S. (2011). Using the Internet of Things Technology Constructing Digital Mine. </a:t>
            </a:r>
            <a:r>
              <a:rPr lang="en-US" sz="1800" i="1" dirty="0"/>
              <a:t>Procedia Environmental Sciences</a:t>
            </a:r>
            <a:r>
              <a:rPr lang="en-US" sz="1800" dirty="0"/>
              <a:t>, </a:t>
            </a:r>
            <a:r>
              <a:rPr lang="en-US" sz="1800" i="1" dirty="0"/>
              <a:t>10</a:t>
            </a:r>
            <a:r>
              <a:rPr lang="en-US" sz="1800" dirty="0"/>
              <a:t>, 1104–1108. </a:t>
            </a:r>
            <a:r>
              <a:rPr lang="en-US" sz="1800" dirty="0">
                <a:hlinkClick r:id="rId4"/>
              </a:rPr>
              <a:t>http://doi.org/10.1016/j.proenv.2011.09.176</a:t>
            </a:r>
            <a:endParaRPr lang="en-US" sz="1800" dirty="0"/>
          </a:p>
          <a:p>
            <a:pPr marL="812800" indent="-812800">
              <a:buNone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8280" y="373487"/>
            <a:ext cx="350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Bibliography (continued)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/>
          <p:cNvSpPr/>
          <p:nvPr/>
        </p:nvSpPr>
        <p:spPr>
          <a:xfrm>
            <a:off x="418280" y="3182974"/>
            <a:ext cx="6306576" cy="3153792"/>
          </a:xfrm>
          <a:prstGeom prst="rect">
            <a:avLst/>
          </a:prstGeom>
          <a:solidFill>
            <a:srgbClr val="EEEEEE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23" y="3575080"/>
            <a:ext cx="5872550" cy="262729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-"/>
            </a:pPr>
            <a:r>
              <a:rPr lang="en-US" sz="2000" dirty="0"/>
              <a:t>Asia is driving growth of coal production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000" dirty="0"/>
              <a:t>Consumption in Europe is declining due to switch to unconventional energy resources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000" dirty="0"/>
              <a:t>Energy security concerns force development of domestic resources and alternative energy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000" dirty="0"/>
              <a:t>Coking coal will sustain high demand, while thermal might loose its share</a:t>
            </a:r>
          </a:p>
        </p:txBody>
      </p:sp>
      <p:sp>
        <p:nvSpPr>
          <p:cNvPr id="6" name="Oval 5"/>
          <p:cNvSpPr/>
          <p:nvPr/>
        </p:nvSpPr>
        <p:spPr>
          <a:xfrm>
            <a:off x="5509440" y="1523637"/>
            <a:ext cx="1028722" cy="1028722"/>
          </a:xfrm>
          <a:prstGeom prst="ellipse">
            <a:avLst/>
          </a:prstGeom>
          <a:solidFill>
            <a:srgbClr val="5F2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COAL</a:t>
            </a:r>
          </a:p>
        </p:txBody>
      </p:sp>
      <p:sp>
        <p:nvSpPr>
          <p:cNvPr id="7" name="Oval 6"/>
          <p:cNvSpPr/>
          <p:nvPr/>
        </p:nvSpPr>
        <p:spPr>
          <a:xfrm>
            <a:off x="8413553" y="1437839"/>
            <a:ext cx="614934" cy="6149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OIL</a:t>
            </a:r>
          </a:p>
        </p:txBody>
      </p:sp>
      <p:sp>
        <p:nvSpPr>
          <p:cNvPr id="5" name="Oval 4"/>
          <p:cNvSpPr/>
          <p:nvPr/>
        </p:nvSpPr>
        <p:spPr>
          <a:xfrm>
            <a:off x="8433668" y="2286164"/>
            <a:ext cx="574705" cy="574705"/>
          </a:xfrm>
          <a:prstGeom prst="ellipse">
            <a:avLst/>
          </a:prstGeom>
          <a:solidFill>
            <a:srgbClr val="47B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GAS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8280" y="373487"/>
            <a:ext cx="5682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Coal plays a vital role in global economy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280" y="6527339"/>
            <a:ext cx="6658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Alderman, 2013; BP, 2015; </a:t>
            </a:r>
            <a:r>
              <a:rPr lang="en-US" sz="1600" dirty="0" err="1">
                <a:cs typeface="Arial" panose="020B0604020202020204" pitchFamily="34" charset="0"/>
              </a:rPr>
              <a:t>Fikkers</a:t>
            </a:r>
            <a:r>
              <a:rPr lang="en-US" sz="1600" dirty="0">
                <a:cs typeface="Arial" panose="020B0604020202020204" pitchFamily="34" charset="0"/>
              </a:rPr>
              <a:t>, 2013; </a:t>
            </a:r>
            <a:r>
              <a:rPr lang="en-US" sz="1600" dirty="0" err="1">
                <a:cs typeface="Arial" panose="020B0604020202020204" pitchFamily="34" charset="0"/>
              </a:rPr>
              <a:t>Hao</a:t>
            </a:r>
            <a:r>
              <a:rPr lang="en-US" sz="1600" dirty="0">
                <a:cs typeface="Arial" panose="020B0604020202020204" pitchFamily="34" charset="0"/>
              </a:rPr>
              <a:t> et al. 2015; Osborne et al., 2013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940425" y="3182974"/>
            <a:ext cx="5076833" cy="3153792"/>
            <a:chOff x="7104185" y="1491955"/>
            <a:chExt cx="4934502" cy="2925095"/>
          </a:xfrm>
        </p:grpSpPr>
        <p:sp>
          <p:nvSpPr>
            <p:cNvPr id="15" name="Rectangle 14"/>
            <p:cNvSpPr/>
            <p:nvPr/>
          </p:nvSpPr>
          <p:spPr>
            <a:xfrm>
              <a:off x="7104185" y="1498703"/>
              <a:ext cx="4934502" cy="2918347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6" name="Chart 15"/>
            <p:cNvGraphicFramePr/>
            <p:nvPr>
              <p:extLst>
                <p:ext uri="{D42A27DB-BD31-4B8C-83A1-F6EECF244321}">
                  <p14:modId xmlns:p14="http://schemas.microsoft.com/office/powerpoint/2010/main" val="683469040"/>
                </p:ext>
              </p:extLst>
            </p:nvPr>
          </p:nvGraphicFramePr>
          <p:xfrm>
            <a:off x="7104185" y="1859130"/>
            <a:ext cx="4934502" cy="25579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7" name="Rectangle 16"/>
            <p:cNvSpPr/>
            <p:nvPr/>
          </p:nvSpPr>
          <p:spPr>
            <a:xfrm>
              <a:off x="7104185" y="1491955"/>
              <a:ext cx="4934502" cy="3342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cs typeface="Arial" panose="020B0604020202020204" pitchFamily="34" charset="0"/>
                </a:rPr>
                <a:t>Global coal consumption, Billion TOE (BP, 2015)</a:t>
              </a:r>
              <a:endParaRPr lang="ru-RU" sz="2000" dirty="0">
                <a:cs typeface="Arial" panose="020B0604020202020204" pitchFamily="34" charset="0"/>
              </a:endParaRPr>
            </a:p>
          </p:txBody>
        </p:sp>
      </p:grpSp>
      <p:sp>
        <p:nvSpPr>
          <p:cNvPr id="19" name="Equal 18"/>
          <p:cNvSpPr/>
          <p:nvPr/>
        </p:nvSpPr>
        <p:spPr>
          <a:xfrm>
            <a:off x="6724856" y="1874480"/>
            <a:ext cx="577527" cy="382344"/>
          </a:xfrm>
          <a:prstGeom prst="mathEqual">
            <a:avLst>
              <a:gd name="adj1" fmla="val 23520"/>
              <a:gd name="adj2" fmla="val 186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5557" y="1536306"/>
            <a:ext cx="64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8121725" y="1617934"/>
            <a:ext cx="243007" cy="243007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615338" y="2386287"/>
            <a:ext cx="64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8121725" y="2479687"/>
            <a:ext cx="243007" cy="243007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679828" y="2534490"/>
            <a:ext cx="687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Tton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125099" y="1605475"/>
            <a:ext cx="1162518" cy="18949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38" y="1289294"/>
            <a:ext cx="543178" cy="54317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98" y="2327371"/>
            <a:ext cx="458993" cy="45899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72" y="1860720"/>
            <a:ext cx="528319" cy="528319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3819265" y="2068748"/>
            <a:ext cx="1468352" cy="2183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276074" y="2277307"/>
            <a:ext cx="1005776" cy="28692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8280" y="3191776"/>
            <a:ext cx="6306576" cy="3516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/>
              <a:t>Coal industry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undergoing</a:t>
            </a:r>
            <a:r>
              <a:rPr lang="en-US" sz="2000" dirty="0"/>
              <a:t> significant changes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3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8280" y="373487"/>
            <a:ext cx="792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Innovations in coal mining are mostly of incremental type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18280" y="6527339"/>
            <a:ext cx="25471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cs typeface="Arial" panose="020B0604020202020204" pitchFamily="34" charset="0"/>
              </a:rPr>
              <a:t>Bartos</a:t>
            </a:r>
            <a:r>
              <a:rPr lang="en-US" sz="1600" dirty="0">
                <a:cs typeface="Arial" panose="020B0604020202020204" pitchFamily="34" charset="0"/>
              </a:rPr>
              <a:t>, 2007; </a:t>
            </a:r>
            <a:r>
              <a:rPr lang="en-US" sz="1600" dirty="0" err="1">
                <a:cs typeface="Arial" panose="020B0604020202020204" pitchFamily="34" charset="0"/>
              </a:rPr>
              <a:t>Hitzman</a:t>
            </a:r>
            <a:r>
              <a:rPr lang="en-US" sz="1600" dirty="0">
                <a:cs typeface="Arial" panose="020B0604020202020204" pitchFamily="34" charset="0"/>
              </a:rPr>
              <a:t>, 2002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00091" y="4267319"/>
            <a:ext cx="11559072" cy="2155014"/>
            <a:chOff x="418280" y="4181751"/>
            <a:chExt cx="11559072" cy="2155014"/>
          </a:xfrm>
        </p:grpSpPr>
        <p:grpSp>
          <p:nvGrpSpPr>
            <p:cNvPr id="15" name="Group 14"/>
            <p:cNvGrpSpPr/>
            <p:nvPr/>
          </p:nvGrpSpPr>
          <p:grpSpPr>
            <a:xfrm>
              <a:off x="418280" y="4181751"/>
              <a:ext cx="11559072" cy="2155014"/>
              <a:chOff x="418280" y="4181751"/>
              <a:chExt cx="11559072" cy="215501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8280" y="4185634"/>
                <a:ext cx="11559072" cy="2151131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8280" y="4181751"/>
                <a:ext cx="11559072" cy="35161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Economy of scale in mining – Haul trucks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3127258" y="5936457"/>
              <a:ext cx="8656910" cy="0"/>
            </a:xfrm>
            <a:prstGeom prst="straightConnector1">
              <a:avLst/>
            </a:prstGeom>
            <a:ln w="5715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18467" y="593645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1970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54190" y="594236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2005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540096" y="4566875"/>
              <a:ext cx="5577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 the period of 35 years, haul trucks have increased in size by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 times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at the same time the cost of the haulage has decreased by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72 %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74681" y="59343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1990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8" t="15972" r="-7" b="16692"/>
            <a:stretch/>
          </p:blipFill>
          <p:spPr>
            <a:xfrm>
              <a:off x="3127259" y="5447060"/>
              <a:ext cx="694444" cy="46642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8" t="15972" r="-7" b="16692"/>
            <a:stretch/>
          </p:blipFill>
          <p:spPr>
            <a:xfrm>
              <a:off x="6114821" y="5060350"/>
              <a:ext cx="1251894" cy="84083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8" t="15972" r="-7" b="16692"/>
            <a:stretch/>
          </p:blipFill>
          <p:spPr>
            <a:xfrm>
              <a:off x="9516165" y="4666937"/>
              <a:ext cx="1837634" cy="123424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6540802" y="1513143"/>
            <a:ext cx="543654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cs typeface="Arial" panose="020B0604020202020204" pitchFamily="34" charset="0"/>
              </a:rPr>
              <a:t>Recent innovations: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cs typeface="Arial" panose="020B0604020202020204" pitchFamily="34" charset="0"/>
              </a:rPr>
              <a:t>Since 1990 a few radical innovations occurred: long haul extraction, continuous mining, draglines and some other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cs typeface="Arial" panose="020B0604020202020204" pitchFamily="34" charset="0"/>
              </a:rPr>
              <a:t>Incremental innovations increased efficiency and intensity of operations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279" y="1513143"/>
            <a:ext cx="54019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cs typeface="Arial" panose="020B0604020202020204" pitchFamily="34" charset="0"/>
              </a:rPr>
              <a:t>Coal companies’ technology development: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cs typeface="Arial" panose="020B0604020202020204" pitchFamily="34" charset="0"/>
              </a:rPr>
              <a:t>Mining companies utilize adaptor strategy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cs typeface="Arial" panose="020B0604020202020204" pitchFamily="34" charset="0"/>
              </a:rPr>
              <a:t>Effect from economy of scale is diminishing 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cs typeface="Arial" panose="020B0604020202020204" pitchFamily="34" charset="0"/>
              </a:rPr>
              <a:t>In-house R&amp;D expenditure account for 4-8 % of revenues and has been decreasing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5315265" y="2520788"/>
            <a:ext cx="1686940" cy="2318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1955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Connector 5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8280" y="373487"/>
            <a:ext cx="1017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Cooperation with RTOs advances technology development in coal mining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7703" y="1406413"/>
            <a:ext cx="10769600" cy="4507867"/>
            <a:chOff x="665708" y="1174184"/>
            <a:chExt cx="10769600" cy="4507867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84772546"/>
                </p:ext>
              </p:extLst>
            </p:nvPr>
          </p:nvGraphicFramePr>
          <p:xfrm>
            <a:off x="665708" y="1174184"/>
            <a:ext cx="10769600" cy="2052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/>
            <p:cNvSpPr/>
            <p:nvPr/>
          </p:nvSpPr>
          <p:spPr>
            <a:xfrm>
              <a:off x="1379219" y="3219327"/>
              <a:ext cx="2720341" cy="245510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90337" y="3219327"/>
              <a:ext cx="2720341" cy="245510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01455" y="3226947"/>
              <a:ext cx="2720341" cy="245510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9220" y="3273774"/>
              <a:ext cx="2597606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dirty="0"/>
                <a:t>P</a:t>
              </a:r>
              <a:r>
                <a:rPr lang="en-US" sz="2000" dirty="0"/>
                <a:t>rovide incremental innovations</a:t>
              </a:r>
            </a:p>
            <a:p>
              <a:pPr marL="342900" indent="-34290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/>
                <a:t>Maintain level of expertise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90337" y="3273774"/>
              <a:ext cx="259760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/>
                <a:t>Provide incremental and radical innovations</a:t>
              </a: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/>
                <a:t>Operate on global level</a:t>
              </a: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/>
                <a:t>Decrease diffusion time and costs</a:t>
              </a:r>
              <a:endParaRPr lang="ru-RU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3794" y="3273774"/>
              <a:ext cx="2658974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/>
                <a:t>Generate new knowledge</a:t>
              </a: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/>
                <a:t>Envision direction for technology development</a:t>
              </a:r>
              <a:endParaRPr lang="ru-RU" sz="20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8280" y="6527339"/>
            <a:ext cx="2489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ea typeface="Calibri" panose="020F0502020204030204" pitchFamily="34" charset="0"/>
              </a:rPr>
              <a:t>Thurner</a:t>
            </a:r>
            <a:r>
              <a:rPr lang="en-US" sz="1600" dirty="0">
                <a:ea typeface="Calibri" panose="020F0502020204030204" pitchFamily="34" charset="0"/>
              </a:rPr>
              <a:t> &amp; </a:t>
            </a:r>
            <a:r>
              <a:rPr lang="en-US" sz="1600" dirty="0" err="1">
                <a:ea typeface="Calibri" panose="020F0502020204030204" pitchFamily="34" charset="0"/>
              </a:rPr>
              <a:t>Zaichenko</a:t>
            </a:r>
            <a:r>
              <a:rPr lang="en-US" sz="1600" dirty="0">
                <a:ea typeface="Calibri" panose="020F0502020204030204" pitchFamily="34" charset="0"/>
              </a:rPr>
              <a:t>,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59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41259" y="3278615"/>
            <a:ext cx="6517906" cy="294339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Straight Connector 4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8280" y="373487"/>
            <a:ext cx="1140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Innovation in coal mining is driven by strengthening regulations and market growth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280" y="1587043"/>
            <a:ext cx="758220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To continue growing, coal mining has to: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Comply with emerging Health, Safety and Environmental regulations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z="2000" dirty="0"/>
              <a:t>Increase efficiency and productivity of processes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0091" y="3278615"/>
            <a:ext cx="4678309" cy="294339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300091" y="3278615"/>
            <a:ext cx="4678309" cy="3516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Spheres that are targeted for changes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41258" y="3278615"/>
            <a:ext cx="6517906" cy="3516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Technologies that enable changes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8280" y="3932643"/>
            <a:ext cx="4560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Extraction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Processing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Supply chain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Utilization (power plants)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Waste recycle 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47459" y="3725788"/>
            <a:ext cx="68117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Sensing technologies &amp; Internet of Things – will allow remote, real-time monitoring, diagnostics and prognostics </a:t>
            </a:r>
          </a:p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Automation of machinery – will allow remote control of the processes without direct human intervention</a:t>
            </a:r>
          </a:p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Combination of processes – synergetic effect will increase efficiency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418280" y="6527339"/>
            <a:ext cx="6563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Lien, 2013; Osborne et al., 2013; Ralston et al, 2014; Yu-fang &amp; </a:t>
            </a:r>
            <a:r>
              <a:rPr lang="en-US" sz="1600" dirty="0" err="1"/>
              <a:t>Jin-xing</a:t>
            </a:r>
            <a:r>
              <a:rPr lang="en-US" sz="1600" dirty="0"/>
              <a:t>, 2011</a:t>
            </a:r>
          </a:p>
        </p:txBody>
      </p:sp>
    </p:spTree>
    <p:extLst>
      <p:ext uri="{BB962C8B-B14F-4D97-AF65-F5344CB8AC3E}">
        <p14:creationId xmlns:p14="http://schemas.microsoft.com/office/powerpoint/2010/main" val="225365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5106" y="1233260"/>
            <a:ext cx="11343407" cy="221178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7097487" y="3445045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2050" name="Picture 2" descr="http://www.mining.com/wp-content/uploads/2016/04/delays-in-rollout-of-autonomous-technology-forces-rio-tinto-to-cuts-iron-ore-guid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23" y="3934509"/>
            <a:ext cx="4456139" cy="247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i.wsj.net/public/resources/images/BN-MO298_0211ri_GR_201602110841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53" y="3934509"/>
            <a:ext cx="3791754" cy="247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8280" y="373487"/>
            <a:ext cx="850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of innovation in mining – Rio Tinto open pit mining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281" y="1341083"/>
            <a:ext cx="66792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Rio Tinto owns </a:t>
            </a:r>
            <a:r>
              <a:rPr lang="en-US" sz="2000" dirty="0" err="1"/>
              <a:t>Pilabara</a:t>
            </a:r>
            <a:r>
              <a:rPr lang="en-US" sz="2000" dirty="0"/>
              <a:t> iron ore mine in Western Australia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/>
              <a:t>Launched first projects on automation of mining in 2008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>
                <a:ea typeface="Calibri" panose="020F0502020204030204" pitchFamily="34" charset="0"/>
              </a:rPr>
              <a:t>Introduced fully automated operations with driverless haul trucks and trains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>
                <a:ea typeface="Calibri" panose="020F0502020204030204" pitchFamily="34" charset="0"/>
              </a:rPr>
              <a:t>Remotely controls operations from Perth 1300 km away</a:t>
            </a:r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>
                <a:ea typeface="Calibri" panose="020F0502020204030204" pitchFamily="34" charset="0"/>
              </a:rPr>
              <a:t>Delivers ore at 450 km distance of with driverless trains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487" y="1341083"/>
            <a:ext cx="34834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Core technologies utilized: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/>
              <a:t>Sensing technologies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/>
              <a:t>Satellite communications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/>
              <a:t>Artificial intelligence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/>
              <a:t>Robotics</a:t>
            </a:r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418280" y="6527339"/>
            <a:ext cx="1042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Lien,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191" y="3445045"/>
            <a:ext cx="709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All of the technologies can be transferred to coal mining processes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6871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79" y="1433739"/>
            <a:ext cx="10888349" cy="511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Polygeneration</a:t>
            </a:r>
            <a:r>
              <a:rPr lang="en-US" sz="2000" dirty="0"/>
              <a:t> plants are </a:t>
            </a:r>
            <a:r>
              <a:rPr lang="en-US" sz="2000" b="1" dirty="0"/>
              <a:t>under development </a:t>
            </a:r>
            <a:r>
              <a:rPr lang="en-US" sz="2000" dirty="0"/>
              <a:t>in Australia, China, Japan, Europe, Canada and the USA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8280" y="373487"/>
            <a:ext cx="1104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of innovation in coal processing and utilization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Polygeneration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plants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8281" y="2182320"/>
            <a:ext cx="11682644" cy="1644273"/>
            <a:chOff x="-39146" y="4509003"/>
            <a:chExt cx="11682644" cy="1644273"/>
          </a:xfrm>
        </p:grpSpPr>
        <p:sp>
          <p:nvSpPr>
            <p:cNvPr id="9" name="Rectangle 8"/>
            <p:cNvSpPr/>
            <p:nvPr/>
          </p:nvSpPr>
          <p:spPr>
            <a:xfrm>
              <a:off x="300091" y="4509003"/>
              <a:ext cx="11343407" cy="149673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9146" y="4860614"/>
              <a:ext cx="1150083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buFont typeface="Calibri" panose="020F0502020204030204" pitchFamily="34" charset="0"/>
                <a:buChar char="-"/>
              </a:pPr>
              <a:r>
                <a:rPr lang="en-US" sz="2000" dirty="0"/>
                <a:t>Electricity</a:t>
              </a:r>
            </a:p>
            <a:p>
              <a:pPr marL="800100" lvl="1" indent="-342900">
                <a:buFont typeface="Calibri" panose="020F0502020204030204" pitchFamily="34" charset="0"/>
                <a:buChar char="-"/>
              </a:pPr>
              <a:r>
                <a:rPr lang="en-US" sz="2000" dirty="0"/>
                <a:t>At least one of the chemical products: hydrogen, SNG, ammonia, methanol, dimethyl ether and other liquids from the syngas</a:t>
              </a:r>
            </a:p>
            <a:p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0090" y="4509003"/>
              <a:ext cx="11343408" cy="3516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/>
                <a:t>Polygeneration</a:t>
              </a:r>
              <a:r>
                <a:rPr lang="en-US" sz="2000" dirty="0"/>
                <a:t> plants produce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898" y="3916462"/>
            <a:ext cx="11563592" cy="1665297"/>
            <a:chOff x="300090" y="4509003"/>
            <a:chExt cx="11563592" cy="1665297"/>
          </a:xfrm>
        </p:grpSpPr>
        <p:sp>
          <p:nvSpPr>
            <p:cNvPr id="15" name="Rectangle 14"/>
            <p:cNvSpPr/>
            <p:nvPr/>
          </p:nvSpPr>
          <p:spPr>
            <a:xfrm>
              <a:off x="300091" y="4509003"/>
              <a:ext cx="11343407" cy="149673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2848" y="4881638"/>
              <a:ext cx="1150083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n-US" sz="2000" dirty="0"/>
                <a:t>Supply network redesign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n-US" sz="2000" dirty="0"/>
                <a:t>Synergetic effects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n-US" sz="2000" dirty="0"/>
                <a:t>Waste and emissions capture, reuse and recycle</a:t>
              </a:r>
            </a:p>
            <a:p>
              <a:endParaRPr lang="ru-R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0090" y="4509003"/>
              <a:ext cx="11343408" cy="3516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Efficiency is greatly increased due to: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418280" y="6527339"/>
            <a:ext cx="1873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Osborne et al., 2013</a:t>
            </a:r>
          </a:p>
        </p:txBody>
      </p:sp>
    </p:spTree>
    <p:extLst>
      <p:ext uri="{BB962C8B-B14F-4D97-AF65-F5344CB8AC3E}">
        <p14:creationId xmlns:p14="http://schemas.microsoft.com/office/powerpoint/2010/main" val="171740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8280" y="1506313"/>
            <a:ext cx="10515600" cy="392203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en-US" sz="2400" dirty="0"/>
              <a:t>Coal industry has a big influence on local and global economy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en-US" sz="2400" dirty="0"/>
              <a:t>The future of coal mining relies on innovation activity for increase of efficiency and regulations compliance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en-US" sz="2400" dirty="0"/>
              <a:t>The industry has witnessed mostly incremental innovations recently; radical a rare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en-US" sz="2400" dirty="0"/>
              <a:t>Significant role in generating innovations is being undertaken by RTOs that enable rapid changes due to technology transfer and faster diffusion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en-US" sz="2400" dirty="0"/>
              <a:t>Current innovations are directed at all processes in coal supply chain: from mining to utilization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8280" y="37348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3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80" y="1332138"/>
            <a:ext cx="10641606" cy="4894491"/>
          </a:xfrm>
        </p:spPr>
        <p:txBody>
          <a:bodyPr>
            <a:noAutofit/>
          </a:bodyPr>
          <a:lstStyle/>
          <a:p>
            <a:pPr marL="812800" indent="-812800">
              <a:buNone/>
            </a:pPr>
            <a:r>
              <a:rPr lang="en-US" sz="1800" dirty="0"/>
              <a:t>Alderman, J. K. (2013). </a:t>
            </a:r>
            <a:r>
              <a:rPr lang="en-US" sz="1800" i="1" dirty="0"/>
              <a:t>Future industrial coal utilization: forecasts and emerging technological and regulatory issues</a:t>
            </a:r>
            <a:r>
              <a:rPr lang="en-US" sz="1800" dirty="0"/>
              <a:t>. </a:t>
            </a:r>
            <a:r>
              <a:rPr lang="en-US" sz="1800" i="1" dirty="0"/>
              <a:t>The coal handbook: Towards cleaner production Volume 2: Coal </a:t>
            </a:r>
            <a:r>
              <a:rPr lang="en-US" sz="1800" i="1" dirty="0" err="1"/>
              <a:t>utilisation</a:t>
            </a:r>
            <a:r>
              <a:rPr lang="en-US" sz="1800" dirty="0"/>
              <a:t>. Woodhead Publishing Limited. </a:t>
            </a:r>
            <a:r>
              <a:rPr lang="en-US" sz="1800" dirty="0">
                <a:hlinkClick r:id="rId2"/>
              </a:rPr>
              <a:t>http://doi.org/10.1533/9781782421177.1.85</a:t>
            </a:r>
            <a:endParaRPr lang="en-US" sz="1800" dirty="0"/>
          </a:p>
          <a:p>
            <a:pPr marL="812800" indent="-812800">
              <a:buNone/>
            </a:pPr>
            <a:r>
              <a:rPr lang="en-US" sz="1800" dirty="0" err="1"/>
              <a:t>Bartos</a:t>
            </a:r>
            <a:r>
              <a:rPr lang="en-US" sz="1800" dirty="0"/>
              <a:t>, P. J. (2007). Is mining a high-tech industry ? Investigations into innovation and productivity advance, </a:t>
            </a:r>
            <a:r>
              <a:rPr lang="en-US" sz="1800" i="1" dirty="0"/>
              <a:t>32</a:t>
            </a:r>
            <a:r>
              <a:rPr lang="en-US" sz="1800" dirty="0"/>
              <a:t>, 149–158. </a:t>
            </a:r>
            <a:r>
              <a:rPr lang="en-US" sz="1800" dirty="0">
                <a:hlinkClick r:id="rId3"/>
              </a:rPr>
              <a:t>http://doi.org/10.1016/j.resourpol.2007.07.001</a:t>
            </a:r>
            <a:endParaRPr lang="en-US" sz="1800" dirty="0"/>
          </a:p>
          <a:p>
            <a:pPr marL="812800" indent="-812800">
              <a:buNone/>
            </a:pPr>
            <a:r>
              <a:rPr lang="en-US" sz="1800" dirty="0"/>
              <a:t>BP,. (2015). </a:t>
            </a:r>
            <a:r>
              <a:rPr lang="en-US" sz="1800" i="1" dirty="0"/>
              <a:t>BP Statistical Review of World Energy 2015</a:t>
            </a:r>
            <a:r>
              <a:rPr lang="en-US" sz="1800" dirty="0"/>
              <a:t>. London: BP Statistical Review of World Energy. Retrieved from </a:t>
            </a:r>
            <a:r>
              <a:rPr lang="en-US" sz="1800" dirty="0">
                <a:hlinkClick r:id="rId4"/>
              </a:rPr>
              <a:t>http://www.bp.com/statisticalreview</a:t>
            </a:r>
            <a:endParaRPr lang="en-US" sz="1800" dirty="0"/>
          </a:p>
          <a:p>
            <a:pPr marL="812800" indent="-812800">
              <a:buNone/>
            </a:pPr>
            <a:r>
              <a:rPr lang="en-US" sz="1800" dirty="0" err="1"/>
              <a:t>Fikkers</a:t>
            </a:r>
            <a:r>
              <a:rPr lang="en-US" sz="1800" dirty="0"/>
              <a:t>, A. (2013). </a:t>
            </a:r>
            <a:r>
              <a:rPr lang="en-US" sz="1800" i="1" dirty="0"/>
              <a:t>Coal resources, production and use in established markets</a:t>
            </a:r>
            <a:r>
              <a:rPr lang="en-US" sz="1800" dirty="0"/>
              <a:t>. </a:t>
            </a:r>
            <a:r>
              <a:rPr lang="en-US" sz="1800" i="1" dirty="0"/>
              <a:t>The coal handbook: Towards cleaner production Volume 2: Coal </a:t>
            </a:r>
            <a:r>
              <a:rPr lang="en-US" sz="1800" i="1" dirty="0" err="1"/>
              <a:t>utilisation</a:t>
            </a:r>
            <a:r>
              <a:rPr lang="en-US" sz="1800" dirty="0"/>
              <a:t>. Woodhead Publishing Limited. </a:t>
            </a:r>
            <a:r>
              <a:rPr lang="en-US" sz="1800" dirty="0">
                <a:hlinkClick r:id="rId5"/>
              </a:rPr>
              <a:t>http://doi.org/10.1533/9781782421177.2.105</a:t>
            </a:r>
            <a:endParaRPr lang="en-US" sz="1800" dirty="0"/>
          </a:p>
          <a:p>
            <a:pPr marL="812800" indent="-812800">
              <a:buNone/>
            </a:pPr>
            <a:r>
              <a:rPr lang="en-US" sz="1800" dirty="0" err="1"/>
              <a:t>Hao</a:t>
            </a:r>
            <a:r>
              <a:rPr lang="en-US" sz="1800" dirty="0"/>
              <a:t>, Y., Zhang, Z., Liao, H., &amp; Wei, Y. (2015). China ’ s farewell to coal : A forecast of coal consumption through 2020. </a:t>
            </a:r>
            <a:r>
              <a:rPr lang="en-US" sz="1800" i="1" dirty="0"/>
              <a:t>Energy Policy</a:t>
            </a:r>
            <a:r>
              <a:rPr lang="en-US" sz="1800" dirty="0"/>
              <a:t>, </a:t>
            </a:r>
            <a:r>
              <a:rPr lang="en-US" sz="1800" i="1" dirty="0"/>
              <a:t>86</a:t>
            </a:r>
            <a:r>
              <a:rPr lang="en-US" sz="1800" dirty="0"/>
              <a:t>, 444–455. </a:t>
            </a:r>
            <a:r>
              <a:rPr lang="en-US" sz="1800" dirty="0">
                <a:hlinkClick r:id="rId6"/>
              </a:rPr>
              <a:t>http://doi.org/10.1016/j.enpol.2015.07.023</a:t>
            </a:r>
            <a:endParaRPr lang="en-US" sz="1800" dirty="0"/>
          </a:p>
          <a:p>
            <a:pPr marL="812800" indent="-812800">
              <a:buNone/>
            </a:pPr>
            <a:r>
              <a:rPr lang="en-US" sz="1800" dirty="0"/>
              <a:t>Lien, L. (2013). </a:t>
            </a:r>
            <a:r>
              <a:rPr lang="en-US" sz="1800" i="1" dirty="0"/>
              <a:t>Advances in coal mining technology</a:t>
            </a:r>
            <a:r>
              <a:rPr lang="en-US" sz="1800" dirty="0"/>
              <a:t>. </a:t>
            </a:r>
            <a:r>
              <a:rPr lang="en-US" sz="1800" i="1" dirty="0"/>
              <a:t>The coal handbook: Towards cleaner production Volume 2: Coal </a:t>
            </a:r>
            <a:r>
              <a:rPr lang="en-US" sz="1800" i="1" dirty="0" err="1"/>
              <a:t>utilisation</a:t>
            </a:r>
            <a:r>
              <a:rPr lang="en-US" sz="1800" dirty="0"/>
              <a:t>. Woodhead Publishing Limited. </a:t>
            </a:r>
            <a:r>
              <a:rPr lang="en-US" sz="1800" dirty="0">
                <a:hlinkClick r:id="rId7"/>
              </a:rPr>
              <a:t>http://doi.org/10.1533/9780857097309.2.193</a:t>
            </a:r>
            <a:endParaRPr lang="en-US" sz="1800" dirty="0"/>
          </a:p>
          <a:p>
            <a:pPr marL="812800" indent="-812800">
              <a:buNone/>
            </a:pPr>
            <a:endParaRPr lang="ru-RU" sz="1800" dirty="0"/>
          </a:p>
          <a:p>
            <a:pPr marL="812800" indent="-812800">
              <a:buNone/>
            </a:pPr>
            <a:endParaRPr lang="ru-RU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8280" y="373487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Bibliography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6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1000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Innovation in coal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Maksim Lavrentev</dc:creator>
  <cp:lastModifiedBy>Maksim Lavrentev</cp:lastModifiedBy>
  <cp:revision>55</cp:revision>
  <dcterms:created xsi:type="dcterms:W3CDTF">2016-12-20T00:22:11Z</dcterms:created>
  <dcterms:modified xsi:type="dcterms:W3CDTF">2020-05-23T05:27:09Z</dcterms:modified>
</cp:coreProperties>
</file>