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1" r:id="rId10"/>
    <p:sldId id="272" r:id="rId11"/>
    <p:sldId id="273" r:id="rId12"/>
    <p:sldId id="274" r:id="rId13"/>
    <p:sldId id="265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FF8FF-6A32-47A2-A9F0-A7837D058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074893"/>
            <a:ext cx="8825658" cy="170248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Стратегическая игра с ботом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Морской бой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8D687A-7EA3-40F6-8C1D-C0C09AE94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выполнили студенты группы 23-пм-1 Першин Максим и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пуляхина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софья</a:t>
            </a:r>
            <a:endParaRPr lang="ru-RU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рыбин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артём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050" name="Picture 2" descr="Морской бой. Какие страны победят в сражении на море">
            <a:extLst>
              <a:ext uri="{FF2B5EF4-FFF2-40B4-BE49-F238E27FC236}">
                <a16:creationId xmlns:a16="http://schemas.microsoft.com/office/drawing/2014/main" id="{EAA089AF-D58B-44AC-B8FA-AE92015DD9C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05" y="730369"/>
            <a:ext cx="3863789" cy="217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017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4B899-3147-4FE0-AA6F-B06AF2A7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 </a:t>
            </a:r>
            <a:r>
              <a:rPr lang="en-US" dirty="0"/>
              <a:t>medium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56DF74-8938-4B47-B1E6-562DFD3350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Особенности: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Улучшенная стратегия: ИИ запоминает последнее попадание и атакует соседние клетки( вверх</a:t>
            </a:r>
            <a:r>
              <a:rPr lang="en-US" dirty="0"/>
              <a:t>,</a:t>
            </a:r>
            <a:r>
              <a:rPr lang="ru-RU" dirty="0"/>
              <a:t> вниз</a:t>
            </a:r>
            <a:r>
              <a:rPr lang="en-US" dirty="0"/>
              <a:t>,</a:t>
            </a:r>
            <a:r>
              <a:rPr lang="ru-RU" dirty="0"/>
              <a:t> влево</a:t>
            </a:r>
            <a:r>
              <a:rPr lang="en-US" dirty="0"/>
              <a:t>,</a:t>
            </a:r>
            <a:r>
              <a:rPr lang="ru-RU" dirty="0"/>
              <a:t> вправо), чтобы добить корабль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Ограниченный анализ: если корабль подбит, бот проверяет соседние клетки, но не пытается определить ориентацию корабля (горизонтальную или вертикальную)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832E41-3C7B-49EF-9F61-4BFBF6ED79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Как работает: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В самом начале игры атакует случайную клетку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Если было попадание</a:t>
            </a:r>
            <a:r>
              <a:rPr lang="en-US" dirty="0"/>
              <a:t>,</a:t>
            </a:r>
            <a:r>
              <a:rPr lang="ru-RU" dirty="0"/>
              <a:t> соседние клетки добавляются в очередь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Атакует клетки из очереди до тех пор, пока не потопит корабль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После уничтожения корабля сбрасывает список целей и возвращается к 1 пункту</a:t>
            </a:r>
          </a:p>
        </p:txBody>
      </p:sp>
    </p:spTree>
    <p:extLst>
      <p:ext uri="{BB962C8B-B14F-4D97-AF65-F5344CB8AC3E}">
        <p14:creationId xmlns:p14="http://schemas.microsoft.com/office/powerpoint/2010/main" val="182329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BFCD2-F20C-4A67-833F-22C32D4B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 </a:t>
            </a:r>
            <a:r>
              <a:rPr lang="en-US" dirty="0"/>
              <a:t>hard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BF4D10-0E2C-4630-B37F-0CDD36374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Особенности: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Определение ориентации корабля: если попадает в корабль, проверяет, горизонтальный он или вертикальный, и атакует в нужном направлении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848FAF-3121-476F-A3D6-E4128B97E1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Как работает: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Начало игры аналогично уровням </a:t>
            </a:r>
            <a:r>
              <a:rPr lang="en-US" dirty="0"/>
              <a:t>easy </a:t>
            </a:r>
            <a:r>
              <a:rPr lang="ru-RU" dirty="0"/>
              <a:t>и </a:t>
            </a:r>
            <a:r>
              <a:rPr lang="en-US" dirty="0"/>
              <a:t>medium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При попадании определяет возможную ориентацию корабля (горизонтальную/вертикальную) на основе соседних клеток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Если рядом есть еще одно попадание, атакует в том же направлении</a:t>
            </a:r>
          </a:p>
        </p:txBody>
      </p:sp>
    </p:spTree>
    <p:extLst>
      <p:ext uri="{BB962C8B-B14F-4D97-AF65-F5344CB8AC3E}">
        <p14:creationId xmlns:p14="http://schemas.microsoft.com/office/powerpoint/2010/main" val="52492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3395D-3F60-4E03-AB98-765C5817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уровней сложности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98C72D-32B6-47CB-8EEF-9829998EA9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Уровень </a:t>
            </a:r>
            <a:r>
              <a:rPr lang="en-US" dirty="0"/>
              <a:t>easy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20B134-15E3-4B46-BDA2-938FBC566D7B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 lnSpcReduction="10000"/>
          </a:bodyPr>
          <a:lstStyle/>
          <a:p>
            <a:r>
              <a:rPr lang="ru-RU" sz="1600" dirty="0"/>
              <a:t>Игра со случайной атакой</a:t>
            </a:r>
            <a:r>
              <a:rPr lang="en-US" sz="1600" dirty="0"/>
              <a:t>,</a:t>
            </a:r>
            <a:r>
              <a:rPr lang="ru-RU" sz="1600" dirty="0"/>
              <a:t> низкой скоростью атак</a:t>
            </a:r>
            <a:r>
              <a:rPr lang="en-US" sz="1600" dirty="0"/>
              <a:t>,</a:t>
            </a:r>
            <a:r>
              <a:rPr lang="ru-RU" sz="1600" dirty="0"/>
              <a:t> без адаптивности. Подходит для детей</a:t>
            </a:r>
            <a:r>
              <a:rPr lang="en-US" sz="1600" dirty="0"/>
              <a:t>,</a:t>
            </a:r>
            <a:r>
              <a:rPr lang="ru-RU" sz="1600" dirty="0"/>
              <a:t> новичков и расслабленной игры.</a:t>
            </a:r>
          </a:p>
          <a:p>
            <a:r>
              <a:rPr lang="ru-RU" sz="1600" b="1" dirty="0">
                <a:solidFill>
                  <a:srgbClr val="92D050"/>
                </a:solidFill>
              </a:rPr>
              <a:t>Плюсы</a:t>
            </a:r>
            <a:r>
              <a:rPr lang="en-US" sz="1600" dirty="0"/>
              <a:t>:</a:t>
            </a:r>
            <a:r>
              <a:rPr lang="ru-RU" sz="1600" dirty="0"/>
              <a:t> низкая вероятность быстрого проигрыша</a:t>
            </a:r>
            <a:r>
              <a:rPr lang="en-US" sz="1600" dirty="0"/>
              <a:t>,</a:t>
            </a:r>
            <a:r>
              <a:rPr lang="ru-RU" sz="1600" dirty="0"/>
              <a:t> предсказуем.</a:t>
            </a:r>
          </a:p>
          <a:p>
            <a:r>
              <a:rPr lang="ru-RU" sz="1600" b="1" dirty="0">
                <a:solidFill>
                  <a:srgbClr val="C00000"/>
                </a:solidFill>
              </a:rPr>
              <a:t>Минусы</a:t>
            </a:r>
            <a:r>
              <a:rPr lang="en-US" sz="1600" dirty="0"/>
              <a:t>:</a:t>
            </a:r>
            <a:r>
              <a:rPr lang="ru-RU" sz="1600" dirty="0"/>
              <a:t> Игра кажется слишком простой для опытных игроков.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5EEA1CE-880D-4AD4-8C26-989AD0242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Уровень </a:t>
            </a:r>
            <a:r>
              <a:rPr lang="en-US" dirty="0"/>
              <a:t>medium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CBC1C07-73A0-407B-8C06-AF46381A2FBE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3445155"/>
          </a:xfrm>
        </p:spPr>
        <p:txBody>
          <a:bodyPr>
            <a:normAutofit lnSpcReduction="10000"/>
          </a:bodyPr>
          <a:lstStyle/>
          <a:p>
            <a:r>
              <a:rPr lang="ru-RU" sz="1600" dirty="0"/>
              <a:t>Игра с добиванием кораблей</a:t>
            </a:r>
            <a:r>
              <a:rPr lang="en-US" sz="1600" dirty="0"/>
              <a:t>, </a:t>
            </a:r>
            <a:r>
              <a:rPr lang="ru-RU" sz="1600" dirty="0"/>
              <a:t>средней скоростью атак</a:t>
            </a:r>
            <a:r>
              <a:rPr lang="en-US" sz="1600" dirty="0"/>
              <a:t>,</a:t>
            </a:r>
            <a:r>
              <a:rPr lang="ru-RU" sz="1600" dirty="0"/>
              <a:t> частичной адаптивностью. Подходит для опытных игроков.</a:t>
            </a:r>
          </a:p>
          <a:p>
            <a:r>
              <a:rPr lang="ru-RU" sz="1600" b="1" dirty="0">
                <a:solidFill>
                  <a:srgbClr val="92D050"/>
                </a:solidFill>
              </a:rPr>
              <a:t>Плюсы</a:t>
            </a:r>
            <a:r>
              <a:rPr lang="en-US" sz="1600" dirty="0"/>
              <a:t>:</a:t>
            </a:r>
            <a:r>
              <a:rPr lang="ru-RU" sz="1600" dirty="0"/>
              <a:t> быстрее находит и добивает корабли, чем Easy</a:t>
            </a:r>
            <a:r>
              <a:rPr lang="en-US" sz="1600" dirty="0"/>
              <a:t>,</a:t>
            </a:r>
            <a:r>
              <a:rPr lang="ru-RU" sz="1600" dirty="0"/>
              <a:t>появляется некоторая сложность для игрока.</a:t>
            </a:r>
          </a:p>
          <a:p>
            <a:r>
              <a:rPr lang="ru-RU" sz="1600" b="1" dirty="0">
                <a:solidFill>
                  <a:srgbClr val="C00000"/>
                </a:solidFill>
              </a:rPr>
              <a:t>Минусы</a:t>
            </a:r>
            <a:r>
              <a:rPr lang="en-US" sz="1600" dirty="0"/>
              <a:t>:</a:t>
            </a:r>
            <a:r>
              <a:rPr lang="ru-RU" sz="1600" dirty="0"/>
              <a:t> может "зацикливаться" на неправильных направлениях, если корабль расположен неочевидно.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7EAE41F8-B8C8-4C1D-8E70-8F3E50DCF9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Уровень </a:t>
            </a:r>
            <a:r>
              <a:rPr lang="en-US" dirty="0"/>
              <a:t>hard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D03FABD-80EF-44A2-8697-EF15A7C7732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3552732"/>
          </a:xfrm>
        </p:spPr>
        <p:txBody>
          <a:bodyPr>
            <a:normAutofit/>
          </a:bodyPr>
          <a:lstStyle/>
          <a:p>
            <a:r>
              <a:rPr lang="ru-RU" sz="1600" dirty="0"/>
              <a:t>Игра с добиванием кораблей и анализом их расположения</a:t>
            </a:r>
            <a:r>
              <a:rPr lang="en-US" sz="1600" dirty="0"/>
              <a:t>,</a:t>
            </a:r>
            <a:r>
              <a:rPr lang="ru-RU" sz="1600" dirty="0"/>
              <a:t> достаточно высокой скоростью атак. Подходит для профессионалов.</a:t>
            </a:r>
          </a:p>
          <a:p>
            <a:r>
              <a:rPr lang="ru-RU" sz="1600" b="1" dirty="0">
                <a:solidFill>
                  <a:srgbClr val="92D050"/>
                </a:solidFill>
              </a:rPr>
              <a:t>Плюсы</a:t>
            </a:r>
            <a:r>
              <a:rPr lang="en-US" sz="1600" dirty="0"/>
              <a:t>:</a:t>
            </a:r>
            <a:r>
              <a:rPr lang="ru-RU" sz="1600" dirty="0"/>
              <a:t> быстро находит и топит корабли</a:t>
            </a:r>
            <a:r>
              <a:rPr lang="en-US" sz="1600" dirty="0"/>
              <a:t>,</a:t>
            </a:r>
            <a:r>
              <a:rPr lang="ru-RU" sz="1600" dirty="0"/>
              <a:t> сложнее обыграть.</a:t>
            </a:r>
          </a:p>
          <a:p>
            <a:r>
              <a:rPr lang="ru-RU" sz="1600" b="1" dirty="0">
                <a:solidFill>
                  <a:srgbClr val="C00000"/>
                </a:solidFill>
              </a:rPr>
              <a:t>Минусы</a:t>
            </a:r>
            <a:r>
              <a:rPr lang="en-US" sz="1600" dirty="0"/>
              <a:t>:</a:t>
            </a:r>
            <a:r>
              <a:rPr lang="ru-RU" sz="1600" dirty="0"/>
              <a:t> требует от игрока тщательной расстановки кораблей и продуманных ходов</a:t>
            </a:r>
            <a:r>
              <a:rPr lang="en-US" sz="1600" dirty="0"/>
              <a:t>,</a:t>
            </a:r>
            <a:r>
              <a:rPr lang="ru-RU" sz="1600" dirty="0"/>
              <a:t> сложно для новичков.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77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1623C-2713-4D3C-A28A-4888E505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вывода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ABF1C-0006-49EB-B71C-0997F2573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244912"/>
            <a:ext cx="4825158" cy="561041"/>
          </a:xfrm>
        </p:spPr>
        <p:txBody>
          <a:bodyPr/>
          <a:lstStyle/>
          <a:p>
            <a:pPr>
              <a:buClr>
                <a:srgbClr val="7030A0"/>
              </a:buClr>
            </a:pP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Фото с расстановкой кораблей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5ADBAF-48FF-4267-8517-0F9583A4C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0641" y="6318624"/>
            <a:ext cx="4825159" cy="489324"/>
          </a:xfrm>
        </p:spPr>
        <p:txBody>
          <a:bodyPr/>
          <a:lstStyle/>
          <a:p>
            <a:pPr>
              <a:buClr>
                <a:srgbClr val="7030A0"/>
              </a:buClr>
            </a:pP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Фото с состояниями кораблей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9B1D84-D71F-4526-8BF7-A93306DB6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" t="778" r="-847" b="1861"/>
          <a:stretch/>
        </p:blipFill>
        <p:spPr>
          <a:xfrm>
            <a:off x="394447" y="2689412"/>
            <a:ext cx="5377585" cy="3810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3B22A9-CF35-4A3C-81D6-CE943C3CB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6" r="-352"/>
          <a:stretch/>
        </p:blipFill>
        <p:spPr>
          <a:xfrm>
            <a:off x="6096000" y="2411506"/>
            <a:ext cx="5468471" cy="39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64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C447E-4337-4249-83C7-AB5A4604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вывода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8BECEF-536A-413D-8660-35E46E276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13" y="2477994"/>
            <a:ext cx="3434975" cy="498288"/>
          </a:xfrm>
        </p:spPr>
        <p:txBody>
          <a:bodyPr/>
          <a:lstStyle/>
          <a:p>
            <a:pPr>
              <a:buClr>
                <a:srgbClr val="7030A0"/>
              </a:buClr>
            </a:pP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Фото со статусом выигрыша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5F060D-BA84-45D8-98DD-D8D2CBB1F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452" y="2432275"/>
            <a:ext cx="6117915" cy="44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1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FBD55-01EC-4F58-B753-B976D7BA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Подведение итогов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9A0911-B1F9-4874-A364-D85DF6C3D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ru-RU" dirty="0"/>
              <a:t>Поставленные задачи и цель выполнены</a:t>
            </a:r>
            <a:r>
              <a:rPr lang="en-US" dirty="0"/>
              <a:t>,</a:t>
            </a:r>
            <a:r>
              <a:rPr lang="ru-RU" dirty="0"/>
              <a:t> программа работает без багов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ru-RU" dirty="0"/>
              <a:t>В процессе написания кода добавили 3 уровня сложности игры: </a:t>
            </a:r>
            <a:r>
              <a:rPr lang="en-US" dirty="0"/>
              <a:t>easy, medium, hard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ru-RU" dirty="0"/>
              <a:t>Также сделали игру более плавной и приятной для глаз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ru-RU" dirty="0"/>
              <a:t>Отметим сложный момент</a:t>
            </a:r>
            <a:r>
              <a:rPr lang="en-US" dirty="0"/>
              <a:t>:</a:t>
            </a:r>
            <a:r>
              <a:rPr lang="ru-RU" dirty="0"/>
              <a:t> доработать уровень сложности </a:t>
            </a:r>
            <a:r>
              <a:rPr lang="en-US" dirty="0"/>
              <a:t>hard</a:t>
            </a:r>
            <a:endParaRPr lang="ru-RU" dirty="0"/>
          </a:p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BA09F-C2C6-4640-8BC3-7FE355F4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внимание))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52C8DB-85AB-4B9F-8857-2AEE1A237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0" r="208" b="2043"/>
          <a:stretch/>
        </p:blipFill>
        <p:spPr>
          <a:xfrm>
            <a:off x="3944470" y="2433919"/>
            <a:ext cx="4303059" cy="424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9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2F36A-2DEC-49A1-8C09-4E61E61B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Описание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19817B-B3C2-4A4B-8E6A-373B57BD9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 создали классическую настольную игру "Морской бой" с компьютерным противником. Программные требования: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SFML 2.5+ (включена в проект, но может потребоваться установка зависимостей).Особенности: двухфазный игровой процесс(сначала расстановка флота, затем боевые действия), интеллектуальный ИИ противника с разными стратегиями атаки, возможность поворачивать корабли перед размещением, визуальное отображение состояния кораблей (целые, подбитые, уничтоженные).</a:t>
            </a:r>
          </a:p>
        </p:txBody>
      </p:sp>
    </p:spTree>
    <p:extLst>
      <p:ext uri="{BB962C8B-B14F-4D97-AF65-F5344CB8AC3E}">
        <p14:creationId xmlns:p14="http://schemas.microsoft.com/office/powerpoint/2010/main" val="195815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1562B-61F8-4CF6-8A25-22288582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B5D842-B73F-4275-B97E-87B46D3D5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42" y="2442134"/>
            <a:ext cx="8825659" cy="4164853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- создать кроссплатформенную версию «Морского боя» с:</a:t>
            </a:r>
          </a:p>
          <a:p>
            <a:pPr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реалистичным ИИ противником</a:t>
            </a:r>
          </a:p>
          <a:p>
            <a:pPr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интуитивным графическим интерфейсом</a:t>
            </a:r>
          </a:p>
          <a:p>
            <a:pPr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соблюдением всех классических правил игры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игровую логику (Классы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BattleGrid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проверка попаданий, уничтожение кораблей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оздать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графический интерфейс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Отрисовка сетки, кораблей, попаданий через SFML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организовать взаимодействие с игроком (Обработка кликов мыши, кнопка поворота кораблей)</a:t>
            </a:r>
          </a:p>
          <a:p>
            <a:pPr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ИИ компьютера (Двухфазовая система атак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случайные + целевые выстрелы)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Wingdings" panose="05000000000000000000" pitchFamily="2" charset="2"/>
              <a:buChar char="q"/>
            </a:pPr>
            <a:endParaRPr lang="ru-RU" dirty="0"/>
          </a:p>
        </p:txBody>
      </p:sp>
      <p:pic>
        <p:nvPicPr>
          <p:cNvPr id="1032" name="Picture 8" descr="Морской Бой BlueTooth (демо) - Скачать бесплатно">
            <a:extLst>
              <a:ext uri="{FF2B5EF4-FFF2-40B4-BE49-F238E27FC236}">
                <a16:creationId xmlns:a16="http://schemas.microsoft.com/office/drawing/2014/main" id="{E4C6C423-CF20-4865-B759-0EC80F2A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813" y="2442134"/>
            <a:ext cx="2302527" cy="307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09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7D02E-3789-4D34-8F4C-D1C23801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0B54AE-DBCE-471E-824E-4C7F23CC4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Классика жанра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игра сохраняет интерес благодаря простым правилам и глубокой тактике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Образовательная ценность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5"/>
              </a:buClr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развивает логическое мышление и стратегическое планирование</a:t>
            </a:r>
          </a:p>
          <a:p>
            <a:pPr>
              <a:buClr>
                <a:schemeClr val="accent5"/>
              </a:buClr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подходит для изучения основ программирования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Технологическая адаптация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Clr>
                <a:schemeClr val="accent5"/>
              </a:buClr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от бумажной версии к цифровой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5"/>
              </a:buClr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2D-графики на SFML</a:t>
            </a:r>
          </a:p>
          <a:p>
            <a:pPr>
              <a:buFont typeface="+mj-lt"/>
              <a:buAutoNum type="arabicParenR"/>
            </a:pPr>
            <a:endParaRPr lang="ru-RU" dirty="0"/>
          </a:p>
          <a:p>
            <a:pPr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 descr="Морской Бой классический">
            <a:extLst>
              <a:ext uri="{FF2B5EF4-FFF2-40B4-BE49-F238E27FC236}">
                <a16:creationId xmlns:a16="http://schemas.microsoft.com/office/drawing/2014/main" id="{DA3337D0-D01D-4D6D-A5EA-7954C3FD71E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4264960"/>
            <a:ext cx="4198096" cy="235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3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2E023-A111-4F7B-A551-7305534B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A887EB-CF93-45EF-A337-AACA83E9F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7030A0"/>
              </a:buClr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описывает один корабль на игровом поле. Метод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isDestroyed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полностью ли уничтожен корабль.</a:t>
            </a:r>
          </a:p>
          <a:p>
            <a:pPr>
              <a:buClr>
                <a:srgbClr val="7030A0"/>
              </a:buClr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BattleGrid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управляет сеткой 10×10 и кораблями на ней. В классе реализованы методы добавления корабля на поля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атаки клеток и возвращение результата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отметок клеток вокруг затопленного корабля и проверка на размещения корабля на игровом поле.</a:t>
            </a:r>
          </a:p>
          <a:p>
            <a:pPr>
              <a:buClr>
                <a:srgbClr val="7030A0"/>
              </a:buClr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связывает логику, графику и пользовательский ввод. В классе реализованы методы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описывающие обработку кликов мыши и нажатия клавиш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отрисовку интерфейса через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SFML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логику хода компьютера.</a:t>
            </a:r>
          </a:p>
        </p:txBody>
      </p:sp>
    </p:spTree>
    <p:extLst>
      <p:ext uri="{BB962C8B-B14F-4D97-AF65-F5344CB8AC3E}">
        <p14:creationId xmlns:p14="http://schemas.microsoft.com/office/powerpoint/2010/main" val="304744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B6021-1D03-4E73-BDB4-66AE2413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38" y="712694"/>
            <a:ext cx="2793158" cy="1600200"/>
          </a:xfrm>
        </p:spPr>
        <p:txBody>
          <a:bodyPr/>
          <a:lstStyle/>
          <a:p>
            <a:pPr algn="ctr"/>
            <a:r>
              <a:rPr lang="ru-RU" sz="3600" dirty="0"/>
              <a:t>Основные стратегии 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898413-3439-4268-9D0E-156975ED0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9471" y="2461410"/>
            <a:ext cx="3748741" cy="36838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Фаза 1: Случайные атаки (разведка)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Когда применяется: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В начале игры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Когда нет информации о расположении кораблей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Как работает: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Генерирует случайные координаты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Проверяет, не атаковал ли уже эту клетку ранее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Если попадает в корабль — переходит в фазу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P.S. </a:t>
            </a:r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На примере всё подробно покажем)</a:t>
            </a:r>
          </a:p>
          <a:p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A6DE8AC-9EDB-4CC1-960E-153508732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263" y="847165"/>
            <a:ext cx="5190066" cy="533400"/>
          </a:xfrm>
        </p:spPr>
        <p:txBody>
          <a:bodyPr/>
          <a:lstStyle/>
          <a:p>
            <a:pPr>
              <a:buClr>
                <a:srgbClr val="7030A0"/>
              </a:buClr>
            </a:pPr>
            <a:r>
              <a:rPr lang="ru-RU" dirty="0">
                <a:solidFill>
                  <a:srgbClr val="7030A0"/>
                </a:solidFill>
              </a:rPr>
              <a:t>Фото с началом игры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31164A-13EB-4CC7-8C6F-1DE852997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" t="2330" r="2194" b="3719"/>
          <a:stretch/>
        </p:blipFill>
        <p:spPr>
          <a:xfrm>
            <a:off x="5243263" y="1730187"/>
            <a:ext cx="6179266" cy="441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4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3526A-88D6-4F7B-AAAE-0ADC064A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66483"/>
            <a:ext cx="2793158" cy="1600200"/>
          </a:xfrm>
        </p:spPr>
        <p:txBody>
          <a:bodyPr/>
          <a:lstStyle/>
          <a:p>
            <a:pPr algn="ctr"/>
            <a:r>
              <a:rPr lang="ru-RU" sz="3600" dirty="0"/>
              <a:t>Основные стратегии 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883F7-5F6C-4782-9200-DB933ED7C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9146" y="766483"/>
            <a:ext cx="5190066" cy="434788"/>
          </a:xfrm>
        </p:spPr>
        <p:txBody>
          <a:bodyPr/>
          <a:lstStyle/>
          <a:p>
            <a:pPr>
              <a:buClr>
                <a:srgbClr val="7030A0"/>
              </a:buClr>
            </a:pPr>
            <a:r>
              <a:rPr lang="ru-RU" dirty="0">
                <a:solidFill>
                  <a:srgbClr val="7030A0"/>
                </a:solidFill>
              </a:rPr>
              <a:t>Фото после попадания в корабль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3B9629-0E5F-4AE6-BE97-38677E898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1647" y="2366684"/>
            <a:ext cx="3567953" cy="3653116"/>
          </a:xfrm>
        </p:spPr>
        <p:txBody>
          <a:bodyPr/>
          <a:lstStyle/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Фаза 2: Прицельная атака (поиск корабля)</a:t>
            </a:r>
          </a:p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Когда применяется: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После первого попадания</a:t>
            </a:r>
          </a:p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Как работает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:</a:t>
            </a:r>
            <a:endParaRPr lang="ru-RU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Запоминает координаты попадания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Добавляет в очередь 4 соседние клетки (↑, ↓, ←, →)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Атакует их по одной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55B289-AF13-4534-856B-F9BF4828A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2" t="1451" r="616" b="-20"/>
          <a:stretch/>
        </p:blipFill>
        <p:spPr>
          <a:xfrm>
            <a:off x="5082988" y="1515035"/>
            <a:ext cx="6822141" cy="493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4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6D7E8-FA65-4429-840D-D3118B00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83" y="633009"/>
            <a:ext cx="8825659" cy="706964"/>
          </a:xfrm>
        </p:spPr>
        <p:txBody>
          <a:bodyPr/>
          <a:lstStyle/>
          <a:p>
            <a:r>
              <a:rPr lang="ru-RU" dirty="0"/>
              <a:t>Дополнительные улучшения 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F5E243-F9DA-4F00-AF6C-FE5A0C68F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942" y="2146302"/>
            <a:ext cx="3141878" cy="576262"/>
          </a:xfrm>
        </p:spPr>
        <p:txBody>
          <a:bodyPr/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Помечание зоны вокруг потопленного корабля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B3BC40-B087-44CF-A0F3-CA9729380599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41941" y="2711790"/>
            <a:ext cx="3141879" cy="120578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уничтожения корабля ИИ автоматически отмечает все клетки вокруг него как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не тратить на них выстрелы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DCA061-4690-4C65-A34F-68A316DCF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22494" y="1568546"/>
            <a:ext cx="3147009" cy="576262"/>
          </a:xfrm>
        </p:spPr>
        <p:txBody>
          <a:bodyPr/>
          <a:lstStyle/>
          <a:p>
            <a:r>
              <a:rPr lang="ru-RU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Приоритетность целей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CD59564-9B11-4040-8635-D6EA3A66E81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22495" y="2432447"/>
            <a:ext cx="3147009" cy="148513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ИИ атакует клетки не просто в случайном порядке, а по приоритету: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сначала проверяет продолжение линии (если два попадания подряд — бьёт вдоль неё)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затем — соседние клетки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A795C2D-FD86-4301-AB70-D87D39F0F6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3458" y="2146302"/>
            <a:ext cx="3145730" cy="576262"/>
          </a:xfrm>
        </p:spPr>
        <p:txBody>
          <a:bodyPr/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331785F0-3621-4481-8D89-9876DE80AB83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363458" y="2758422"/>
            <a:ext cx="3145536" cy="115915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сравнении с обычным ИИ наш ИИ имеет достаточно высокую эффективность (быстро топит корабли)</a:t>
            </a:r>
          </a:p>
        </p:txBody>
      </p:sp>
      <p:pic>
        <p:nvPicPr>
          <p:cNvPr id="6147" name="Picture 3" descr="Создание игры «Морской бой». Идея, зарисовки. Этап — 1">
            <a:extLst>
              <a:ext uri="{FF2B5EF4-FFF2-40B4-BE49-F238E27FC236}">
                <a16:creationId xmlns:a16="http://schemas.microsoft.com/office/drawing/2014/main" id="{F59207D9-BFFB-4935-BFB7-DF713E7E3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1" b="9734"/>
          <a:stretch/>
        </p:blipFill>
        <p:spPr bwMode="auto">
          <a:xfrm>
            <a:off x="3735010" y="3917576"/>
            <a:ext cx="4727672" cy="294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9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63637-5051-4B7E-8F87-75FD72CE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 </a:t>
            </a:r>
            <a:r>
              <a:rPr lang="en-US" dirty="0"/>
              <a:t>easy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A47A50-9321-4C64-B7F6-3E5956C91F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Особенности: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Случайные атаки</a:t>
            </a:r>
            <a:r>
              <a:rPr lang="ru-RU"/>
              <a:t>: компьютер </a:t>
            </a:r>
            <a:r>
              <a:rPr lang="ru-RU" dirty="0"/>
              <a:t>выбирает клетки для атаки без какого-либо анализа игрового поля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Нет стратегии: ИИ не запоминает предыдущие ходы, не пытается добивать подбитые корабли и не использует никаких тактик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E73717-AC3B-4462-B344-C293837E6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603499"/>
            <a:ext cx="4825159" cy="2524313"/>
          </a:xfrm>
        </p:spPr>
        <p:txBody>
          <a:bodyPr/>
          <a:lstStyle/>
          <a:p>
            <a:r>
              <a:rPr lang="ru-RU" dirty="0"/>
              <a:t>Как работает: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Генерирует случайные координаты (</a:t>
            </a:r>
            <a:r>
              <a:rPr lang="en-US" dirty="0"/>
              <a:t>x, y)</a:t>
            </a:r>
            <a:r>
              <a:rPr lang="ru-RU" dirty="0"/>
              <a:t> в пределах игрового поля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Если клетка уже была атакована (промах или попадание), выбирает новые координаты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3613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246</TotalTime>
  <Words>927</Words>
  <Application>Microsoft Office PowerPoint</Application>
  <PresentationFormat>Широкоэкранный</PresentationFormat>
  <Paragraphs>103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Courier New</vt:lpstr>
      <vt:lpstr>Times New Roman</vt:lpstr>
      <vt:lpstr>Wingdings</vt:lpstr>
      <vt:lpstr>Wingdings 3</vt:lpstr>
      <vt:lpstr>Совет директоров</vt:lpstr>
      <vt:lpstr>Стратегическая игра с ботом  “Морской бой”</vt:lpstr>
      <vt:lpstr>Описание игры</vt:lpstr>
      <vt:lpstr>Цели и задачи</vt:lpstr>
      <vt:lpstr>Актуальность</vt:lpstr>
      <vt:lpstr>Основные классы</vt:lpstr>
      <vt:lpstr>Основные стратегии ИИ</vt:lpstr>
      <vt:lpstr>Основные стратегии ИИ</vt:lpstr>
      <vt:lpstr>Дополнительные улучшения ИИ</vt:lpstr>
      <vt:lpstr>Уровень easy</vt:lpstr>
      <vt:lpstr>Уровень medium</vt:lpstr>
      <vt:lpstr>Уровень hard</vt:lpstr>
      <vt:lpstr>Сравнение уровней сложности</vt:lpstr>
      <vt:lpstr>Скриншоты вывода программы</vt:lpstr>
      <vt:lpstr>Скриншоты вывода программы</vt:lpstr>
      <vt:lpstr>Подведение итогов</vt:lpstr>
      <vt:lpstr>Спасибо за внимание))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Стратегическая игра с ботом  “Морской бой”</dc:title>
  <dc:creator>User</dc:creator>
  <cp:lastModifiedBy>Максим Першин</cp:lastModifiedBy>
  <cp:revision>49</cp:revision>
  <dcterms:created xsi:type="dcterms:W3CDTF">2025-05-16T12:16:09Z</dcterms:created>
  <dcterms:modified xsi:type="dcterms:W3CDTF">2025-05-30T18:15:26Z</dcterms:modified>
</cp:coreProperties>
</file>