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51435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A0F4F0-8C04-252D-285C-45FE7156EADF}">
  <a:tblStyle styleId="{AFA0F4F0-8C04-252D-285C-45FE7156EADF}" styleName="Table_0">
    <a:wholeTbl>
      <a:tcTxStyle>
        <a:srgbClr val="000000"/>
      </a:tcTxStyle>
      <a:tcStyle>
        <a:tcBdr>
          <a:left>
            <a:ln w="9525">
              <a:solidFill>
                <a:srgbClr val="9E9E9E"/>
              </a:solidFill>
            </a:ln>
          </a:left>
          <a:right>
            <a:ln w="9525">
              <a:solidFill>
                <a:srgbClr val="9E9E9E"/>
              </a:solidFill>
            </a:ln>
          </a:right>
          <a:top>
            <a:ln w="9525">
              <a:solidFill>
                <a:srgbClr val="9E9E9E"/>
              </a:solidFill>
            </a:ln>
          </a:top>
          <a:bottom>
            <a:ln w="9525">
              <a:solidFill>
                <a:srgbClr val="9E9E9E"/>
              </a:solidFill>
            </a:ln>
          </a:bottom>
          <a:insideH>
            <a:ln w="9525">
              <a:solidFill>
                <a:srgbClr val="9E9E9E"/>
              </a:solidFill>
            </a:ln>
          </a:insideH>
          <a:insideV>
            <a:ln w="9525">
              <a:solidFill>
                <a:srgbClr val="9E9E9E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321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;n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4;n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914400" marR="0" lvl="1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1371600" marR="0" lvl="2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1828800" marR="0" lvl="3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2286000" marR="0" lvl="4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2743200" marR="0" lvl="5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3200400" marR="0" lvl="6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3657600" marR="0" lvl="7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4114800" marR="0" lvl="8" indent="-298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7081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ksergey.ru/timer/?t=300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onlinetimer.ru/#!/timer/2022-01-14T13:30:46.171Z/2022-01-14T13:30:46.171Z/forward/0/2/100/t/run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9;g10922a11858_0_0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110;g10922a11858_0_0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>
                <a:solidFill>
                  <a:schemeClr val="dk1"/>
                </a:solidFill>
              </a:rPr>
              <a:t>Стандартный слайд. Не меняем его, меняем текст в нем. </a:t>
            </a:r>
            <a:endParaRPr>
              <a:solidFill>
                <a:schemeClr val="dk1"/>
              </a:solidFill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698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0;p17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151;p17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pPr>
            <a:r>
              <a:rPr lang="ru-RU">
                <a:solidFill>
                  <a:schemeClr val="dk1"/>
                </a:solidFill>
              </a:rPr>
              <a:t>Для удобства можно использовать таймер на экране: </a:t>
            </a:r>
            <a:r>
              <a:rPr lang="ru-RU" u="sng">
                <a:solidFill>
                  <a:schemeClr val="hlink"/>
                </a:solidFill>
                <a:hlinkClick r:id="rId3" tooltip="http://ksergey.ru/timer/?t=300"/>
              </a:rPr>
              <a:t>вариант 1,</a:t>
            </a:r>
            <a:r>
              <a:rPr lang="ru-RU">
                <a:solidFill>
                  <a:schemeClr val="dk1"/>
                </a:solidFill>
              </a:rPr>
              <a:t> </a:t>
            </a:r>
            <a:r>
              <a:rPr lang="ru-RU" u="sng">
                <a:solidFill>
                  <a:schemeClr val="hlink"/>
                </a:solidFill>
                <a:hlinkClick r:id="rId4" tooltip="https://onlinetimer.ru/#!/timer/2022-01-14T13:30:46.171Z/2022-01-14T13:30:46.171Z/forward/0/2/100/t/run/"/>
              </a:rPr>
              <a:t>вариант 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9416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0;g10f07d28dee_0_221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" name="Google Shape;181;g10f07d28dee_0_221:notes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/>
              <a:t>Вы можете сами менять вопросы! Попросите студентов ответить голосом или отписаться в чате.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27237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6 Титульник" userDrawn="1">
  <p:cSld name="TITLE_1_2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7;p2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8;p2"/>
          <p:cNvPicPr/>
          <p:nvPr/>
        </p:nvPicPr>
        <p:blipFill>
          <a:blip r:embed="rId3">
            <a:alphaModFix/>
          </a:blip>
          <a:srcRect/>
          <a:stretch/>
        </p:blipFill>
        <p:spPr bwMode="auto"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;p2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;p2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8" name="Google Shape;11;p2"/>
          <p:cNvPicPr/>
          <p:nvPr/>
        </p:nvPicPr>
        <p:blipFill>
          <a:blip r:embed="rId4">
            <a:alphaModFix/>
          </a:blip>
          <a:srcRect/>
          <a:stretch/>
        </p:blipFill>
        <p:spPr bwMode="auto"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1 Отбивка" userDrawn="1">
  <p:cSld name="TITLE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5;p11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6;p11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7;p11"/>
          <p:cNvSpPr>
            <a:spLocks noGrp="1"/>
          </p:cNvSpPr>
          <p:nvPr>
            <p:ph type="title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58;p11"/>
          <p:cNvSpPr>
            <a:spLocks noGrp="1"/>
          </p:cNvSpPr>
          <p:nvPr>
            <p:ph type="subTitle" idx="2"/>
          </p:nvPr>
        </p:nvSpPr>
        <p:spPr bwMode="auto"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8" name="Google Shape;59;p11"/>
          <p:cNvPicPr/>
          <p:nvPr/>
        </p:nvPicPr>
        <p:blipFill>
          <a:blip r:embed="rId3">
            <a:alphaModFix/>
          </a:blip>
          <a:srcRect/>
          <a:stretch/>
        </p:blipFill>
        <p:spPr bwMode="auto"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2 Отбивка " userDrawn="1">
  <p:cSld name="TITLE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1;p12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2;p12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3;p12"/>
          <p:cNvSpPr>
            <a:spLocks noGrp="1"/>
          </p:cNvSpPr>
          <p:nvPr>
            <p:ph type="title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64;p12"/>
          <p:cNvSpPr>
            <a:spLocks noGrp="1"/>
          </p:cNvSpPr>
          <p:nvPr>
            <p:ph type="subTitle" idx="2"/>
          </p:nvPr>
        </p:nvSpPr>
        <p:spPr bwMode="auto"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8" name="Google Shape;65;p12"/>
          <p:cNvPicPr/>
          <p:nvPr/>
        </p:nvPicPr>
        <p:blipFill>
          <a:blip r:embed="rId3">
            <a:alphaModFix/>
          </a:blip>
          <a:srcRect/>
          <a:stretch/>
        </p:blipFill>
        <p:spPr bwMode="auto"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2 Отбивка  (без графики)" userDrawn="1">
  <p:cSld name="TITLE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7;p13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8;p13"/>
          <p:cNvSpPr>
            <a:spLocks noGrp="1"/>
          </p:cNvSpPr>
          <p:nvPr>
            <p:ph type="title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9;p13"/>
          <p:cNvSpPr>
            <a:spLocks noGrp="1"/>
          </p:cNvSpPr>
          <p:nvPr>
            <p:ph type="subTitle" idx="2"/>
          </p:nvPr>
        </p:nvSpPr>
        <p:spPr bwMode="auto"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70;p13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6 Заголовок + текст в два столбца" userDrawn="1">
  <p:cSld name="1_Title slide 5_2_1_4_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3;p14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4;p14"/>
          <p:cNvSpPr>
            <a:spLocks noGrp="1"/>
          </p:cNvSpPr>
          <p:nvPr>
            <p:ph type="subTitle" idx="2"/>
          </p:nvPr>
        </p:nvSpPr>
        <p:spPr bwMode="auto"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5;p14"/>
          <p:cNvSpPr>
            <a:spLocks noGrp="1"/>
          </p:cNvSpPr>
          <p:nvPr>
            <p:ph type="subTitle" idx="3"/>
          </p:nvPr>
        </p:nvSpPr>
        <p:spPr bwMode="auto"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8" name="Google Shape;76;p14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7 Заголовок в две строки + текст  1 1" userDrawn="1">
  <p:cSld name="1_Title slide 5_2_1_4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8;p15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5" name="Google Shape;79;p15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0;p15"/>
          <p:cNvSpPr>
            <a:spLocks noGrp="1"/>
          </p:cNvSpPr>
          <p:nvPr>
            <p:ph type="subTitle" idx="2"/>
          </p:nvPr>
        </p:nvSpPr>
        <p:spPr bwMode="auto">
          <a:xfrm>
            <a:off x="12587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1;p15"/>
          <p:cNvSpPr>
            <a:spLocks noGrp="1"/>
          </p:cNvSpPr>
          <p:nvPr>
            <p:ph type="subTitle" idx="3"/>
          </p:nvPr>
        </p:nvSpPr>
        <p:spPr bwMode="auto">
          <a:xfrm>
            <a:off x="12587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2;p15"/>
          <p:cNvSpPr>
            <a:spLocks noGrp="1"/>
          </p:cNvSpPr>
          <p:nvPr>
            <p:ph type="subTitle" idx="4"/>
          </p:nvPr>
        </p:nvSpPr>
        <p:spPr bwMode="auto">
          <a:xfrm>
            <a:off x="12587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83;p15"/>
          <p:cNvSpPr>
            <a:spLocks noGrp="1"/>
          </p:cNvSpPr>
          <p:nvPr>
            <p:ph type="subTitle" idx="5"/>
          </p:nvPr>
        </p:nvSpPr>
        <p:spPr bwMode="auto">
          <a:xfrm>
            <a:off x="40716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84;p15"/>
          <p:cNvSpPr>
            <a:spLocks noGrp="1"/>
          </p:cNvSpPr>
          <p:nvPr>
            <p:ph type="subTitle" idx="6"/>
          </p:nvPr>
        </p:nvSpPr>
        <p:spPr bwMode="auto">
          <a:xfrm>
            <a:off x="40716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85;p15"/>
          <p:cNvSpPr>
            <a:spLocks noGrp="1"/>
          </p:cNvSpPr>
          <p:nvPr>
            <p:ph type="subTitle" idx="7"/>
          </p:nvPr>
        </p:nvSpPr>
        <p:spPr bwMode="auto">
          <a:xfrm>
            <a:off x="40716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86;p15"/>
          <p:cNvSpPr>
            <a:spLocks noGrp="1"/>
          </p:cNvSpPr>
          <p:nvPr>
            <p:ph type="subTitle" idx="8"/>
          </p:nvPr>
        </p:nvSpPr>
        <p:spPr bwMode="auto">
          <a:xfrm>
            <a:off x="68845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87;p15"/>
          <p:cNvSpPr>
            <a:spLocks noGrp="1"/>
          </p:cNvSpPr>
          <p:nvPr>
            <p:ph type="subTitle" idx="9"/>
          </p:nvPr>
        </p:nvSpPr>
        <p:spPr bwMode="auto">
          <a:xfrm>
            <a:off x="68845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88;p15"/>
          <p:cNvSpPr>
            <a:spLocks noGrp="1"/>
          </p:cNvSpPr>
          <p:nvPr>
            <p:ph type="subTitle" idx="13"/>
          </p:nvPr>
        </p:nvSpPr>
        <p:spPr bwMode="auto">
          <a:xfrm>
            <a:off x="68845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89;p15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sz="2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sz="2400" b="1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6 Заголовок + текст" userDrawn="1">
  <p:cSld name="1_Title slide 5_2_1_4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3;p3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4;p3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5;p3"/>
          <p:cNvSpPr>
            <a:spLocks noGrp="1"/>
          </p:cNvSpPr>
          <p:nvPr>
            <p:ph type="subTitle" idx="2"/>
          </p:nvPr>
        </p:nvSpPr>
        <p:spPr bwMode="auto"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16;p3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0 Отбивка" userDrawn="1">
  <p:cSld name="10 Отбивка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18;p4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4254156" y="0"/>
            <a:ext cx="488984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9;p4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;p4"/>
          <p:cNvSpPr>
            <a:spLocks noGrp="1"/>
          </p:cNvSpPr>
          <p:nvPr>
            <p:ph type="title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1;p4"/>
          <p:cNvSpPr>
            <a:spLocks noGrp="1"/>
          </p:cNvSpPr>
          <p:nvPr>
            <p:ph type="subTitle" idx="2"/>
          </p:nvPr>
        </p:nvSpPr>
        <p:spPr bwMode="auto"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8" name="Google Shape;22;p4"/>
          <p:cNvPicPr/>
          <p:nvPr/>
        </p:nvPicPr>
        <p:blipFill>
          <a:blip r:embed="rId3">
            <a:alphaModFix/>
          </a:blip>
          <a:srcRect/>
          <a:stretch/>
        </p:blipFill>
        <p:spPr bwMode="auto"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9 Отбивка" userDrawn="1">
  <p:cSld name="TITLE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24;p5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4949025" y="6714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5;p5"/>
          <p:cNvSpPr>
            <a:spLocks noGrp="1"/>
          </p:cNvSpPr>
          <p:nvPr>
            <p:ph type="title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6;p5"/>
          <p:cNvSpPr>
            <a:spLocks noGrp="1"/>
          </p:cNvSpPr>
          <p:nvPr>
            <p:ph type="subTitle" idx="1"/>
          </p:nvPr>
        </p:nvSpPr>
        <p:spPr bwMode="auto"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7;p5"/>
          <p:cNvSpPr>
            <a:spLocks noGrp="1"/>
          </p:cNvSpPr>
          <p:nvPr>
            <p:ph type="subTitle" idx="2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IBM Plex Sans"/>
              <a:buNone/>
              <a:defRPr sz="13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8" name="Google Shape;28;p5"/>
          <p:cNvPicPr/>
          <p:nvPr/>
        </p:nvPicPr>
        <p:blipFill>
          <a:blip r:embed="rId3">
            <a:alphaModFix/>
          </a:blip>
          <a:srcRect/>
          <a:stretch/>
        </p:blipFill>
        <p:spPr bwMode="auto"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Конец презентации (благодарность)" userDrawn="1">
  <p:cSld name="CUSTOM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30;p6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5533250" y="2230975"/>
            <a:ext cx="1168074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1;p6"/>
          <p:cNvSpPr>
            <a:spLocks/>
          </p:cNvSpPr>
          <p:nvPr/>
        </p:nvSpPr>
        <p:spPr bwMode="auto">
          <a:xfrm>
            <a:off x="2006849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rPr>
              <a:t>Спасибо 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/>
            </a:pPr>
            <a:r>
              <a:rPr lang="ru-RU"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rPr>
              <a:t>за внимание</a:t>
            </a:r>
            <a:endParaRPr sz="4400" b="0" i="0" u="none" strike="noStrike" cap="non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pic>
        <p:nvPicPr>
          <p:cNvPr id="6" name="Google Shape;32;p6"/>
          <p:cNvPicPr/>
          <p:nvPr/>
        </p:nvPicPr>
        <p:blipFill>
          <a:blip r:embed="rId3">
            <a:alphaModFix/>
          </a:blip>
          <a:srcRect/>
          <a:stretch/>
        </p:blipFill>
        <p:spPr bwMode="auto"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4 Титульник" userDrawn="1">
  <p:cSld name="TITLE_1_2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34;p7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5;p7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6;p7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37;p7"/>
          <p:cNvPicPr/>
          <p:nvPr/>
        </p:nvPicPr>
        <p:blipFill>
          <a:blip r:embed="rId3">
            <a:alphaModFix/>
          </a:blip>
          <a:srcRect/>
          <a:stretch/>
        </p:blipFill>
        <p:spPr bwMode="auto"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6 Слайд знакомства - инфа о преподавателе" userDrawn="1">
  <p:cSld name="1_Title slide 5_2_1_2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9;p8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0;p8"/>
          <p:cNvSpPr>
            <a:spLocks noGrp="1"/>
          </p:cNvSpPr>
          <p:nvPr>
            <p:ph type="title"/>
          </p:nvPr>
        </p:nvSpPr>
        <p:spPr bwMode="auto"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sz="2600" b="0" i="0" u="none" strike="noStrike" cap="non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1;p8"/>
          <p:cNvSpPr>
            <a:spLocks noGrp="1"/>
          </p:cNvSpPr>
          <p:nvPr>
            <p:ph type="subTitle" idx="2"/>
          </p:nvPr>
        </p:nvSpPr>
        <p:spPr bwMode="auto"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2;p8"/>
          <p:cNvSpPr>
            <a:spLocks noGrp="1"/>
          </p:cNvSpPr>
          <p:nvPr>
            <p:ph type="subTitle" idx="3"/>
          </p:nvPr>
        </p:nvSpPr>
        <p:spPr bwMode="auto"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3;p8"/>
          <p:cNvSpPr>
            <a:spLocks noGrp="1"/>
          </p:cNvSpPr>
          <p:nvPr>
            <p:ph type="body" idx="4"/>
          </p:nvPr>
        </p:nvSpPr>
        <p:spPr bwMode="auto"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2pPr>
            <a:lvl3pPr marL="1371600" marR="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9" name="Google Shape;44;p8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45;p8"/>
          <p:cNvPicPr/>
          <p:nvPr/>
        </p:nvPicPr>
        <p:blipFill>
          <a:blip r:embed="rId3">
            <a:alphaModFix/>
          </a:blip>
          <a:srcRect/>
          <a:stretch/>
        </p:blipFill>
        <p:spPr bwMode="auto"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4 Пустой слайд" userDrawn="1">
  <p:cSld name="1_Title slide 5_2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7;p9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0" bIns="360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5" name="Google Shape;48;p9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7 Титульник" userDrawn="1">
  <p:cSld name="TITLE_1_2_1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0;p10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1;p10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sz="44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sz="5200" b="0" i="0" u="none" strike="noStrike" cap="non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2;p10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sz="12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" name="Google Shape;53;p10"/>
          <p:cNvPicPr/>
          <p:nvPr/>
        </p:nvPicPr>
        <p:blipFill>
          <a:blip r:embed="rId3">
            <a:alphaModFix/>
          </a:blip>
          <a:srcRect/>
          <a:stretch/>
        </p:blipFill>
        <p:spPr bwMode="auto"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4;p16"/>
          <p:cNvSpPr>
            <a:spLocks noGrp="1"/>
          </p:cNvSpPr>
          <p:nvPr>
            <p:ph type="title"/>
          </p:nvPr>
        </p:nvSpPr>
        <p:spPr bwMode="auto"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/>
            </a:pPr>
            <a:r>
              <a:rPr lang="ru-RU"/>
              <a:t>Знакомство с языками программирования</a:t>
            </a:r>
            <a:endParaRPr/>
          </a:p>
        </p:txBody>
      </p:sp>
      <p:sp>
        <p:nvSpPr>
          <p:cNvPr id="5" name="Google Shape;95;p16"/>
          <p:cNvSpPr>
            <a:spLocks noGrp="1"/>
          </p:cNvSpPr>
          <p:nvPr>
            <p:ph type="subTitle" idx="1"/>
          </p:nvPr>
        </p:nvSpPr>
        <p:spPr bwMode="auto">
          <a:xfrm>
            <a:off x="468000" y="3600600"/>
            <a:ext cx="54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/>
            </a:pPr>
            <a:r>
              <a:rPr lang="ru-RU"/>
              <a:t>Семинар 6.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8;p25"/>
          <p:cNvSpPr>
            <a:spLocks noGrp="1"/>
          </p:cNvSpPr>
          <p:nvPr>
            <p:ph type="title"/>
          </p:nvPr>
        </p:nvSpPr>
        <p:spPr bwMode="auto">
          <a:xfrm>
            <a:off x="492500" y="505450"/>
            <a:ext cx="7894500" cy="339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pPr>
            <a:r>
              <a:rPr lang="ru-RU" dirty="0"/>
              <a:t>Решение в группах задач:</a:t>
            </a:r>
            <a:endParaRPr dirty="0"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2100" b="1" dirty="0" smtClean="0">
                <a:latin typeface="IBM Plex Sans"/>
                <a:ea typeface="IBM Plex Sans"/>
                <a:cs typeface="IBM Plex Sans"/>
              </a:rPr>
              <a:t>Задача 44: </a:t>
            </a:r>
            <a:r>
              <a:rPr lang="ru-RU" sz="2100" dirty="0" smtClean="0">
                <a:latin typeface="IBM Plex Sans"/>
                <a:ea typeface="IBM Plex Sans"/>
                <a:cs typeface="IBM Plex Sans"/>
              </a:rPr>
              <a:t>Не используя рекурсию, выведите первые N чисел Фибоначчи. Первые два числа Фибоначчи: 0 и 1.</a:t>
            </a:r>
            <a:endParaRPr sz="2100" dirty="0" smtClean="0"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1700" dirty="0" smtClean="0">
                <a:latin typeface="IBM Plex Sans"/>
                <a:ea typeface="IBM Plex Sans"/>
                <a:cs typeface="IBM Plex Sans"/>
              </a:rPr>
              <a:t>Если N = 5 -&gt; 0 1 1 2 3</a:t>
            </a:r>
            <a:endParaRPr sz="1700" dirty="0" smtClean="0"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1700" dirty="0" smtClean="0">
                <a:latin typeface="IBM Plex Sans"/>
                <a:ea typeface="IBM Plex Sans"/>
                <a:cs typeface="IBM Plex Sans"/>
              </a:rPr>
              <a:t>Если N = 3 -&gt; 0 1 1</a:t>
            </a:r>
            <a:endParaRPr sz="1700" dirty="0" smtClean="0"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1700" dirty="0" smtClean="0">
                <a:latin typeface="IBM Plex Sans"/>
                <a:ea typeface="IBM Plex Sans"/>
                <a:cs typeface="IBM Plex Sans"/>
              </a:rPr>
              <a:t>Если N = 7 -&gt; 0 1 1 2 3 5 8</a:t>
            </a:r>
            <a:endParaRPr sz="2100" dirty="0" smtClean="0"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/>
            </a:pPr>
            <a:endParaRPr sz="2500" dirty="0"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pPr>
            <a:endParaRPr sz="2500" dirty="0">
              <a:latin typeface="IBM Plex Sans"/>
              <a:ea typeface="IBM Plex Sans"/>
              <a:cs typeface="IBM Plex Sans"/>
            </a:endParaRPr>
          </a:p>
        </p:txBody>
      </p:sp>
      <p:pic>
        <p:nvPicPr>
          <p:cNvPr id="5" name="Google Shape;159;p25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6940710" y="3292168"/>
            <a:ext cx="1663540" cy="17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60;p25"/>
          <p:cNvSpPr/>
          <p:nvPr/>
        </p:nvSpPr>
        <p:spPr bwMode="auto">
          <a:xfrm>
            <a:off x="6497650" y="3725291"/>
            <a:ext cx="1306800" cy="4692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/>
            </a:pPr>
            <a:r>
              <a:rPr lang="ru-RU" sz="2600">
                <a:latin typeface="IBM Plex Sans"/>
                <a:ea typeface="IBM Plex Sans"/>
                <a:cs typeface="IBM Plex Sans"/>
              </a:rPr>
              <a:t>20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65;p26"/>
          <p:cNvSpPr>
            <a:spLocks noGrp="1"/>
          </p:cNvSpPr>
          <p:nvPr>
            <p:ph type="title"/>
          </p:nvPr>
        </p:nvSpPr>
        <p:spPr bwMode="auto">
          <a:xfrm>
            <a:off x="492500" y="505450"/>
            <a:ext cx="7894500" cy="339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pPr>
            <a:r>
              <a:rPr lang="ru-RU" dirty="0"/>
              <a:t>Общее обсуждение решения:</a:t>
            </a:r>
            <a:endParaRPr dirty="0"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2100" b="1" dirty="0">
                <a:latin typeface="IBM Plex Sans"/>
                <a:ea typeface="IBM Plex Sans"/>
                <a:cs typeface="IBM Plex Sans"/>
              </a:rPr>
              <a:t>Задача 44: </a:t>
            </a:r>
            <a:r>
              <a:rPr lang="ru-RU" sz="2100" dirty="0">
                <a:latin typeface="IBM Plex Sans"/>
                <a:ea typeface="IBM Plex Sans"/>
                <a:cs typeface="IBM Plex Sans"/>
              </a:rPr>
              <a:t>Не используя рекурсию, выведите первые N чисел Фибоначчи. Первые два числа Фибоначчи: 0 и 1.</a:t>
            </a:r>
            <a:endParaRPr sz="2100" dirty="0"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1700" dirty="0">
                <a:latin typeface="IBM Plex Sans"/>
                <a:ea typeface="IBM Plex Sans"/>
                <a:cs typeface="IBM Plex Sans"/>
              </a:rPr>
              <a:t>Если N = 5 -&gt; 0 1 1 2 3</a:t>
            </a:r>
            <a:endParaRPr sz="1700" dirty="0"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1700" dirty="0">
                <a:latin typeface="IBM Plex Sans"/>
                <a:ea typeface="IBM Plex Sans"/>
                <a:cs typeface="IBM Plex Sans"/>
              </a:rPr>
              <a:t>Если N = 3 -&gt; 0 1 1</a:t>
            </a:r>
            <a:endParaRPr sz="1700" dirty="0"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1700" dirty="0">
                <a:latin typeface="IBM Plex Sans"/>
                <a:ea typeface="IBM Plex Sans"/>
                <a:cs typeface="IBM Plex Sans"/>
              </a:rPr>
              <a:t>Если N = 7 -&gt; 0 1 1 2 3 5 8</a:t>
            </a:r>
            <a:endParaRPr sz="2100" dirty="0"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500" dirty="0"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pPr>
            <a:endParaRPr sz="2500" dirty="0">
              <a:latin typeface="IBM Plex Sans"/>
              <a:ea typeface="IBM Plex Sans"/>
              <a:cs typeface="IBM Plex Sans"/>
            </a:endParaRPr>
          </a:p>
        </p:txBody>
      </p:sp>
      <p:pic>
        <p:nvPicPr>
          <p:cNvPr id="5" name="Google Shape;166;p26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6940710" y="3292168"/>
            <a:ext cx="1663540" cy="174135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67;p26"/>
          <p:cNvSpPr/>
          <p:nvPr/>
        </p:nvSpPr>
        <p:spPr bwMode="auto">
          <a:xfrm>
            <a:off x="6497650" y="3725291"/>
            <a:ext cx="1306800" cy="4692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/>
            </a:pPr>
            <a:r>
              <a:rPr lang="ru-RU" sz="2600">
                <a:latin typeface="IBM Plex Sans"/>
                <a:ea typeface="IBM Plex Sans"/>
                <a:cs typeface="IBM Plex Sans"/>
              </a:rPr>
              <a:t>15</a:t>
            </a:r>
            <a:r>
              <a:rPr lang="ru-RU" sz="2600" b="0" i="0" u="none" strike="noStrike" cap="none">
                <a:solidFill>
                  <a:srgbClr val="000000"/>
                </a:solidFill>
                <a:latin typeface="IBM Plex Sans"/>
                <a:ea typeface="IBM Plex Sans"/>
                <a:cs typeface="IBM Plex Sans"/>
              </a:rPr>
              <a:t> мин</a:t>
            </a:r>
            <a:endParaRPr sz="26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72;p27"/>
          <p:cNvSpPr>
            <a:spLocks noGrp="1"/>
          </p:cNvSpPr>
          <p:nvPr>
            <p:ph type="title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77;p28"/>
          <p:cNvSpPr/>
          <p:nvPr/>
        </p:nvSpPr>
        <p:spPr bwMode="auto"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/>
            </a:pPr>
            <a:r>
              <a:rPr lang="ru-RU" sz="1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</a:rPr>
              <a:t>Д</a:t>
            </a:r>
            <a:r>
              <a:rPr lang="ru-RU" sz="17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</a:rPr>
              <a:t>омашнее задание</a:t>
            </a:r>
            <a:endParaRPr sz="1700" b="1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</a:endParaRPr>
          </a:p>
        </p:txBody>
      </p:sp>
      <p:graphicFrame>
        <p:nvGraphicFramePr>
          <p:cNvPr id="5" name="Google Shape;178;p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4396783"/>
              </p:ext>
            </p:extLst>
          </p:nvPr>
        </p:nvGraphicFramePr>
        <p:xfrm>
          <a:off x="539750" y="628725"/>
          <a:ext cx="7937550" cy="3148002"/>
        </p:xfrm>
        <a:graphic>
          <a:graphicData uri="http://schemas.openxmlformats.org/drawingml/2006/table">
            <a:tbl>
              <a:tblPr>
                <a:tableStyleId>{AFA0F4F0-8C04-252D-285C-45FE7156EADF}</a:tableStyleId>
              </a:tblPr>
              <a:tblGrid>
                <a:gridCol w="5459700"/>
                <a:gridCol w="2477850"/>
              </a:tblGrid>
              <a:tr h="43452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-RU" sz="1500" b="1" dirty="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</a:rPr>
                        <a:t>Задание</a:t>
                      </a:r>
                      <a:endParaRPr sz="1500" b="1" dirty="0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ru-RU" sz="1500" b="1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</a:rPr>
                        <a:t>Пример</a:t>
                      </a:r>
                      <a:endParaRPr sz="1500" b="1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</a:endParaRPr>
                    </a:p>
                  </a:txBody>
                  <a:tcPr marL="91425" marR="91425" marT="91425" marB="91425"/>
                </a:tc>
              </a:tr>
              <a:tr h="434525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  <a:defRPr/>
                      </a:pPr>
                      <a:r>
                        <a:rPr lang="ru-RU" sz="1400" b="1" dirty="0">
                          <a:latin typeface="IBM Plex Sans"/>
                          <a:ea typeface="IBM Plex Sans"/>
                          <a:cs typeface="IBM Plex Sans"/>
                        </a:rPr>
                        <a:t>Задача 41</a:t>
                      </a:r>
                      <a:r>
                        <a:rPr lang="ru-RU" sz="1400" dirty="0">
                          <a:latin typeface="IBM Plex Sans"/>
                          <a:ea typeface="IBM Plex Sans"/>
                          <a:cs typeface="IBM Plex Sans"/>
                        </a:rPr>
                        <a:t>: Пользователь вводит с клавиатуры M чисел. Посчитайте, сколько чисел больше 0 ввёл пользователь.</a:t>
                      </a:r>
                      <a:endParaRPr sz="1400" b="1" dirty="0">
                        <a:latin typeface="IBM Plex Sans"/>
                        <a:ea typeface="IBM Plex Sans"/>
                        <a:cs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defRPr/>
                      </a:pPr>
                      <a:r>
                        <a:rPr lang="ru-RU" sz="1400" dirty="0">
                          <a:latin typeface="IBM Plex Sans"/>
                          <a:ea typeface="IBM Plex Sans"/>
                          <a:cs typeface="IBM Plex Sans"/>
                        </a:rPr>
                        <a:t>0, 7, 8, -2, -2 -&gt; 2</a:t>
                      </a:r>
                      <a:endParaRPr sz="1400" dirty="0">
                        <a:latin typeface="IBM Plex Sans"/>
                        <a:ea typeface="IBM Plex Sans"/>
                        <a:cs typeface="IBM Plex Sans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defRPr/>
                      </a:pPr>
                      <a:r>
                        <a:rPr lang="ru-RU" sz="1400" dirty="0">
                          <a:latin typeface="IBM Plex Sans"/>
                          <a:ea typeface="IBM Plex Sans"/>
                          <a:cs typeface="IBM Plex Sans"/>
                        </a:rPr>
                        <a:t>-1, -7, 567, 89, 223-&gt; </a:t>
                      </a:r>
                      <a:r>
                        <a:rPr lang="ru-RU" sz="1400" dirty="0" smtClean="0">
                          <a:latin typeface="IBM Plex Sans"/>
                          <a:ea typeface="IBM Plex Sans"/>
                          <a:cs typeface="IBM Plex Sans"/>
                        </a:rPr>
                        <a:t>3</a:t>
                      </a:r>
                      <a:endParaRPr sz="1400" dirty="0">
                        <a:latin typeface="IBM Plex Sans"/>
                        <a:ea typeface="IBM Plex Sans"/>
                        <a:cs typeface="IBM Plex Sans"/>
                      </a:endParaRPr>
                    </a:p>
                  </a:txBody>
                  <a:tcPr marL="91425" marR="91425" marT="91425" marB="91425"/>
                </a:tc>
              </a:tr>
              <a:tr h="917375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1" dirty="0" smtClean="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</a:rPr>
                        <a:t>Задача 42: </a:t>
                      </a:r>
                      <a:r>
                        <a:rPr lang="ru-RU" sz="1400" dirty="0" smtClean="0">
                          <a:latin typeface="IBM Plex Sans"/>
                          <a:ea typeface="IBM Plex Sans"/>
                          <a:cs typeface="IBM Plex Sans"/>
                        </a:rPr>
                        <a:t>Напишите программу, которая будет преобразовывать десятичное число в двоичное.</a:t>
                      </a:r>
                      <a:endParaRPr lang="en-US" sz="1400" dirty="0" smtClean="0">
                        <a:latin typeface="IBM Plex Sans"/>
                        <a:ea typeface="IBM Plex Sans"/>
                        <a:cs typeface="IBM Plex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defRPr/>
                      </a:pPr>
                      <a:r>
                        <a:rPr lang="en-US" sz="1400" dirty="0" smtClean="0">
                          <a:latin typeface="IBM Plex Sans"/>
                          <a:ea typeface="IBM Plex Sans"/>
                          <a:cs typeface="IBM Plex Sans"/>
                        </a:rPr>
                        <a:t>45 -&gt; 101101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defRPr/>
                      </a:pPr>
                      <a:r>
                        <a:rPr lang="en-US" sz="1400" dirty="0" smtClean="0">
                          <a:latin typeface="IBM Plex Sans"/>
                          <a:ea typeface="IBM Plex Sans"/>
                          <a:cs typeface="IBM Plex Sans"/>
                        </a:rPr>
                        <a:t>3  -&gt; 11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defRPr/>
                      </a:pPr>
                      <a:r>
                        <a:rPr lang="en-US" sz="1400" dirty="0" smtClean="0">
                          <a:latin typeface="IBM Plex Sans"/>
                          <a:ea typeface="IBM Plex Sans"/>
                          <a:cs typeface="IBM Plex Sans"/>
                        </a:rPr>
                        <a:t>2  -&gt; 10</a:t>
                      </a:r>
                    </a:p>
                  </a:txBody>
                  <a:tcPr marL="91425" marR="91425" marT="91425" marB="91425"/>
                </a:tc>
              </a:tr>
              <a:tr h="917375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14999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1" dirty="0" smtClean="0">
                          <a:latin typeface="IBM Plex Sans"/>
                          <a:ea typeface="IBM Plex Sans"/>
                          <a:cs typeface="IBM Plex Sans"/>
                        </a:rPr>
                        <a:t>Задача 43. </a:t>
                      </a:r>
                      <a:r>
                        <a:rPr lang="ru-RU" sz="1400" dirty="0" smtClean="0">
                          <a:latin typeface="IBM Plex Sans"/>
                          <a:ea typeface="IBM Plex Sans"/>
                          <a:cs typeface="IBM Plex Sans"/>
                        </a:rPr>
                        <a:t>Напишите программу, которая найдёт точку пересечения двух прямых, заданных уравнениями y = k1 * x + b1, y = k2 * x + b2; значения b1, k1, b2 и k2 задаются пользователем.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ru-RU" sz="1400" dirty="0" smtClean="0">
                          <a:latin typeface="IBM Plex Sans"/>
                          <a:ea typeface="IBM Plex Sans"/>
                          <a:cs typeface="IBM Plex Sans"/>
                        </a:rPr>
                        <a:t>b1 = 2, k1 = 5, b2 = 4, k2 = 9 -&gt; (-0,5; </a:t>
                      </a:r>
                      <a:r>
                        <a:rPr lang="ru-RU" sz="1400" b="0" i="0" u="none" strike="noStrike" cap="none" spc="0" dirty="0" smtClean="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</a:rPr>
                        <a:t>-0,5</a:t>
                      </a:r>
                      <a:r>
                        <a:rPr lang="ru-RU" sz="1400" dirty="0" smtClean="0">
                          <a:latin typeface="IBM Plex Sans"/>
                          <a:ea typeface="IBM Plex Sans"/>
                          <a:cs typeface="IBM Plex Sans"/>
                        </a:rPr>
                        <a:t>)</a:t>
                      </a:r>
                      <a:endParaRPr lang="en-US" sz="1400" dirty="0" smtClean="0">
                        <a:latin typeface="IBM Plex Sans"/>
                        <a:ea typeface="IBM Plex Sans"/>
                        <a:cs typeface="IBM Plex Sans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defRPr/>
                      </a:pPr>
                      <a:endParaRPr sz="1400" dirty="0">
                        <a:latin typeface="IBM Plex Sans"/>
                        <a:ea typeface="IBM Plex Sans"/>
                        <a:cs typeface="IBM Plex Sans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3;p29"/>
          <p:cNvSpPr>
            <a:spLocks/>
          </p:cNvSpPr>
          <p:nvPr/>
        </p:nvSpPr>
        <p:spPr bwMode="auto">
          <a:xfrm>
            <a:off x="540000" y="2661449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  <a:defRPr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</a:rPr>
              <a:t>Был урок полезен вам?</a:t>
            </a:r>
            <a:endParaRPr sz="1200"/>
          </a:p>
        </p:txBody>
      </p:sp>
      <p:sp>
        <p:nvSpPr>
          <p:cNvPr id="5" name="Google Shape;184;p29"/>
          <p:cNvSpPr>
            <a:spLocks/>
          </p:cNvSpPr>
          <p:nvPr/>
        </p:nvSpPr>
        <p:spPr bwMode="auto">
          <a:xfrm>
            <a:off x="6511800" y="2661449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  <a:defRPr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</a:rPr>
              <a:t>Что было сложно?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6" name="Google Shape;185;p29"/>
          <p:cNvSpPr>
            <a:spLocks noGrp="1"/>
          </p:cNvSpPr>
          <p:nvPr>
            <p:ph type="subTitle" idx="1"/>
          </p:nvPr>
        </p:nvSpPr>
        <p:spPr bwMode="auto">
          <a:xfrm>
            <a:off x="540000" y="152400"/>
            <a:ext cx="8064000" cy="360000"/>
          </a:xfrm>
          <a:prstGeom prst="rect">
            <a:avLst/>
          </a:prstGeom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>
                <a:solidFill>
                  <a:schemeClr val="dk1"/>
                </a:solidFill>
              </a:rPr>
              <a:t>Семинар 6. Знакомство с языками программирования</a:t>
            </a:r>
            <a:endParaRPr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" name="Google Shape;186;p29"/>
          <p:cNvSpPr>
            <a:spLocks noGrp="1"/>
          </p:cNvSpPr>
          <p:nvPr>
            <p:ph type="title"/>
          </p:nvPr>
        </p:nvSpPr>
        <p:spPr bwMode="auto">
          <a:xfrm>
            <a:off x="548750" y="720000"/>
            <a:ext cx="80640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25" rIns="0" bIns="0" anchor="b" anchorCtr="0">
            <a:spAutoFit/>
          </a:bodyPr>
          <a:lstStyle/>
          <a:p>
            <a:pPr marL="0" lv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pPr>
            <a:r>
              <a:rPr lang="ru-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</a:rPr>
              <a:t>Рефлексия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</a:endParaRPr>
          </a:p>
        </p:txBody>
      </p:sp>
      <p:sp>
        <p:nvSpPr>
          <p:cNvPr id="8" name="Google Shape;187;p29"/>
          <p:cNvSpPr>
            <a:spLocks/>
          </p:cNvSpPr>
          <p:nvPr/>
        </p:nvSpPr>
        <p:spPr bwMode="auto">
          <a:xfrm>
            <a:off x="3355250" y="2661449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  <a:defRPr/>
            </a:pPr>
            <a:r>
              <a:rPr lang="ru-RU" b="1">
                <a:solidFill>
                  <a:schemeClr val="dk1"/>
                </a:solidFill>
                <a:latin typeface="IBM Plex Sans"/>
                <a:ea typeface="IBM Plex Sans"/>
                <a:cs typeface="IBM Plex Sans"/>
              </a:rPr>
              <a:t>Узнали вы что-то новое?</a:t>
            </a:r>
            <a:endParaRPr sz="1200"/>
          </a:p>
        </p:txBody>
      </p:sp>
      <p:pic>
        <p:nvPicPr>
          <p:cNvPr id="9" name="Google Shape;188;p29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089615" y="1798951"/>
            <a:ext cx="625816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89;p29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4097770" y="1798950"/>
            <a:ext cx="60717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90;p29"/>
          <p:cNvPicPr/>
          <p:nvPr/>
        </p:nvPicPr>
        <p:blipFill>
          <a:blip r:embed="rId5">
            <a:alphaModFix/>
          </a:blip>
          <a:stretch/>
        </p:blipFill>
        <p:spPr bwMode="auto">
          <a:xfrm>
            <a:off x="6984550" y="1798950"/>
            <a:ext cx="650239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0;p17"/>
          <p:cNvSpPr>
            <a:spLocks noGrp="1"/>
          </p:cNvSpPr>
          <p:nvPr>
            <p:ph type="title"/>
          </p:nvPr>
        </p:nvSpPr>
        <p:spPr bwMode="auto">
          <a:xfrm>
            <a:off x="539750" y="846500"/>
            <a:ext cx="7973700" cy="3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100">
              <a:solidFill>
                <a:schemeClr val="dk1"/>
              </a:solidFill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b="1"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IBM Plex Sans SemiBold"/>
              <a:buNone/>
              <a:defRPr/>
            </a:pPr>
            <a:endParaRPr>
              <a:latin typeface="IBM Plex Sans"/>
              <a:ea typeface="IBM Plex Sans"/>
              <a:cs typeface="IBM Plex Sans"/>
            </a:endParaRPr>
          </a:p>
        </p:txBody>
      </p:sp>
      <p:sp>
        <p:nvSpPr>
          <p:cNvPr id="5" name="Google Shape;101;p17"/>
          <p:cNvSpPr/>
          <p:nvPr/>
        </p:nvSpPr>
        <p:spPr bwMode="auto"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/>
            </a:pPr>
            <a:r>
              <a:rPr lang="ru-RU" sz="1700" b="1">
                <a:solidFill>
                  <a:schemeClr val="lt1"/>
                </a:solidFill>
                <a:latin typeface="IBM Plex Sans"/>
                <a:ea typeface="IBM Plex Sans"/>
                <a:cs typeface="IBM Plex Sans"/>
              </a:rPr>
              <a:t>Д</a:t>
            </a:r>
            <a:r>
              <a:rPr lang="ru-RU" sz="1700" b="1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</a:rPr>
              <a:t>омашнее задание</a:t>
            </a:r>
            <a:endParaRPr sz="1700" b="1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</a:endParaRPr>
          </a:p>
        </p:txBody>
      </p:sp>
      <p:sp>
        <p:nvSpPr>
          <p:cNvPr id="6" name="Google Shape;102;p17"/>
          <p:cNvSpPr>
            <a:spLocks/>
          </p:cNvSpPr>
          <p:nvPr/>
        </p:nvSpPr>
        <p:spPr bwMode="auto">
          <a:xfrm>
            <a:off x="374325" y="605225"/>
            <a:ext cx="8468400" cy="3644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1900" b="1" dirty="0">
                <a:latin typeface="IBM Plex Sans"/>
                <a:ea typeface="IBM Plex Sans"/>
                <a:cs typeface="IBM Plex Sans"/>
              </a:rPr>
              <a:t>Задача 34:</a:t>
            </a:r>
            <a:r>
              <a:rPr lang="ru-RU" sz="1900" dirty="0">
                <a:latin typeface="IBM Plex Sans"/>
                <a:ea typeface="IBM Plex Sans"/>
                <a:cs typeface="IBM Plex Sans"/>
              </a:rPr>
              <a:t> Задайте массив заполненный случайными положительными трёхзначными числами. Напишите программу, которая покажет количество чётных чисел в массиве.</a:t>
            </a:r>
            <a:endParaRPr sz="1900" dirty="0">
              <a:latin typeface="IBM Plex Sans"/>
              <a:ea typeface="IBM Plex Sans"/>
              <a:cs typeface="IBM Plex Sans"/>
            </a:endParaRPr>
          </a:p>
          <a:p>
            <a:pPr marL="0" lvl="0" indent="0" algn="just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1900" b="1" dirty="0">
                <a:latin typeface="IBM Plex Sans"/>
                <a:ea typeface="IBM Plex Sans"/>
                <a:cs typeface="IBM Plex Sans"/>
              </a:rPr>
              <a:t>Задача </a:t>
            </a:r>
            <a:r>
              <a:rPr lang="ru-RU" sz="1900" b="1" dirty="0" smtClean="0">
                <a:latin typeface="IBM Plex Sans"/>
                <a:ea typeface="IBM Plex Sans"/>
                <a:cs typeface="IBM Plex Sans"/>
              </a:rPr>
              <a:t>3</a:t>
            </a:r>
            <a:r>
              <a:rPr lang="en-US" sz="1900" b="1" dirty="0" smtClean="0">
                <a:latin typeface="IBM Plex Sans"/>
                <a:ea typeface="IBM Plex Sans"/>
                <a:cs typeface="IBM Plex Sans"/>
              </a:rPr>
              <a:t>6</a:t>
            </a:r>
            <a:r>
              <a:rPr lang="ru-RU" sz="1900" b="1" dirty="0" smtClean="0">
                <a:latin typeface="IBM Plex Sans"/>
                <a:ea typeface="IBM Plex Sans"/>
                <a:cs typeface="IBM Plex Sans"/>
              </a:rPr>
              <a:t>: </a:t>
            </a:r>
            <a:r>
              <a:rPr lang="ru-RU" sz="1900" dirty="0">
                <a:latin typeface="IBM Plex Sans"/>
                <a:ea typeface="IBM Plex Sans"/>
                <a:cs typeface="IBM Plex Sans"/>
              </a:rPr>
              <a:t>Задайте одномерный массив, заполненный случайными числами. Найдите сумму элементов, стоящих на нечётных позициях.</a:t>
            </a:r>
            <a:endParaRPr sz="1900" dirty="0">
              <a:latin typeface="IBM Plex Sans"/>
              <a:ea typeface="IBM Plex Sans"/>
              <a:cs typeface="IBM Plex Sans"/>
            </a:endParaRPr>
          </a:p>
          <a:p>
            <a:pPr marL="0" lvl="0" indent="0" algn="just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1900" b="1" dirty="0">
                <a:latin typeface="IBM Plex Sans"/>
                <a:ea typeface="IBM Plex Sans"/>
                <a:cs typeface="IBM Plex Sans"/>
              </a:rPr>
              <a:t>Задача 38: </a:t>
            </a:r>
            <a:r>
              <a:rPr lang="ru-RU" sz="1900" dirty="0">
                <a:latin typeface="IBM Plex Sans"/>
                <a:ea typeface="IBM Plex Sans"/>
                <a:cs typeface="IBM Plex Sans"/>
              </a:rPr>
              <a:t>Задайте массив вещественных чисел. Найдите разницу между максимальным и минимальным элементов массива.</a:t>
            </a:r>
            <a:endParaRPr sz="1900" dirty="0">
              <a:latin typeface="IBM Plex Sans"/>
              <a:ea typeface="IBM Plex Sans"/>
              <a:cs typeface="IBM Plex Sans"/>
            </a:endParaRPr>
          </a:p>
          <a:p>
            <a:pPr marL="0" lvl="0" indent="0" algn="just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900" b="1" dirty="0">
              <a:solidFill>
                <a:schemeClr val="dk1"/>
              </a:solidFill>
              <a:latin typeface="IBM Plex Sans"/>
              <a:ea typeface="IBM Plex Sans"/>
              <a:cs typeface="IBM Plex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7;p18"/>
          <p:cNvSpPr>
            <a:spLocks noGrp="1"/>
          </p:cNvSpPr>
          <p:nvPr>
            <p:ph type="title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2;p19"/>
          <p:cNvSpPr>
            <a:spLocks noGrp="1"/>
          </p:cNvSpPr>
          <p:nvPr>
            <p:ph type="subTitle" idx="2"/>
          </p:nvPr>
        </p:nvSpPr>
        <p:spPr bwMode="auto">
          <a:xfrm>
            <a:off x="1258700" y="1735675"/>
            <a:ext cx="52944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pPr>
            <a:r>
              <a:rPr lang="ru-RU" sz="1400">
                <a:solidFill>
                  <a:schemeClr val="dk2"/>
                </a:solidFill>
              </a:rPr>
              <a:t>В прошлый раз  - </a:t>
            </a:r>
            <a:endParaRPr sz="1400">
              <a:solidFill>
                <a:schemeClr val="dk2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1400">
                <a:solidFill>
                  <a:schemeClr val="dk2"/>
                </a:solidFill>
              </a:rPr>
              <a:t>Задачи уровня: “Почувствуй себя сеньором”</a:t>
            </a:r>
            <a:endParaRPr>
              <a:solidFill>
                <a:schemeClr val="dk1"/>
              </a:solidFill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pPr>
            <a:endParaRPr sz="1400">
              <a:solidFill>
                <a:schemeClr val="dk2"/>
              </a:solidFill>
            </a:endParaRPr>
          </a:p>
        </p:txBody>
      </p:sp>
      <p:sp>
        <p:nvSpPr>
          <p:cNvPr id="5" name="Google Shape;113;p19"/>
          <p:cNvSpPr/>
          <p:nvPr/>
        </p:nvSpPr>
        <p:spPr bwMode="auto">
          <a:xfrm>
            <a:off x="539975" y="1743463"/>
            <a:ext cx="540000" cy="5400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pPr>
            <a:r>
              <a:rPr lang="ru-RU"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</a:rPr>
              <a:t>1</a:t>
            </a:r>
            <a:endParaRPr sz="120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</a:endParaRPr>
          </a:p>
        </p:txBody>
      </p:sp>
      <p:sp>
        <p:nvSpPr>
          <p:cNvPr id="6" name="Google Shape;114;p19"/>
          <p:cNvSpPr/>
          <p:nvPr/>
        </p:nvSpPr>
        <p:spPr bwMode="auto">
          <a:xfrm>
            <a:off x="540000" y="2901000"/>
            <a:ext cx="540000" cy="540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pPr>
            <a:r>
              <a:rPr lang="ru-RU" sz="12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</a:rPr>
              <a:t>2</a:t>
            </a:r>
            <a:endParaRPr sz="1200" b="0" i="0" u="none" strike="noStrike" cap="none">
              <a:solidFill>
                <a:schemeClr val="lt1"/>
              </a:solidFill>
              <a:latin typeface="IBM Plex Sans"/>
              <a:ea typeface="IBM Plex Sans"/>
              <a:cs typeface="IBM Plex Sans"/>
            </a:endParaRPr>
          </a:p>
        </p:txBody>
      </p:sp>
      <p:sp>
        <p:nvSpPr>
          <p:cNvPr id="7" name="Google Shape;115;p19"/>
          <p:cNvSpPr/>
          <p:nvPr/>
        </p:nvSpPr>
        <p:spPr bwMode="auto">
          <a:xfrm>
            <a:off x="540000" y="4058550"/>
            <a:ext cx="540000" cy="5400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pPr>
            <a:r>
              <a:rPr lang="ru-RU" sz="1200" b="0" i="0" u="none" strike="noStrike" cap="none">
                <a:solidFill>
                  <a:schemeClr val="lt2"/>
                </a:solidFill>
                <a:latin typeface="IBM Plex Sans"/>
                <a:ea typeface="IBM Plex Sans"/>
                <a:cs typeface="IBM Plex Sans"/>
              </a:rPr>
              <a:t>3</a:t>
            </a:r>
            <a:endParaRPr sz="1200" b="0" i="0" u="none" strike="noStrike" cap="none">
              <a:solidFill>
                <a:schemeClr val="lt2"/>
              </a:solidFill>
              <a:latin typeface="IBM Plex Sans"/>
              <a:ea typeface="IBM Plex Sans"/>
              <a:cs typeface="IBM Plex Sans"/>
            </a:endParaRPr>
          </a:p>
        </p:txBody>
      </p:sp>
      <p:cxnSp>
        <p:nvCxnSpPr>
          <p:cNvPr id="8" name="Google Shape;116;p19"/>
          <p:cNvCxnSpPr>
            <a:cxnSpLocks/>
            <a:stCxn id="5" idx="4"/>
            <a:endCxn id="6" idx="0"/>
          </p:cNvCxnSpPr>
          <p:nvPr/>
        </p:nvCxnSpPr>
        <p:spPr bwMode="auto">
          <a:xfrm>
            <a:off x="809975" y="2283463"/>
            <a:ext cx="0" cy="617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" name="Google Shape;117;p19"/>
          <p:cNvCxnSpPr>
            <a:cxnSpLocks/>
            <a:stCxn id="6" idx="4"/>
            <a:endCxn id="7" idx="0"/>
          </p:cNvCxnSpPr>
          <p:nvPr/>
        </p:nvCxnSpPr>
        <p:spPr bwMode="auto">
          <a:xfrm>
            <a:off x="810000" y="3441000"/>
            <a:ext cx="0" cy="6177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118;p19"/>
          <p:cNvSpPr>
            <a:spLocks noGrp="1"/>
          </p:cNvSpPr>
          <p:nvPr>
            <p:ph type="subTitle" idx="3"/>
          </p:nvPr>
        </p:nvSpPr>
        <p:spPr bwMode="auto">
          <a:xfrm>
            <a:off x="1258700" y="2901000"/>
            <a:ext cx="44478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1400" b="1">
                <a:solidFill>
                  <a:schemeClr val="dk1"/>
                </a:solidFill>
              </a:rPr>
              <a:t>Сегодня -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1400">
                <a:solidFill>
                  <a:schemeClr val="dk1"/>
                </a:solidFill>
              </a:rPr>
              <a:t>Задачи уровня: “Почувствуй себя лидом”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</a:endParaRPr>
          </a:p>
        </p:txBody>
      </p:sp>
      <p:sp>
        <p:nvSpPr>
          <p:cNvPr id="11" name="Google Shape;119;p19"/>
          <p:cNvSpPr>
            <a:spLocks noGrp="1"/>
          </p:cNvSpPr>
          <p:nvPr>
            <p:ph type="subTitle" idx="4"/>
          </p:nvPr>
        </p:nvSpPr>
        <p:spPr bwMode="auto">
          <a:xfrm>
            <a:off x="1258700" y="4128900"/>
            <a:ext cx="45075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1400">
                <a:solidFill>
                  <a:schemeClr val="dk2"/>
                </a:solidFill>
              </a:rPr>
              <a:t>Задачи из блока “Двумерные массивы”</a:t>
            </a:r>
            <a:endParaRPr>
              <a:solidFill>
                <a:schemeClr val="dk2"/>
              </a:solidFill>
              <a:latin typeface="IBM Plex Sans"/>
              <a:ea typeface="IBM Plex Sans"/>
              <a:cs typeface="IBM Plex Sans"/>
            </a:endParaRPr>
          </a:p>
        </p:txBody>
      </p:sp>
      <p:sp>
        <p:nvSpPr>
          <p:cNvPr id="12" name="Google Shape;120;p19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" rIns="0" bIns="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ru-RU"/>
              <a:t>Семинары блока 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ru-RU"/>
              <a:t>“Знакомство с языками программирования”</a:t>
            </a:r>
            <a:endParaRPr/>
          </a:p>
        </p:txBody>
      </p:sp>
      <p:cxnSp>
        <p:nvCxnSpPr>
          <p:cNvPr id="13" name="Google Shape;121;p19"/>
          <p:cNvCxnSpPr>
            <a:cxnSpLocks/>
          </p:cNvCxnSpPr>
          <p:nvPr/>
        </p:nvCxnSpPr>
        <p:spPr bwMode="auto">
          <a:xfrm flipH="1">
            <a:off x="806700" y="4598550"/>
            <a:ext cx="3299" cy="555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26;p20"/>
          <p:cNvSpPr>
            <a:spLocks noGrp="1"/>
          </p:cNvSpPr>
          <p:nvPr>
            <p:ph type="title"/>
          </p:nvPr>
        </p:nvSpPr>
        <p:spPr bwMode="auto"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  <a:defRPr/>
            </a:pPr>
            <a:r>
              <a:rPr lang="ru-RU"/>
              <a:t>Формат работы</a:t>
            </a:r>
            <a:endParaRPr/>
          </a:p>
        </p:txBody>
      </p:sp>
      <p:sp>
        <p:nvSpPr>
          <p:cNvPr id="5" name="Google Shape;127;p20"/>
          <p:cNvSpPr>
            <a:spLocks noGrp="1"/>
          </p:cNvSpPr>
          <p:nvPr>
            <p:ph type="subTitle" idx="2"/>
          </p:nvPr>
        </p:nvSpPr>
        <p:spPr bwMode="auto">
          <a:xfrm>
            <a:off x="536400" y="1336200"/>
            <a:ext cx="8064000" cy="3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  <a:defRPr/>
            </a:pPr>
            <a:r>
              <a:rPr lang="ru-RU" sz="1800"/>
              <a:t>Вопросы, обсуждение домашнего задания</a:t>
            </a:r>
            <a:endParaRPr sz="1800"/>
          </a:p>
          <a:p>
            <a:pPr marL="457200" marR="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  <a:defRPr/>
            </a:pPr>
            <a:r>
              <a:rPr lang="ru-RU" sz="1800"/>
              <a:t>Демонстрация решения </a:t>
            </a:r>
            <a:endParaRPr sz="1800"/>
          </a:p>
          <a:p>
            <a:pPr marL="457200" marR="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  <a:defRPr/>
            </a:pPr>
            <a:r>
              <a:rPr lang="ru-RU" sz="1800"/>
              <a:t>Работа в сессионных залах</a:t>
            </a:r>
            <a:endParaRPr sz="1800"/>
          </a:p>
          <a:p>
            <a: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➔"/>
              <a:defRPr/>
            </a:pPr>
            <a:r>
              <a:rPr lang="ru-RU" sz="1800"/>
              <a:t>Обсуждение программы (решения задачи) в общем зале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32;p21"/>
          <p:cNvSpPr>
            <a:spLocks noGrp="1"/>
          </p:cNvSpPr>
          <p:nvPr>
            <p:ph type="title"/>
          </p:nvPr>
        </p:nvSpPr>
        <p:spPr bwMode="auto">
          <a:xfrm>
            <a:off x="492500" y="566525"/>
            <a:ext cx="8263800" cy="339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pPr>
            <a:r>
              <a:rPr lang="ru-RU"/>
              <a:t>Демонстрация решения</a:t>
            </a:r>
            <a:endParaRPr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2200" b="1">
                <a:latin typeface="IBM Plex Sans"/>
                <a:ea typeface="IBM Plex Sans"/>
                <a:cs typeface="IBM Plex Sans"/>
              </a:rPr>
              <a:t>Задача 39:</a:t>
            </a:r>
            <a:r>
              <a:rPr lang="ru-RU" sz="2200">
                <a:latin typeface="IBM Plex Sans"/>
                <a:ea typeface="IBM Plex Sans"/>
                <a:cs typeface="IBM Plex Sans"/>
              </a:rPr>
              <a:t> Напишите программу, которая перевернёт одномерный массив (последний элемент будет на первом месте, а первый - на последнем и т.д.)</a:t>
            </a:r>
            <a:endParaRPr sz="2200">
              <a:latin typeface="IBM Plex Sans"/>
              <a:ea typeface="IBM Plex Sans"/>
              <a:cs typeface="IBM Plex Sans"/>
            </a:endParaRPr>
          </a:p>
          <a:p>
            <a:pPr marL="0" lvl="0" indent="45720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2200">
                <a:latin typeface="IBM Plex Sans"/>
                <a:ea typeface="IBM Plex Sans"/>
                <a:cs typeface="IBM Plex Sans"/>
              </a:rPr>
              <a:t>[1 2 3 4 5] -&gt; [5 4 3 2 1]</a:t>
            </a:r>
            <a:endParaRPr sz="2200">
              <a:latin typeface="IBM Plex Sans"/>
              <a:ea typeface="IBM Plex Sans"/>
              <a:cs typeface="IBM Plex Sans"/>
            </a:endParaRPr>
          </a:p>
          <a:p>
            <a:pPr marL="0" lvl="0" indent="45720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2200">
                <a:latin typeface="IBM Plex Sans"/>
                <a:ea typeface="IBM Plex Sans"/>
                <a:cs typeface="IBM Plex Sans"/>
              </a:rPr>
              <a:t>[6 7 3 6] -&gt; [6 3 7 6]</a:t>
            </a:r>
            <a:endParaRPr sz="2200"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  <a:defRPr/>
            </a:pPr>
            <a:endParaRPr sz="2200"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/>
            </a:pPr>
            <a:endParaRPr>
              <a:latin typeface="IBM Plex Sans"/>
              <a:ea typeface="IBM Plex Sans"/>
              <a:cs typeface="IBM Plex Sans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pPr>
            <a:endParaRPr>
              <a:latin typeface="IBM Plex Sans"/>
              <a:ea typeface="IBM Plex Sans"/>
              <a:cs typeface="IBM Plex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37;p22"/>
          <p:cNvSpPr>
            <a:spLocks noGrp="1"/>
          </p:cNvSpPr>
          <p:nvPr>
            <p:ph type="title"/>
          </p:nvPr>
        </p:nvSpPr>
        <p:spPr bwMode="auto">
          <a:xfrm>
            <a:off x="453823" y="195486"/>
            <a:ext cx="8255964" cy="2581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pPr>
            <a:r>
              <a:rPr lang="ru-RU" sz="2500" dirty="0"/>
              <a:t>Решение в группах задач:</a:t>
            </a:r>
            <a:endParaRPr sz="2500" dirty="0"/>
          </a:p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-RU" sz="2000" b="1" dirty="0">
                <a:latin typeface="IBM Plex Sans"/>
                <a:ea typeface="IBM Plex Sans"/>
                <a:cs typeface="IBM Plex Sans"/>
              </a:rPr>
              <a:t>Задача 40: </a:t>
            </a:r>
            <a:r>
              <a:rPr lang="ru-RU" sz="2000" dirty="0">
                <a:latin typeface="IBM Plex Sans"/>
                <a:ea typeface="IBM Plex Sans"/>
                <a:cs typeface="IBM Plex Sans"/>
              </a:rPr>
              <a:t>Напишите программу, которая принимает на вход три числа и проверяет, может ли существовать треугольник с сторонами такой </a:t>
            </a:r>
            <a:r>
              <a:rPr lang="ru-RU" sz="2000" dirty="0" smtClean="0">
                <a:latin typeface="IBM Plex Sans"/>
                <a:ea typeface="IBM Plex Sans"/>
                <a:cs typeface="IBM Plex Sans"/>
              </a:rPr>
              <a:t>длины.</a:t>
            </a:r>
            <a:r>
              <a:rPr lang="en-US" sz="2000" dirty="0" smtClean="0">
                <a:latin typeface="IBM Plex Sans"/>
                <a:ea typeface="IBM Plex Sans"/>
                <a:cs typeface="IBM Plex Sans"/>
              </a:rPr>
              <a:t/>
            </a:r>
            <a:br>
              <a:rPr lang="en-US" sz="2000" dirty="0" smtClean="0">
                <a:latin typeface="IBM Plex Sans"/>
                <a:ea typeface="IBM Plex Sans"/>
                <a:cs typeface="IBM Plex Sans"/>
              </a:rPr>
            </a:br>
            <a:r>
              <a:rPr lang="en-US" sz="2000" dirty="0">
                <a:latin typeface="IBM Plex Sans"/>
                <a:ea typeface="IBM Plex Sans"/>
                <a:cs typeface="IBM Plex Sans"/>
              </a:rPr>
              <a:t>	</a:t>
            </a:r>
            <a:r>
              <a:rPr lang="ru-RU" sz="1600" i="1" dirty="0" smtClean="0">
                <a:latin typeface="IBM Plex Sans"/>
                <a:ea typeface="IBM Plex Sans"/>
                <a:cs typeface="IBM Plex Sans"/>
              </a:rPr>
              <a:t>Теорема </a:t>
            </a:r>
            <a:r>
              <a:rPr lang="ru-RU" sz="1600" i="1" dirty="0">
                <a:latin typeface="IBM Plex Sans"/>
                <a:ea typeface="IBM Plex Sans"/>
                <a:cs typeface="IBM Plex Sans"/>
              </a:rPr>
              <a:t>о неравенстве треугольника: каждая сторона треугольника меньше суммы двух других сторон</a:t>
            </a:r>
            <a:r>
              <a:rPr lang="ru-RU" sz="1600" i="1" dirty="0" smtClean="0">
                <a:latin typeface="IBM Plex Sans"/>
                <a:ea typeface="IBM Plex Sans"/>
                <a:cs typeface="IBM Plex Sans"/>
              </a:rPr>
              <a:t>.</a:t>
            </a:r>
            <a:r>
              <a:rPr lang="en-US" sz="1600" i="1" dirty="0" smtClean="0">
                <a:latin typeface="IBM Plex Sans"/>
                <a:ea typeface="IBM Plex Sans"/>
                <a:cs typeface="IBM Plex Sans"/>
              </a:rPr>
              <a:t/>
            </a:r>
            <a:br>
              <a:rPr lang="en-US" sz="1600" i="1" dirty="0" smtClean="0">
                <a:latin typeface="IBM Plex Sans"/>
                <a:ea typeface="IBM Plex Sans"/>
                <a:cs typeface="IBM Plex Sans"/>
              </a:rPr>
            </a:br>
            <a:endParaRPr sz="2500" dirty="0" smtClean="0">
              <a:latin typeface="IBM Plex Sans"/>
              <a:ea typeface="IBM Plex Sans"/>
              <a:cs typeface="IBM Plex Sans"/>
            </a:endParaRPr>
          </a:p>
          <a:p>
            <a:pPr lvl="0">
              <a:defRPr/>
            </a:pPr>
            <a:r>
              <a:rPr lang="ru-RU" sz="2000" b="1" dirty="0" smtClean="0">
                <a:solidFill>
                  <a:schemeClr val="dk1"/>
                </a:solidFill>
                <a:latin typeface="IBM Plex Sans"/>
                <a:ea typeface="IBM Plex Sans"/>
                <a:cs typeface="IBM Plex Sans"/>
              </a:rPr>
              <a:t>Задача 45:</a:t>
            </a:r>
            <a:r>
              <a:rPr lang="ru-RU" sz="2000" dirty="0" smtClean="0">
                <a:latin typeface="IBM Plex Sans"/>
                <a:ea typeface="IBM Plex Sans"/>
                <a:cs typeface="IBM Plex Sans"/>
              </a:rPr>
              <a:t> Напишите программу, которая будет создавать копию заданного массива с помощью поэлементного копирования.</a:t>
            </a:r>
            <a:endParaRPr sz="2000" dirty="0">
              <a:latin typeface="IBM Plex Sans"/>
              <a:ea typeface="IBM Plex Sans"/>
              <a:cs typeface="IBM Plex Sans"/>
            </a:endParaRPr>
          </a:p>
        </p:txBody>
      </p:sp>
      <p:sp>
        <p:nvSpPr>
          <p:cNvPr id="6" name="Google Shape;139;p22"/>
          <p:cNvSpPr/>
          <p:nvPr/>
        </p:nvSpPr>
        <p:spPr bwMode="auto">
          <a:xfrm>
            <a:off x="5580112" y="4155926"/>
            <a:ext cx="1306800" cy="4692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/>
            </a:pPr>
            <a:r>
              <a:rPr lang="ru-RU" sz="2600" dirty="0">
                <a:latin typeface="IBM Plex Sans"/>
                <a:ea typeface="IBM Plex Sans"/>
                <a:cs typeface="IBM Plex Sans"/>
              </a:rPr>
              <a:t>20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</a:rPr>
              <a:t> 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</a:endParaRPr>
          </a:p>
        </p:txBody>
      </p:sp>
      <p:pic>
        <p:nvPicPr>
          <p:cNvPr id="7" name="Google Shape;140;p22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4547955" y="2077707"/>
            <a:ext cx="494223" cy="69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46;p23"/>
          <p:cNvPicPr/>
          <p:nvPr/>
        </p:nvPicPr>
        <p:blipFill>
          <a:blip r:embed="rId3">
            <a:alphaModFix/>
          </a:blip>
          <a:srcRect/>
          <a:stretch/>
        </p:blipFill>
        <p:spPr bwMode="auto">
          <a:xfrm>
            <a:off x="6940710" y="3795885"/>
            <a:ext cx="1375706" cy="1299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45;p23"/>
          <p:cNvSpPr>
            <a:spLocks noGrp="1"/>
          </p:cNvSpPr>
          <p:nvPr>
            <p:ph type="title"/>
          </p:nvPr>
        </p:nvSpPr>
        <p:spPr bwMode="auto">
          <a:xfrm>
            <a:off x="179512" y="123478"/>
            <a:ext cx="8299500" cy="339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/>
            </a:pPr>
            <a:r>
              <a:rPr lang="ru-RU" dirty="0">
                <a:solidFill>
                  <a:schemeClr val="dk1"/>
                </a:solidFill>
              </a:rPr>
              <a:t>Общее обсуждение решения:</a:t>
            </a:r>
            <a:endParaRPr sz="2500" dirty="0"/>
          </a:p>
          <a:p>
            <a:pPr lvl="0">
              <a:lnSpc>
                <a:spcPct val="114999"/>
              </a:lnSpc>
              <a:spcBef>
                <a:spcPts val="1200"/>
              </a:spcBef>
              <a:buClr>
                <a:schemeClr val="dk1"/>
              </a:buClr>
              <a:buSzPts val="1100"/>
              <a:defRPr/>
            </a:pPr>
            <a:r>
              <a:rPr lang="ru-RU" sz="2000" b="1" dirty="0">
                <a:latin typeface="IBM Plex Sans"/>
                <a:ea typeface="IBM Plex Sans"/>
                <a:cs typeface="IBM Plex Sans"/>
              </a:rPr>
              <a:t>Задача 40: </a:t>
            </a:r>
            <a:r>
              <a:rPr lang="ru-RU" sz="2000" dirty="0">
                <a:latin typeface="IBM Plex Sans"/>
                <a:ea typeface="IBM Plex Sans"/>
                <a:cs typeface="IBM Plex Sans"/>
              </a:rPr>
              <a:t>Напишите программу, которая принимает на вход три числа и проверяет, может ли существовать треугольник с сторонами такой длины</a:t>
            </a:r>
            <a:r>
              <a:rPr lang="ru-RU" sz="2000" dirty="0" smtClean="0">
                <a:latin typeface="IBM Plex Sans"/>
                <a:ea typeface="IBM Plex Sans"/>
                <a:cs typeface="IBM Plex Sans"/>
              </a:rPr>
              <a:t>.</a:t>
            </a:r>
            <a:r>
              <a:rPr lang="en-US" sz="2000" dirty="0" smtClean="0">
                <a:latin typeface="IBM Plex Sans"/>
                <a:ea typeface="IBM Plex Sans"/>
                <a:cs typeface="IBM Plex Sans"/>
              </a:rPr>
              <a:t/>
            </a:r>
            <a:br>
              <a:rPr lang="en-US" sz="2000" dirty="0" smtClean="0">
                <a:latin typeface="IBM Plex Sans"/>
                <a:ea typeface="IBM Plex Sans"/>
                <a:cs typeface="IBM Plex Sans"/>
              </a:rPr>
            </a:br>
            <a:r>
              <a:rPr lang="ru-RU" sz="2000" dirty="0">
                <a:latin typeface="IBM Plex Sans"/>
                <a:ea typeface="IBM Plex Sans"/>
                <a:cs typeface="IBM Plex Sans"/>
              </a:rPr>
              <a:t/>
            </a:r>
            <a:br>
              <a:rPr lang="ru-RU" sz="2000" dirty="0">
                <a:latin typeface="IBM Plex Sans"/>
                <a:ea typeface="IBM Plex Sans"/>
                <a:cs typeface="IBM Plex Sans"/>
              </a:rPr>
            </a:br>
            <a:r>
              <a:rPr lang="en-US" sz="2000" dirty="0" smtClean="0">
                <a:latin typeface="IBM Plex Sans"/>
                <a:ea typeface="IBM Plex Sans"/>
                <a:cs typeface="IBM Plex Sans"/>
              </a:rPr>
              <a:t>	</a:t>
            </a:r>
            <a:r>
              <a:rPr lang="ru-RU" sz="1600" i="1" dirty="0" smtClean="0">
                <a:latin typeface="IBM Plex Sans"/>
                <a:ea typeface="IBM Plex Sans"/>
                <a:cs typeface="IBM Plex Sans"/>
              </a:rPr>
              <a:t>Теорема </a:t>
            </a:r>
            <a:r>
              <a:rPr lang="ru-RU" sz="1600" i="1" dirty="0">
                <a:latin typeface="IBM Plex Sans"/>
                <a:ea typeface="IBM Plex Sans"/>
                <a:cs typeface="IBM Plex Sans"/>
              </a:rPr>
              <a:t>о неравенстве треугольника: каждая сторона треугольника меньше суммы двух других сторон.</a:t>
            </a:r>
            <a:br>
              <a:rPr lang="ru-RU" sz="1600" i="1" dirty="0">
                <a:latin typeface="IBM Plex Sans"/>
                <a:ea typeface="IBM Plex Sans"/>
                <a:cs typeface="IBM Plex Sans"/>
              </a:rPr>
            </a:br>
            <a:r>
              <a:rPr lang="ru-RU" sz="2500" dirty="0">
                <a:latin typeface="IBM Plex Sans"/>
                <a:ea typeface="IBM Plex Sans"/>
                <a:cs typeface="IBM Plex Sans"/>
              </a:rPr>
              <a:t/>
            </a:r>
            <a:br>
              <a:rPr lang="ru-RU" sz="2500" dirty="0">
                <a:latin typeface="IBM Plex Sans"/>
                <a:ea typeface="IBM Plex Sans"/>
                <a:cs typeface="IBM Plex Sans"/>
              </a:rPr>
            </a:br>
            <a:r>
              <a:rPr lang="ru-RU" sz="2000" b="1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</a:rPr>
              <a:t>Задача 45:</a:t>
            </a:r>
            <a:r>
              <a:rPr lang="ru-RU" sz="2000" dirty="0">
                <a:latin typeface="IBM Plex Sans"/>
                <a:ea typeface="IBM Plex Sans"/>
                <a:cs typeface="IBM Plex Sans"/>
              </a:rPr>
              <a:t> Напишите программу, которая будет создавать копию заданного массива с помощью поэлементного копирования.</a:t>
            </a:r>
            <a:endParaRPr sz="2500" dirty="0">
              <a:latin typeface="IBM Plex Sans"/>
              <a:ea typeface="IBM Plex Sans"/>
              <a:cs typeface="IBM Plex Sans"/>
            </a:endParaRPr>
          </a:p>
        </p:txBody>
      </p:sp>
      <p:pic>
        <p:nvPicPr>
          <p:cNvPr id="5" name="Google Shape;146;p23"/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6940710" y="3795885"/>
            <a:ext cx="1375706" cy="129993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47;p23"/>
          <p:cNvSpPr/>
          <p:nvPr/>
        </p:nvSpPr>
        <p:spPr bwMode="auto">
          <a:xfrm>
            <a:off x="5292080" y="3939901"/>
            <a:ext cx="1306800" cy="405515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/>
            </a:pPr>
            <a:r>
              <a:rPr lang="ru-RU" sz="2600" dirty="0">
                <a:latin typeface="IBM Plex Sans"/>
                <a:ea typeface="IBM Plex Sans"/>
                <a:cs typeface="IBM Plex Sans"/>
              </a:rPr>
              <a:t>15</a:t>
            </a:r>
            <a:r>
              <a:rPr lang="ru-RU" sz="2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</a:rPr>
              <a:t> мин</a:t>
            </a:r>
            <a:endParaRPr sz="2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</a:endParaRPr>
          </a:p>
        </p:txBody>
      </p:sp>
      <p:pic>
        <p:nvPicPr>
          <p:cNvPr id="7" name="Google Shape;148;p23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932040" y="2355726"/>
            <a:ext cx="494223" cy="69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3;p24"/>
          <p:cNvSpPr>
            <a:spLocks noGrp="1"/>
          </p:cNvSpPr>
          <p:nvPr>
            <p:ph type="title"/>
          </p:nvPr>
        </p:nvSpPr>
        <p:spPr bwMode="auto"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pPr>
            <a:r>
              <a:rPr lang="ru-RU"/>
              <a:t>Ваши вопросы?</a:t>
            </a: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pPr>
            <a:endParaRPr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pPr>
            <a:r>
              <a:rPr lang="ru-RU"/>
              <a:t>Перерыв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theme/theme1.xml><?xml version="1.0" encoding="utf-8"?>
<a:theme xmlns:a="http://schemas.openxmlformats.org/drawingml/2006/main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573</Words>
  <Application>Microsoft Office PowerPoint</Application>
  <DocSecurity>0</DocSecurity>
  <PresentationFormat>Экран (16:9)</PresentationFormat>
  <Paragraphs>71</Paragraphs>
  <Slides>15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IBM Plex Sans SemiBold</vt:lpstr>
      <vt:lpstr>Arial</vt:lpstr>
      <vt:lpstr>IBM Plex Sans</vt:lpstr>
      <vt:lpstr>Макет шаблона GB</vt:lpstr>
      <vt:lpstr>Знакомство с языками программирования</vt:lpstr>
      <vt:lpstr>  </vt:lpstr>
      <vt:lpstr>Ваши вопросы?</vt:lpstr>
      <vt:lpstr>Семинары блока  “Знакомство с языками программирования”</vt:lpstr>
      <vt:lpstr>Формат работы</vt:lpstr>
      <vt:lpstr>Демонстрация решения Задача 39: Напишите программу, которая перевернёт одномерный массив (последний элемент будет на первом месте, а первый - на последнем и т.д.) [1 2 3 4 5] -&gt; [5 4 3 2 1] [6 7 3 6] -&gt; [6 3 7 6]   </vt:lpstr>
      <vt:lpstr>Решение в группах задач: Задача 40: Напишите программу, которая принимает на вход три числа и проверяет, может ли существовать треугольник с сторонами такой длины.  Теорема о неравенстве треугольника: каждая сторона треугольника меньше суммы двух других сторон.  Задача 45: Напишите программу, которая будет создавать копию заданного массива с помощью поэлементного копирования.</vt:lpstr>
      <vt:lpstr>Общее обсуждение решения: Задача 40: Напишите программу, которая принимает на вход три числа и проверяет, может ли существовать треугольник с сторонами такой длины.   Теорема о неравенстве треугольника: каждая сторона треугольника меньше суммы двух других сторон.  Задача 45: Напишите программу, которая будет создавать копию заданного массива с помощью поэлементного копирования.</vt:lpstr>
      <vt:lpstr>Ваши вопросы?  Перерыв</vt:lpstr>
      <vt:lpstr>Решение в группах задач: Задача 44: Не используя рекурсию, выведите первые N чисел Фибоначчи. Первые два числа Фибоначчи: 0 и 1. Если N = 5 -&gt; 0 1 1 2 3 Если N = 3 -&gt; 0 1 1 Если N = 7 -&gt; 0 1 1 2 3 5 8  </vt:lpstr>
      <vt:lpstr>Общее обсуждение решения: Задача 44: Не используя рекурсию, выведите первые N чисел Фибоначчи. Первые два числа Фибоначчи: 0 и 1. Если N = 5 -&gt; 0 1 1 2 3 Если N = 3 -&gt; 0 1 1 Если N = 7 -&gt; 0 1 1 2 3 5 8  </vt:lpstr>
      <vt:lpstr>Ваши вопросы?</vt:lpstr>
      <vt:lpstr>Презентация PowerPoint</vt:lpstr>
      <vt:lpstr>Рефлексия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Знакомство с языками программирования</dc:title>
  <dc:subject/>
  <dc:creator/>
  <cp:keywords/>
  <dc:description/>
  <cp:lastModifiedBy>RePack by Diakov</cp:lastModifiedBy>
  <cp:revision>4</cp:revision>
  <dcterms:modified xsi:type="dcterms:W3CDTF">2022-10-03T16:42:49Z</dcterms:modified>
  <cp:category/>
  <dc:identifier/>
  <cp:contentStatus/>
  <dc:language/>
  <cp:version/>
</cp:coreProperties>
</file>