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embeddedFontLst>
    <p:embeddedFont>
      <p:font typeface="Rockwell" panose="02060603020205020403" pitchFamily="18" charset="0"/>
      <p:regular r:id="rId11"/>
      <p:bold r:id="rId12"/>
      <p:italic r:id="rId13"/>
      <p:boldItalic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4" d="100"/>
          <a:sy n="104" d="100"/>
        </p:scale>
        <p:origin x="244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113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1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65" name="Google Shape;265;p11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11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85" name="Google Shape;285;p11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1"/>
          <p:cNvSpPr>
            <a:spLocks noGrp="1"/>
          </p:cNvSpPr>
          <p:nvPr>
            <p:ph type="pic" idx="2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289" name="Google Shape;289;p11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1"/>
          <p:cNvSpPr txBox="1">
            <a:spLocks noGrp="1"/>
          </p:cNvSpPr>
          <p:nvPr>
            <p:ph type="body" idx="1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91" name="Google Shape;291;p1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1"/>
          <p:cNvSpPr txBox="1">
            <a:spLocks noGrp="1"/>
          </p:cNvSpPr>
          <p:nvPr>
            <p:ph type="sldNum" idx="12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1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96" name="Google Shape;296;p1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2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1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18" name="Google Shape;318;p1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2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2"/>
          <p:cNvSpPr txBox="1">
            <a:spLocks noGrp="1"/>
          </p:cNvSpPr>
          <p:nvPr>
            <p:ph type="body" idx="1"/>
          </p:nvPr>
        </p:nvSpPr>
        <p:spPr>
          <a:xfrm rot="5400000">
            <a:off x="5618955" y="285747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23" name="Google Shape;323;p1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3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328" name="Google Shape;328;p13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3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50" name="Google Shape;350;p1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 rot="5400000">
            <a:off x="8329814" y="1827549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body" idx="1"/>
          </p:nvPr>
        </p:nvSpPr>
        <p:spPr>
          <a:xfrm rot="5400000">
            <a:off x="1308407" y="292785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слайд">
  <p:cSld name="Основной слайд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1072510" y="792615"/>
            <a:ext cx="10437618" cy="0"/>
          </a:xfrm>
          <a:prstGeom prst="straightConnector1">
            <a:avLst/>
          </a:prstGeom>
          <a:noFill/>
          <a:ln w="19050" cap="flat" cmpd="sng">
            <a:solidFill>
              <a:srgbClr val="E21A1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9" name="Google Shape;29;p3"/>
          <p:cNvGrpSpPr/>
          <p:nvPr/>
        </p:nvGrpSpPr>
        <p:grpSpPr>
          <a:xfrm>
            <a:off x="316124" y="278126"/>
            <a:ext cx="580139" cy="627205"/>
            <a:chOff x="308242" y="289963"/>
            <a:chExt cx="580139" cy="627205"/>
          </a:xfrm>
        </p:grpSpPr>
        <p:sp>
          <p:nvSpPr>
            <p:cNvPr id="30" name="Google Shape;30;p3"/>
            <p:cNvSpPr/>
            <p:nvPr/>
          </p:nvSpPr>
          <p:spPr>
            <a:xfrm>
              <a:off x="407988" y="289963"/>
              <a:ext cx="480393" cy="480523"/>
            </a:xfrm>
            <a:custGeom>
              <a:avLst/>
              <a:gdLst/>
              <a:ahLst/>
              <a:cxnLst/>
              <a:rect l="l" t="t" r="r" b="b"/>
              <a:pathLst>
                <a:path w="562334" h="562486" extrusionOk="0">
                  <a:moveTo>
                    <a:pt x="0" y="0"/>
                  </a:moveTo>
                  <a:lnTo>
                    <a:pt x="0" y="562487"/>
                  </a:lnTo>
                  <a:lnTo>
                    <a:pt x="562334" y="562487"/>
                  </a:lnTo>
                  <a:lnTo>
                    <a:pt x="562334" y="0"/>
                  </a:lnTo>
                  <a:lnTo>
                    <a:pt x="0" y="0"/>
                  </a:lnTo>
                  <a:close/>
                  <a:moveTo>
                    <a:pt x="542408" y="19926"/>
                  </a:moveTo>
                  <a:lnTo>
                    <a:pt x="542408" y="98260"/>
                  </a:lnTo>
                  <a:lnTo>
                    <a:pt x="464074" y="19926"/>
                  </a:lnTo>
                  <a:lnTo>
                    <a:pt x="542408" y="19926"/>
                  </a:lnTo>
                  <a:close/>
                  <a:moveTo>
                    <a:pt x="435630" y="19926"/>
                  </a:moveTo>
                  <a:lnTo>
                    <a:pt x="542408" y="126704"/>
                  </a:lnTo>
                  <a:lnTo>
                    <a:pt x="542408" y="206103"/>
                  </a:lnTo>
                  <a:lnTo>
                    <a:pt x="356231" y="19926"/>
                  </a:lnTo>
                  <a:lnTo>
                    <a:pt x="435630" y="19926"/>
                  </a:lnTo>
                  <a:close/>
                  <a:moveTo>
                    <a:pt x="327939" y="19926"/>
                  </a:moveTo>
                  <a:lnTo>
                    <a:pt x="542408" y="234243"/>
                  </a:lnTo>
                  <a:lnTo>
                    <a:pt x="542408" y="313642"/>
                  </a:lnTo>
                  <a:lnTo>
                    <a:pt x="248388" y="19926"/>
                  </a:lnTo>
                  <a:lnTo>
                    <a:pt x="327939" y="19926"/>
                  </a:lnTo>
                  <a:close/>
                  <a:moveTo>
                    <a:pt x="220401" y="19926"/>
                  </a:moveTo>
                  <a:lnTo>
                    <a:pt x="542408" y="341933"/>
                  </a:lnTo>
                  <a:lnTo>
                    <a:pt x="542408" y="421333"/>
                  </a:lnTo>
                  <a:lnTo>
                    <a:pt x="140850" y="19926"/>
                  </a:lnTo>
                  <a:lnTo>
                    <a:pt x="220401" y="19926"/>
                  </a:lnTo>
                  <a:close/>
                  <a:moveTo>
                    <a:pt x="112558" y="19926"/>
                  </a:moveTo>
                  <a:lnTo>
                    <a:pt x="542408" y="449472"/>
                  </a:lnTo>
                  <a:lnTo>
                    <a:pt x="542408" y="529175"/>
                  </a:lnTo>
                  <a:lnTo>
                    <a:pt x="33159" y="19926"/>
                  </a:lnTo>
                  <a:lnTo>
                    <a:pt x="112558" y="19926"/>
                  </a:lnTo>
                  <a:close/>
                  <a:moveTo>
                    <a:pt x="19622" y="542409"/>
                  </a:moveTo>
                  <a:lnTo>
                    <a:pt x="19622" y="465139"/>
                  </a:lnTo>
                  <a:lnTo>
                    <a:pt x="96739" y="542409"/>
                  </a:lnTo>
                  <a:lnTo>
                    <a:pt x="19622" y="542409"/>
                  </a:lnTo>
                  <a:close/>
                  <a:moveTo>
                    <a:pt x="125031" y="542409"/>
                  </a:moveTo>
                  <a:lnTo>
                    <a:pt x="19622" y="436999"/>
                  </a:lnTo>
                  <a:lnTo>
                    <a:pt x="19622" y="357600"/>
                  </a:lnTo>
                  <a:lnTo>
                    <a:pt x="204430" y="542409"/>
                  </a:lnTo>
                  <a:lnTo>
                    <a:pt x="125031" y="542409"/>
                  </a:lnTo>
                  <a:close/>
                  <a:moveTo>
                    <a:pt x="232569" y="542409"/>
                  </a:moveTo>
                  <a:lnTo>
                    <a:pt x="19926" y="329461"/>
                  </a:lnTo>
                  <a:lnTo>
                    <a:pt x="19622" y="329157"/>
                  </a:lnTo>
                  <a:lnTo>
                    <a:pt x="19622" y="249757"/>
                  </a:lnTo>
                  <a:lnTo>
                    <a:pt x="312273" y="542409"/>
                  </a:lnTo>
                  <a:lnTo>
                    <a:pt x="232569" y="542409"/>
                  </a:lnTo>
                  <a:close/>
                  <a:moveTo>
                    <a:pt x="340260" y="542409"/>
                  </a:moveTo>
                  <a:lnTo>
                    <a:pt x="19622" y="221618"/>
                  </a:lnTo>
                  <a:lnTo>
                    <a:pt x="19622" y="142219"/>
                  </a:lnTo>
                  <a:lnTo>
                    <a:pt x="419811" y="542409"/>
                  </a:lnTo>
                  <a:lnTo>
                    <a:pt x="340260" y="542409"/>
                  </a:lnTo>
                  <a:close/>
                  <a:moveTo>
                    <a:pt x="448103" y="542409"/>
                  </a:moveTo>
                  <a:lnTo>
                    <a:pt x="19622" y="113927"/>
                  </a:lnTo>
                  <a:lnTo>
                    <a:pt x="19622" y="34376"/>
                  </a:lnTo>
                  <a:lnTo>
                    <a:pt x="527654" y="542409"/>
                  </a:lnTo>
                  <a:lnTo>
                    <a:pt x="448103" y="542409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08242" y="623803"/>
              <a:ext cx="293365" cy="293365"/>
            </a:xfrm>
            <a:custGeom>
              <a:avLst/>
              <a:gdLst/>
              <a:ahLst/>
              <a:cxnLst/>
              <a:rect l="l" t="t" r="r" b="b"/>
              <a:pathLst>
                <a:path w="542560" h="542560" extrusionOk="0">
                  <a:moveTo>
                    <a:pt x="0" y="0"/>
                  </a:moveTo>
                  <a:lnTo>
                    <a:pt x="542560" y="0"/>
                  </a:lnTo>
                  <a:lnTo>
                    <a:pt x="542560" y="542561"/>
                  </a:lnTo>
                  <a:lnTo>
                    <a:pt x="0" y="542561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 rot="-5400000">
            <a:off x="-113564" y="543746"/>
            <a:ext cx="628238" cy="91260"/>
            <a:chOff x="-4701" y="605259"/>
            <a:chExt cx="582314" cy="84589"/>
          </a:xfrm>
        </p:grpSpPr>
        <p:sp>
          <p:nvSpPr>
            <p:cNvPr id="33" name="Google Shape;33;p3"/>
            <p:cNvSpPr/>
            <p:nvPr/>
          </p:nvSpPr>
          <p:spPr>
            <a:xfrm>
              <a:off x="-4701" y="605259"/>
              <a:ext cx="70243" cy="84589"/>
            </a:xfrm>
            <a:custGeom>
              <a:avLst/>
              <a:gdLst/>
              <a:ahLst/>
              <a:cxnLst/>
              <a:rect l="l" t="t" r="r" b="b"/>
              <a:pathLst>
                <a:path w="70243" h="84589" extrusionOk="0">
                  <a:moveTo>
                    <a:pt x="0" y="84590"/>
                  </a:moveTo>
                  <a:lnTo>
                    <a:pt x="0" y="0"/>
                  </a:lnTo>
                  <a:lnTo>
                    <a:pt x="32484" y="0"/>
                  </a:lnTo>
                  <a:cubicBezTo>
                    <a:pt x="54662" y="0"/>
                    <a:pt x="69007" y="82"/>
                    <a:pt x="69007" y="22343"/>
                  </a:cubicBezTo>
                  <a:cubicBezTo>
                    <a:pt x="69007" y="25228"/>
                    <a:pt x="69007" y="37266"/>
                    <a:pt x="58537" y="39904"/>
                  </a:cubicBezTo>
                  <a:lnTo>
                    <a:pt x="58537" y="42295"/>
                  </a:lnTo>
                  <a:cubicBezTo>
                    <a:pt x="69007" y="44933"/>
                    <a:pt x="70244" y="58207"/>
                    <a:pt x="70244" y="61010"/>
                  </a:cubicBezTo>
                  <a:cubicBezTo>
                    <a:pt x="70244" y="83930"/>
                    <a:pt x="55898" y="84507"/>
                    <a:pt x="33720" y="84507"/>
                  </a:cubicBezTo>
                  <a:lnTo>
                    <a:pt x="0" y="84507"/>
                  </a:lnTo>
                  <a:close/>
                  <a:moveTo>
                    <a:pt x="12862" y="11460"/>
                  </a:moveTo>
                  <a:lnTo>
                    <a:pt x="12862" y="35369"/>
                  </a:lnTo>
                  <a:lnTo>
                    <a:pt x="41800" y="35369"/>
                  </a:lnTo>
                  <a:cubicBezTo>
                    <a:pt x="54662" y="35369"/>
                    <a:pt x="54662" y="35287"/>
                    <a:pt x="54662" y="23415"/>
                  </a:cubicBezTo>
                  <a:cubicBezTo>
                    <a:pt x="54662" y="11542"/>
                    <a:pt x="54662" y="11460"/>
                    <a:pt x="41800" y="11460"/>
                  </a:cubicBezTo>
                  <a:lnTo>
                    <a:pt x="12862" y="11460"/>
                  </a:lnTo>
                  <a:close/>
                  <a:moveTo>
                    <a:pt x="12862" y="46829"/>
                  </a:moveTo>
                  <a:lnTo>
                    <a:pt x="12862" y="73130"/>
                  </a:lnTo>
                  <a:lnTo>
                    <a:pt x="42954" y="73130"/>
                  </a:lnTo>
                  <a:cubicBezTo>
                    <a:pt x="55898" y="73130"/>
                    <a:pt x="55898" y="72552"/>
                    <a:pt x="55898" y="60021"/>
                  </a:cubicBezTo>
                  <a:cubicBezTo>
                    <a:pt x="55898" y="47489"/>
                    <a:pt x="55898" y="46912"/>
                    <a:pt x="42954" y="46912"/>
                  </a:cubicBezTo>
                  <a:lnTo>
                    <a:pt x="12862" y="46912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7555" y="605259"/>
              <a:ext cx="71563" cy="84589"/>
            </a:xfrm>
            <a:custGeom>
              <a:avLst/>
              <a:gdLst/>
              <a:ahLst/>
              <a:cxnLst/>
              <a:rect l="l" t="t" r="r" b="b"/>
              <a:pathLst>
                <a:path w="71563" h="84589" extrusionOk="0">
                  <a:moveTo>
                    <a:pt x="58701" y="0"/>
                  </a:moveTo>
                  <a:lnTo>
                    <a:pt x="71563" y="0"/>
                  </a:lnTo>
                  <a:lnTo>
                    <a:pt x="71563" y="84590"/>
                  </a:lnTo>
                  <a:lnTo>
                    <a:pt x="58701" y="84590"/>
                  </a:lnTo>
                  <a:lnTo>
                    <a:pt x="58701" y="46829"/>
                  </a:lnTo>
                  <a:lnTo>
                    <a:pt x="12862" y="46829"/>
                  </a:lnTo>
                  <a:lnTo>
                    <a:pt x="12862" y="84590"/>
                  </a:lnTo>
                  <a:lnTo>
                    <a:pt x="0" y="84590"/>
                  </a:lnTo>
                  <a:lnTo>
                    <a:pt x="0" y="0"/>
                  </a:lnTo>
                  <a:lnTo>
                    <a:pt x="12862" y="0"/>
                  </a:lnTo>
                  <a:lnTo>
                    <a:pt x="12862" y="35369"/>
                  </a:lnTo>
                  <a:lnTo>
                    <a:pt x="58701" y="35369"/>
                  </a:lnTo>
                  <a:lnTo>
                    <a:pt x="58701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84100" y="605259"/>
              <a:ext cx="73953" cy="84589"/>
            </a:xfrm>
            <a:custGeom>
              <a:avLst/>
              <a:gdLst/>
              <a:ahLst/>
              <a:cxnLst/>
              <a:rect l="l" t="t" r="r" b="b"/>
              <a:pathLst>
                <a:path w="73953" h="84589" extrusionOk="0">
                  <a:moveTo>
                    <a:pt x="16489" y="68760"/>
                  </a:moveTo>
                  <a:cubicBezTo>
                    <a:pt x="16489" y="65050"/>
                    <a:pt x="16737" y="61340"/>
                    <a:pt x="21518" y="54332"/>
                  </a:cubicBezTo>
                  <a:lnTo>
                    <a:pt x="58454" y="0"/>
                  </a:lnTo>
                  <a:lnTo>
                    <a:pt x="73954" y="0"/>
                  </a:lnTo>
                  <a:lnTo>
                    <a:pt x="73954" y="84590"/>
                  </a:lnTo>
                  <a:lnTo>
                    <a:pt x="61092" y="84590"/>
                  </a:lnTo>
                  <a:lnTo>
                    <a:pt x="61092" y="15747"/>
                  </a:lnTo>
                  <a:lnTo>
                    <a:pt x="57382" y="15747"/>
                  </a:lnTo>
                  <a:cubicBezTo>
                    <a:pt x="57382" y="19787"/>
                    <a:pt x="56888" y="23992"/>
                    <a:pt x="50952" y="32731"/>
                  </a:cubicBezTo>
                  <a:lnTo>
                    <a:pt x="15500" y="84590"/>
                  </a:lnTo>
                  <a:lnTo>
                    <a:pt x="0" y="84590"/>
                  </a:lnTo>
                  <a:lnTo>
                    <a:pt x="0" y="0"/>
                  </a:lnTo>
                  <a:lnTo>
                    <a:pt x="12862" y="0"/>
                  </a:lnTo>
                  <a:lnTo>
                    <a:pt x="12862" y="68760"/>
                  </a:lnTo>
                  <a:lnTo>
                    <a:pt x="16489" y="6876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82952" y="605259"/>
              <a:ext cx="73953" cy="84589"/>
            </a:xfrm>
            <a:custGeom>
              <a:avLst/>
              <a:gdLst/>
              <a:ahLst/>
              <a:cxnLst/>
              <a:rect l="l" t="t" r="r" b="b"/>
              <a:pathLst>
                <a:path w="73953" h="84589" extrusionOk="0">
                  <a:moveTo>
                    <a:pt x="16572" y="68760"/>
                  </a:moveTo>
                  <a:cubicBezTo>
                    <a:pt x="16572" y="65050"/>
                    <a:pt x="16819" y="61340"/>
                    <a:pt x="21601" y="54332"/>
                  </a:cubicBezTo>
                  <a:lnTo>
                    <a:pt x="58454" y="0"/>
                  </a:lnTo>
                  <a:lnTo>
                    <a:pt x="73954" y="0"/>
                  </a:lnTo>
                  <a:lnTo>
                    <a:pt x="73954" y="84590"/>
                  </a:lnTo>
                  <a:lnTo>
                    <a:pt x="61092" y="84590"/>
                  </a:lnTo>
                  <a:lnTo>
                    <a:pt x="61092" y="15747"/>
                  </a:lnTo>
                  <a:lnTo>
                    <a:pt x="57382" y="15747"/>
                  </a:lnTo>
                  <a:cubicBezTo>
                    <a:pt x="57382" y="19787"/>
                    <a:pt x="56888" y="23992"/>
                    <a:pt x="50952" y="32731"/>
                  </a:cubicBezTo>
                  <a:lnTo>
                    <a:pt x="15500" y="84590"/>
                  </a:lnTo>
                  <a:lnTo>
                    <a:pt x="0" y="84590"/>
                  </a:lnTo>
                  <a:lnTo>
                    <a:pt x="0" y="0"/>
                  </a:lnTo>
                  <a:lnTo>
                    <a:pt x="12862" y="0"/>
                  </a:lnTo>
                  <a:lnTo>
                    <a:pt x="12862" y="68760"/>
                  </a:lnTo>
                  <a:lnTo>
                    <a:pt x="16572" y="6876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73973" y="605259"/>
              <a:ext cx="123174" cy="84589"/>
            </a:xfrm>
            <a:custGeom>
              <a:avLst/>
              <a:gdLst/>
              <a:ahLst/>
              <a:cxnLst/>
              <a:rect l="l" t="t" r="r" b="b"/>
              <a:pathLst>
                <a:path w="123174" h="84589" extrusionOk="0">
                  <a:moveTo>
                    <a:pt x="28526" y="42295"/>
                  </a:moveTo>
                  <a:lnTo>
                    <a:pt x="0" y="4287"/>
                  </a:lnTo>
                  <a:lnTo>
                    <a:pt x="0" y="0"/>
                  </a:lnTo>
                  <a:lnTo>
                    <a:pt x="14346" y="0"/>
                  </a:lnTo>
                  <a:cubicBezTo>
                    <a:pt x="29433" y="20034"/>
                    <a:pt x="37266" y="30587"/>
                    <a:pt x="37266" y="36524"/>
                  </a:cubicBezTo>
                  <a:lnTo>
                    <a:pt x="55156" y="36524"/>
                  </a:lnTo>
                  <a:lnTo>
                    <a:pt x="55156" y="0"/>
                  </a:lnTo>
                  <a:lnTo>
                    <a:pt x="68018" y="0"/>
                  </a:lnTo>
                  <a:lnTo>
                    <a:pt x="68018" y="36524"/>
                  </a:lnTo>
                  <a:lnTo>
                    <a:pt x="85909" y="36524"/>
                  </a:lnTo>
                  <a:cubicBezTo>
                    <a:pt x="85909" y="30587"/>
                    <a:pt x="93823" y="20034"/>
                    <a:pt x="108829" y="0"/>
                  </a:cubicBezTo>
                  <a:lnTo>
                    <a:pt x="123174" y="0"/>
                  </a:lnTo>
                  <a:lnTo>
                    <a:pt x="123174" y="4287"/>
                  </a:lnTo>
                  <a:lnTo>
                    <a:pt x="94648" y="42295"/>
                  </a:lnTo>
                  <a:lnTo>
                    <a:pt x="123174" y="80302"/>
                  </a:lnTo>
                  <a:lnTo>
                    <a:pt x="123174" y="84590"/>
                  </a:lnTo>
                  <a:lnTo>
                    <a:pt x="108829" y="84590"/>
                  </a:lnTo>
                  <a:cubicBezTo>
                    <a:pt x="93741" y="64555"/>
                    <a:pt x="85909" y="54002"/>
                    <a:pt x="85909" y="48066"/>
                  </a:cubicBezTo>
                  <a:lnTo>
                    <a:pt x="68018" y="48066"/>
                  </a:lnTo>
                  <a:lnTo>
                    <a:pt x="68018" y="84590"/>
                  </a:lnTo>
                  <a:lnTo>
                    <a:pt x="55156" y="84590"/>
                  </a:lnTo>
                  <a:lnTo>
                    <a:pt x="55156" y="47984"/>
                  </a:lnTo>
                  <a:lnTo>
                    <a:pt x="37266" y="47984"/>
                  </a:lnTo>
                  <a:cubicBezTo>
                    <a:pt x="37266" y="53920"/>
                    <a:pt x="29351" y="64473"/>
                    <a:pt x="14346" y="84507"/>
                  </a:cubicBezTo>
                  <a:lnTo>
                    <a:pt x="0" y="84507"/>
                  </a:lnTo>
                  <a:lnTo>
                    <a:pt x="0" y="80302"/>
                  </a:lnTo>
                  <a:lnTo>
                    <a:pt x="28526" y="42295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05226" y="605259"/>
              <a:ext cx="72387" cy="84589"/>
            </a:xfrm>
            <a:custGeom>
              <a:avLst/>
              <a:gdLst/>
              <a:ahLst/>
              <a:cxnLst/>
              <a:rect l="l" t="t" r="r" b="b"/>
              <a:pathLst>
                <a:path w="72387" h="84589" extrusionOk="0">
                  <a:moveTo>
                    <a:pt x="72388" y="0"/>
                  </a:moveTo>
                  <a:lnTo>
                    <a:pt x="72388" y="11460"/>
                  </a:lnTo>
                  <a:lnTo>
                    <a:pt x="42625" y="11460"/>
                  </a:lnTo>
                  <a:lnTo>
                    <a:pt x="42625" y="84590"/>
                  </a:lnTo>
                  <a:lnTo>
                    <a:pt x="29763" y="84590"/>
                  </a:lnTo>
                  <a:lnTo>
                    <a:pt x="29763" y="11460"/>
                  </a:lnTo>
                  <a:lnTo>
                    <a:pt x="0" y="11460"/>
                  </a:lnTo>
                  <a:lnTo>
                    <a:pt x="0" y="0"/>
                  </a:lnTo>
                  <a:lnTo>
                    <a:pt x="72388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Google Shape;41;p4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4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1" name="Google Shape;61;p4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4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1" name="Google Shape;71;p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5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3" name="Google Shape;93;p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3" name="Google Shape;103;p6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6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123" name="Google Shape;123;p6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3" name="Google Shape;133;p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55" name="Google Shape;155;p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body" idx="1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0" name="Google Shape;160;p7"/>
          <p:cNvSpPr txBox="1">
            <a:spLocks noGrp="1"/>
          </p:cNvSpPr>
          <p:nvPr>
            <p:ph type="body" idx="2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6" name="Google Shape;166;p8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88" name="Google Shape;188;p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2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3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8"/>
          <p:cNvSpPr txBox="1">
            <a:spLocks noGrp="1"/>
          </p:cNvSpPr>
          <p:nvPr>
            <p:ph type="body" idx="4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96" name="Google Shape;196;p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1" name="Google Shape;201;p9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3" name="Google Shape;223;p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9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9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9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32" name="Google Shape;232;p1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4" name="Google Shape;254;p1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10"/>
          <p:cNvSpPr txBox="1"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0"/>
          <p:cNvSpPr txBox="1">
            <a:spLocks noGrp="1"/>
          </p:cNvSpPr>
          <p:nvPr>
            <p:ph type="body" idx="1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59" name="Google Shape;259;p10"/>
          <p:cNvSpPr txBox="1">
            <a:spLocks noGrp="1"/>
          </p:cNvSpPr>
          <p:nvPr>
            <p:ph type="body" idx="2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60" name="Google Shape;260;p10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0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0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-403122" y="0"/>
            <a:ext cx="393290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-403122" y="1468138"/>
            <a:ext cx="393290" cy="36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-403122" y="371991"/>
            <a:ext cx="393290" cy="3683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-403122" y="1108591"/>
            <a:ext cx="393290" cy="36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-403122" y="749044"/>
            <a:ext cx="393290" cy="3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-403122" y="1839864"/>
            <a:ext cx="393290" cy="368300"/>
          </a:xfrm>
          <a:prstGeom prst="rect">
            <a:avLst/>
          </a:prstGeom>
          <a:solidFill>
            <a:srgbClr val="00A4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B0F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446">
          <p15:clr>
            <a:srgbClr val="5ACBF0"/>
          </p15:clr>
        </p15:guide>
        <p15:guide id="4" pos="234">
          <p15:clr>
            <a:srgbClr val="5ACBF0"/>
          </p15:clr>
        </p15:guide>
        <p15:guide id="5" orient="horz" pos="232">
          <p15:clr>
            <a:srgbClr val="5ACBF0"/>
          </p15:clr>
        </p15:guide>
        <p15:guide id="6" orient="horz" pos="408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  <p:sp>
        <p:nvSpPr>
          <p:cNvPr id="363" name="Google Shape;363;p14"/>
          <p:cNvSpPr txBox="1"/>
          <p:nvPr/>
        </p:nvSpPr>
        <p:spPr>
          <a:xfrm>
            <a:off x="5542099" y="2090043"/>
            <a:ext cx="6173362" cy="124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ru-RU" sz="4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 «</a:t>
            </a:r>
            <a:r>
              <a:rPr lang="ru-RU" sz="45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НИИстовые</a:t>
            </a:r>
            <a:r>
              <a:rPr lang="ru-RU" sz="4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 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Кейс №2</a:t>
            </a:r>
            <a:endParaRPr sz="2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5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Rutube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25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Виральные</a:t>
            </a:r>
            <a:r>
              <a:rPr lang="ru-RU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клипы</a:t>
            </a:r>
            <a:endParaRPr sz="1500" dirty="0"/>
          </a:p>
        </p:txBody>
      </p:sp>
      <p:pic>
        <p:nvPicPr>
          <p:cNvPr id="365" name="Google Shape;36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749" y="-234670"/>
            <a:ext cx="1510683" cy="91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3052" y="320053"/>
            <a:ext cx="2835025" cy="23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EBACF3-22D6-9054-F5E0-6A37C3247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09" y="3751344"/>
            <a:ext cx="5207371" cy="12497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/>
          <p:nvPr/>
        </p:nvSpPr>
        <p:spPr>
          <a:xfrm>
            <a:off x="946792" y="206724"/>
            <a:ext cx="9110250" cy="54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</a:t>
            </a:r>
            <a:endParaRPr/>
          </a:p>
        </p:txBody>
      </p:sp>
      <p:sp>
        <p:nvSpPr>
          <p:cNvPr id="373" name="Google Shape;373;p15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374" name="Google Shape;374;p15"/>
          <p:cNvSpPr/>
          <p:nvPr/>
        </p:nvSpPr>
        <p:spPr>
          <a:xfrm>
            <a:off x="107057" y="139754"/>
            <a:ext cx="167263" cy="7975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5" name="Google Shape;375;p15"/>
          <p:cNvSpPr txBox="1"/>
          <p:nvPr/>
        </p:nvSpPr>
        <p:spPr>
          <a:xfrm>
            <a:off x="10469880" y="329872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fld>
            <a:endParaRPr sz="1000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6" name="Google Shape;376;p15"/>
          <p:cNvSpPr txBox="1"/>
          <p:nvPr/>
        </p:nvSpPr>
        <p:spPr>
          <a:xfrm>
            <a:off x="455100" y="1520805"/>
            <a:ext cx="11281800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</a:t>
            </a:r>
            <a:r>
              <a:rPr lang="ru-RU" sz="2200" b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 основе длинного видео необходимо автоматически сгенерировать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(смонтировать) набор коротких видео в формате </a:t>
            </a:r>
            <a:r>
              <a:rPr lang="ru-RU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шортс</a:t>
            </a: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 ключевыми моментами оригинального видео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привлечения зрителей к просмотру полного видео.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данных и литературы для формирования множества подходов к решению задачи;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определение стека технологий и перечня инструментов для реализации поставленной цели;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архитектуры сервиса генерации коротких видео;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прототипа сервиса генерации коротких видео.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7B68F1-4AEE-9E7C-B556-43391AC27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960" y="5489831"/>
            <a:ext cx="1211940" cy="12119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48664B-02A7-AE6C-2712-EC962D809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02" y="6327565"/>
            <a:ext cx="1566583" cy="375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/>
          <p:nvPr/>
        </p:nvSpPr>
        <p:spPr>
          <a:xfrm>
            <a:off x="1044879" y="132713"/>
            <a:ext cx="10484400" cy="54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Общий алгоритм предлагаемого решения</a:t>
            </a:r>
            <a:endParaRPr sz="1800" b="1" dirty="0">
              <a:solidFill>
                <a:srgbClr val="FF00FF"/>
              </a:solidFill>
            </a:endParaRPr>
          </a:p>
        </p:txBody>
      </p:sp>
      <p:sp>
        <p:nvSpPr>
          <p:cNvPr id="437" name="Google Shape;437;p20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107057" y="139754"/>
            <a:ext cx="167263" cy="7975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82A213-B9DA-7C6C-7FA7-1D415DAE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02" y="6327565"/>
            <a:ext cx="1566583" cy="3759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DBADDF-AD9F-60DC-A83A-9E919914B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03" y="1281998"/>
            <a:ext cx="4505794" cy="47120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8C61D2-FBE9-6505-692E-3C7D4B1C1116}"/>
              </a:ext>
            </a:extLst>
          </p:cNvPr>
          <p:cNvSpPr txBox="1"/>
          <p:nvPr/>
        </p:nvSpPr>
        <p:spPr>
          <a:xfrm>
            <a:off x="5812642" y="1196978"/>
            <a:ext cx="588386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1. Входное видео поступает на вход системы, где извлекается аудиосигнал.</a:t>
            </a:r>
          </a:p>
          <a:p>
            <a:r>
              <a:rPr lang="ru-RU" dirty="0"/>
              <a:t>   </a:t>
            </a:r>
          </a:p>
          <a:p>
            <a:r>
              <a:rPr lang="ru-RU" dirty="0"/>
              <a:t>2. Модель выявления аномалий анализирует аудиосигнал и помогает в определении интервалов (временных сегментов) с помощью соответствующего алгоритма.</a:t>
            </a:r>
          </a:p>
          <a:p>
            <a:endParaRPr lang="ru-RU" dirty="0"/>
          </a:p>
          <a:p>
            <a:r>
              <a:rPr lang="ru-RU" dirty="0"/>
              <a:t>3. Параллельно, система преобразования речи в текст (STT) преобразует аудиосигнал в текст. Этот текст анализируется с помощью большой языковой модели (LLM), что также ведет к определению интервалов, но уже на основе содержательной составляющей.</a:t>
            </a:r>
          </a:p>
          <a:p>
            <a:endParaRPr lang="ru-RU" dirty="0"/>
          </a:p>
          <a:p>
            <a:r>
              <a:rPr lang="ru-RU" dirty="0"/>
              <a:t>4. Далее интервалы, определенные аномалиями и текстовым анализом, объединяются через алгоритм конкатенации интервалов.</a:t>
            </a:r>
          </a:p>
          <a:p>
            <a:endParaRPr lang="ru-RU" dirty="0"/>
          </a:p>
          <a:p>
            <a:r>
              <a:rPr lang="ru-RU" dirty="0"/>
              <a:t>5. На основе объединенных интервалов происходит либо получение дополнительной информации, либо подготовка </a:t>
            </a:r>
            <a:r>
              <a:rPr lang="ru-RU" dirty="0" err="1"/>
              <a:t>вирального</a:t>
            </a:r>
            <a:r>
              <a:rPr lang="ru-RU" dirty="0"/>
              <a:t> видео с целью создания контента, который потенциально может стать популярным.</a:t>
            </a:r>
          </a:p>
          <a:p>
            <a:endParaRPr lang="ru-RU" dirty="0"/>
          </a:p>
          <a:p>
            <a:r>
              <a:rPr lang="ru-RU" dirty="0"/>
              <a:t>Этот процесс задействует как анализ аномалий в аудиосигнале, так и текстовую обработку для более глубокой интерпретации данных и выявления ключевых моментов для </a:t>
            </a:r>
            <a:r>
              <a:rPr lang="ru-RU" dirty="0" err="1"/>
              <a:t>вирального</a:t>
            </a:r>
            <a:r>
              <a:rPr lang="ru-RU" dirty="0"/>
              <a:t> контента.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9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1"/>
          <p:cNvSpPr txBox="1"/>
          <p:nvPr/>
        </p:nvSpPr>
        <p:spPr>
          <a:xfrm>
            <a:off x="1029350" y="215602"/>
            <a:ext cx="9837765" cy="54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выявления аномалий при анализе видеопотока</a:t>
            </a:r>
            <a:endParaRPr dirty="0"/>
          </a:p>
        </p:txBody>
      </p:sp>
      <p:sp>
        <p:nvSpPr>
          <p:cNvPr id="451" name="Google Shape;451;p21"/>
          <p:cNvSpPr txBox="1">
            <a:spLocks noGrp="1"/>
          </p:cNvSpPr>
          <p:nvPr>
            <p:ph type="sldNum" idx="12"/>
          </p:nvPr>
        </p:nvSpPr>
        <p:spPr>
          <a:xfrm>
            <a:off x="10638556" y="328918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452" name="Google Shape;452;p21"/>
          <p:cNvSpPr/>
          <p:nvPr/>
        </p:nvSpPr>
        <p:spPr>
          <a:xfrm>
            <a:off x="107057" y="139754"/>
            <a:ext cx="167263" cy="7975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C26E7E-D4CE-1F37-42FB-1A4C8DA21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02" y="6327565"/>
            <a:ext cx="1566583" cy="3759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93D723-7F51-DCAB-3F3A-DE2A5C218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463" y="1406578"/>
            <a:ext cx="7875787" cy="4556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4F591D-0A16-0B68-363D-B0A8301CEC7A}"/>
              </a:ext>
            </a:extLst>
          </p:cNvPr>
          <p:cNvSpPr txBox="1"/>
          <p:nvPr/>
        </p:nvSpPr>
        <p:spPr>
          <a:xfrm>
            <a:off x="7342769" y="5962824"/>
            <a:ext cx="112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Время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B9988-A80A-7EC5-70CE-5026F53CA9D9}"/>
              </a:ext>
            </a:extLst>
          </p:cNvPr>
          <p:cNvSpPr txBox="1"/>
          <p:nvPr/>
        </p:nvSpPr>
        <p:spPr>
          <a:xfrm rot="16200000">
            <a:off x="2960886" y="3483609"/>
            <a:ext cx="2009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Амплитуда сигнала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D9329-457D-5255-DBFE-230FA8CE8CC9}"/>
              </a:ext>
            </a:extLst>
          </p:cNvPr>
          <p:cNvSpPr txBox="1"/>
          <p:nvPr/>
        </p:nvSpPr>
        <p:spPr>
          <a:xfrm>
            <a:off x="190688" y="2017888"/>
            <a:ext cx="35733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- </a:t>
            </a:r>
            <a:r>
              <a:rPr lang="ru-RU" b="1" dirty="0"/>
              <a:t>Алгоритм</a:t>
            </a:r>
            <a:r>
              <a:rPr lang="ru-RU" dirty="0"/>
              <a:t>: Изоляционный лес.</a:t>
            </a:r>
          </a:p>
          <a:p>
            <a:r>
              <a:rPr lang="ru-RU" dirty="0"/>
              <a:t>- </a:t>
            </a:r>
            <a:r>
              <a:rPr lang="ru-RU" b="1" dirty="0"/>
              <a:t>Признаки аномалий</a:t>
            </a:r>
            <a:r>
              <a:rPr lang="ru-RU" dirty="0"/>
              <a:t>: Чрезмерные пики амплитуды, как показано на графике.</a:t>
            </a:r>
          </a:p>
          <a:p>
            <a:r>
              <a:rPr lang="ru-RU" dirty="0"/>
              <a:t>- </a:t>
            </a:r>
            <a:r>
              <a:rPr lang="ru-RU" b="1" dirty="0"/>
              <a:t>Задача</a:t>
            </a:r>
            <a:r>
              <a:rPr lang="ru-RU" dirty="0"/>
              <a:t>: Автоматическое обнаружение сегментов аудиодорожки, которые потенциально понравится людям .</a:t>
            </a:r>
          </a:p>
          <a:p>
            <a:endParaRPr lang="ru-RU" dirty="0"/>
          </a:p>
          <a:p>
            <a:r>
              <a:rPr lang="ru-RU" dirty="0"/>
              <a:t>Данный метод позволяет обрабатывать большие объемы аудиоданных в реальном времени и эффективно выявлять наиболее интересные моменты на аудиозаписи.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AF5CD3-21ED-BF9D-8DB4-E8ADFAA1A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966" y="1452136"/>
            <a:ext cx="7968309" cy="4730497"/>
          </a:xfrm>
          <a:prstGeom prst="rect">
            <a:avLst/>
          </a:prstGeom>
        </p:spPr>
      </p:pic>
      <p:sp>
        <p:nvSpPr>
          <p:cNvPr id="460" name="Google Shape;460;p2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461" name="Google Shape;461;p22"/>
          <p:cNvSpPr txBox="1"/>
          <p:nvPr/>
        </p:nvSpPr>
        <p:spPr>
          <a:xfrm>
            <a:off x="1014540" y="237361"/>
            <a:ext cx="8899970" cy="48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Функциональная архитектура системы</a:t>
            </a:r>
            <a:endParaRPr dirty="0"/>
          </a:p>
        </p:txBody>
      </p:sp>
      <p:sp>
        <p:nvSpPr>
          <p:cNvPr id="462" name="Google Shape;462;p22"/>
          <p:cNvSpPr txBox="1"/>
          <p:nvPr/>
        </p:nvSpPr>
        <p:spPr>
          <a:xfrm>
            <a:off x="396018" y="2636123"/>
            <a:ext cx="337684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Технологический стек решения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 программирования: </a:t>
            </a:r>
            <a:r>
              <a:rPr lang="ru-RU" sz="1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Nocobase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БД: </a:t>
            </a:r>
            <a:r>
              <a:rPr lang="ru-RU" sz="15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локальное хранилище файлов</a:t>
            </a:r>
            <a:endParaRPr lang="en-US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Обучение моделей: </a:t>
            </a:r>
            <a:r>
              <a:rPr lang="ru-RU" sz="15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JupyterLab</a:t>
            </a:r>
            <a:endParaRPr sz="15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 в очередь на обработку (</a:t>
            </a:r>
            <a:r>
              <a:rPr lang="en-US" sz="1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Celery, Flower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22"/>
          <p:cNvSpPr/>
          <p:nvPr/>
        </p:nvSpPr>
        <p:spPr>
          <a:xfrm>
            <a:off x="107057" y="139754"/>
            <a:ext cx="167263" cy="7975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8CAA74-4BFB-0B8B-36F8-816F961F3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02" y="6327565"/>
            <a:ext cx="1566583" cy="3759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103A84-7BCE-156A-ABD4-52F87E48E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2693" y="5326020"/>
            <a:ext cx="1211940" cy="1211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3"/>
          <p:cNvSpPr txBox="1"/>
          <p:nvPr/>
        </p:nvSpPr>
        <p:spPr>
          <a:xfrm>
            <a:off x="1066484" y="245944"/>
            <a:ext cx="9110250" cy="54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Пользовательский интерфейс системы</a:t>
            </a:r>
            <a:endParaRPr dirty="0"/>
          </a:p>
        </p:txBody>
      </p:sp>
      <p:sp>
        <p:nvSpPr>
          <p:cNvPr id="509" name="Google Shape;509;p23"/>
          <p:cNvSpPr/>
          <p:nvPr/>
        </p:nvSpPr>
        <p:spPr>
          <a:xfrm>
            <a:off x="107057" y="139754"/>
            <a:ext cx="167263" cy="7975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12" name="Google Shape;512;p2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71FB6B-B666-D76B-4648-634BD178A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02" y="6327565"/>
            <a:ext cx="1566583" cy="37598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674CB8-840A-AB4F-3A58-01C97550B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960" y="5489831"/>
            <a:ext cx="1211940" cy="12119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A778F8-DEAC-71E1-3426-9C9EFE1304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685" t="17452" r="17920" b="15256"/>
          <a:stretch/>
        </p:blipFill>
        <p:spPr>
          <a:xfrm>
            <a:off x="7338175" y="1320623"/>
            <a:ext cx="4046105" cy="20478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80F0FB-FDF8-47A7-B6F7-797DA9621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86" y="3685569"/>
            <a:ext cx="9706674" cy="2310873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3E293167-B298-2122-718D-6E6758B6CB06}"/>
              </a:ext>
            </a:extLst>
          </p:cNvPr>
          <p:cNvGrpSpPr/>
          <p:nvPr/>
        </p:nvGrpSpPr>
        <p:grpSpPr>
          <a:xfrm>
            <a:off x="2008003" y="1177793"/>
            <a:ext cx="3418661" cy="2251207"/>
            <a:chOff x="7511252" y="1409302"/>
            <a:chExt cx="3728962" cy="3520910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D15388F8-0F4B-36A7-A897-D7ADD2BC1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8587" y="2590691"/>
              <a:ext cx="1911627" cy="2339521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8F4BACAE-CF6D-4A4D-E96E-B62D8FC0E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61035" y="1999997"/>
              <a:ext cx="1723366" cy="2339519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D26A63C-247E-330D-9D08-A0A752F1D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11252" y="1409302"/>
              <a:ext cx="1723365" cy="23395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/>
          <p:nvPr/>
        </p:nvSpPr>
        <p:spPr>
          <a:xfrm>
            <a:off x="1151598" y="206724"/>
            <a:ext cx="6869817" cy="54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Направления для развития</a:t>
            </a:r>
            <a:endParaRPr dirty="0"/>
          </a:p>
        </p:txBody>
      </p:sp>
      <p:sp>
        <p:nvSpPr>
          <p:cNvPr id="520" name="Google Shape;520;p2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107057" y="139754"/>
            <a:ext cx="167263" cy="7975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2" name="Google Shape;522;p24"/>
          <p:cNvSpPr txBox="1"/>
          <p:nvPr/>
        </p:nvSpPr>
        <p:spPr>
          <a:xfrm>
            <a:off x="612695" y="1163429"/>
            <a:ext cx="11111032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ckwell"/>
              <a:buNone/>
            </a:pPr>
            <a:endParaRPr sz="2500" b="1" dirty="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lang="ru-RU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части исследования: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   - Добавление </a:t>
            </a:r>
            <a:r>
              <a:rPr lang="en-US" sz="25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MFCC </a:t>
            </a:r>
            <a:r>
              <a:rPr lang="ru-RU" sz="25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признаков для выявления аномалий на видео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   - Ускорение </a:t>
            </a:r>
            <a:r>
              <a:rPr lang="ru-RU" sz="25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инференса</a:t>
            </a:r>
            <a:r>
              <a:rPr lang="ru-RU" sz="25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за счет упрощения количества обращений к </a:t>
            </a:r>
            <a:r>
              <a:rPr lang="en-US" sz="25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LLM</a:t>
            </a:r>
            <a:r>
              <a:rPr lang="ru-RU" sz="25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lang="ru-RU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части программного обеспечения:</a:t>
            </a:r>
            <a:endParaRPr sz="2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lang="ru-RU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-RU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Добавление интеграционных механизмов взаимодействия с другими АСУ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-RU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Расширение функционала в части анализа добавленных файлов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lang="ru-RU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 Расширение функционала в части онлайн редактора и выбора интересующих нарезок из основного видео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89613F4-F10C-0076-2F8D-EE625DDBA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02" y="6327565"/>
            <a:ext cx="1566583" cy="375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5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529" name="Google Shape;529;p25"/>
          <p:cNvSpPr txBox="1"/>
          <p:nvPr/>
        </p:nvSpPr>
        <p:spPr>
          <a:xfrm>
            <a:off x="930430" y="198556"/>
            <a:ext cx="10827469" cy="48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 команды</a:t>
            </a:r>
            <a:endParaRPr/>
          </a:p>
        </p:txBody>
      </p:sp>
      <p:pic>
        <p:nvPicPr>
          <p:cNvPr id="530" name="Google Shape;530;p25"/>
          <p:cNvPicPr preferRelativeResize="0"/>
          <p:nvPr/>
        </p:nvPicPr>
        <p:blipFill rotWithShape="1">
          <a:blip r:embed="rId3">
            <a:alphaModFix/>
          </a:blip>
          <a:srcRect t="14827" b="14827"/>
          <a:stretch/>
        </p:blipFill>
        <p:spPr>
          <a:xfrm>
            <a:off x="1412922" y="2105580"/>
            <a:ext cx="1849503" cy="17900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31" name="Google Shape;531;p25"/>
          <p:cNvPicPr preferRelativeResize="0"/>
          <p:nvPr/>
        </p:nvPicPr>
        <p:blipFill rotWithShape="1">
          <a:blip r:embed="rId4">
            <a:alphaModFix/>
          </a:blip>
          <a:srcRect t="14899" b="14899"/>
          <a:stretch/>
        </p:blipFill>
        <p:spPr>
          <a:xfrm>
            <a:off x="3695600" y="2011192"/>
            <a:ext cx="1880735" cy="184900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32" name="Google Shape;532;p25"/>
          <p:cNvPicPr preferRelativeResize="0"/>
          <p:nvPr/>
        </p:nvPicPr>
        <p:blipFill rotWithShape="1">
          <a:blip r:embed="rId5">
            <a:alphaModFix/>
          </a:blip>
          <a:srcRect l="10019" r="10019"/>
          <a:stretch/>
        </p:blipFill>
        <p:spPr>
          <a:xfrm>
            <a:off x="8319282" y="2096073"/>
            <a:ext cx="2000755" cy="1947829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536" name="Google Shape;536;p25"/>
          <p:cNvGrpSpPr/>
          <p:nvPr/>
        </p:nvGrpSpPr>
        <p:grpSpPr>
          <a:xfrm>
            <a:off x="3728549" y="4237028"/>
            <a:ext cx="1843581" cy="2548204"/>
            <a:chOff x="5191192" y="3478527"/>
            <a:chExt cx="1843581" cy="2548204"/>
          </a:xfrm>
        </p:grpSpPr>
        <p:sp>
          <p:nvSpPr>
            <p:cNvPr id="537" name="Google Shape;537;p25"/>
            <p:cNvSpPr/>
            <p:nvPr/>
          </p:nvSpPr>
          <p:spPr>
            <a:xfrm>
              <a:off x="5191192" y="3478527"/>
              <a:ext cx="1843581" cy="2290095"/>
            </a:xfrm>
            <a:prstGeom prst="roundRect">
              <a:avLst>
                <a:gd name="adj" fmla="val 11768"/>
              </a:avLst>
            </a:prstGeom>
            <a:gradFill>
              <a:gsLst>
                <a:gs pos="0">
                  <a:srgbClr val="FFF2F6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Courier New"/>
                <a:buNone/>
              </a:pPr>
              <a:r>
                <a:rPr lang="ru-RU" sz="2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Герман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31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Courier New"/>
                <a:buNone/>
              </a:pPr>
              <a:r>
                <a:rPr lang="ru-RU" sz="2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Янченко</a:t>
              </a:r>
              <a:endParaRPr/>
            </a:p>
          </p:txBody>
        </p:sp>
        <p:sp>
          <p:nvSpPr>
            <p:cNvPr id="538" name="Google Shape;538;p25"/>
            <p:cNvSpPr txBox="1"/>
            <p:nvPr/>
          </p:nvSpPr>
          <p:spPr>
            <a:xfrm>
              <a:off x="5191192" y="4450233"/>
              <a:ext cx="1843581" cy="1576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44688" marR="0" lvl="0" indent="-144688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ourier New"/>
                <a:buChar char="o"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ML-инженер</a:t>
              </a:r>
              <a:endParaRPr/>
            </a:p>
            <a:p>
              <a:pPr marL="144688" marR="0" lvl="0" indent="-144688" algn="ctr" rtl="0">
                <a:lnSpc>
                  <a:spcPct val="90000"/>
                </a:lnSpc>
                <a:spcBef>
                  <a:spcPts val="631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ourier New"/>
                <a:buChar char="o"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@xQQzme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44688" marR="0" lvl="0" indent="-144688" algn="ctr" rtl="0">
                <a:lnSpc>
                  <a:spcPct val="90000"/>
                </a:lnSpc>
                <a:spcBef>
                  <a:spcPts val="631"/>
                </a:spcBef>
                <a:spcAft>
                  <a:spcPts val="0"/>
                </a:spcAft>
                <a:buClr>
                  <a:schemeClr val="accent1"/>
                </a:buClr>
                <a:buSzPts val="1350"/>
                <a:buFont typeface="Courier New"/>
                <a:buChar char="o"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+7(921)107-36-56</a:t>
              </a:r>
              <a:endParaRPr/>
            </a:p>
          </p:txBody>
        </p:sp>
      </p:grpSp>
      <p:grpSp>
        <p:nvGrpSpPr>
          <p:cNvPr id="539" name="Google Shape;539;p25"/>
          <p:cNvGrpSpPr/>
          <p:nvPr/>
        </p:nvGrpSpPr>
        <p:grpSpPr>
          <a:xfrm>
            <a:off x="7967620" y="4233893"/>
            <a:ext cx="2623038" cy="2551017"/>
            <a:chOff x="9542096" y="3478527"/>
            <a:chExt cx="1843581" cy="2551017"/>
          </a:xfrm>
        </p:grpSpPr>
        <p:sp>
          <p:nvSpPr>
            <p:cNvPr id="540" name="Google Shape;540;p25"/>
            <p:cNvSpPr/>
            <p:nvPr/>
          </p:nvSpPr>
          <p:spPr>
            <a:xfrm>
              <a:off x="9542096" y="3478527"/>
              <a:ext cx="1843581" cy="2290095"/>
            </a:xfrm>
            <a:prstGeom prst="roundRect">
              <a:avLst>
                <a:gd name="adj" fmla="val 11768"/>
              </a:avLst>
            </a:prstGeom>
            <a:gradFill>
              <a:gsLst>
                <a:gs pos="0">
                  <a:srgbClr val="FFF2F6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Courier New"/>
                <a:buNone/>
              </a:pPr>
              <a:r>
                <a:rPr lang="ru-RU" sz="2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Алексей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31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Courier New"/>
                <a:buNone/>
              </a:pPr>
              <a:r>
                <a:rPr lang="ru-RU" sz="2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Трушников</a:t>
              </a:r>
              <a:endParaRPr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1" name="Google Shape;541;p25"/>
            <p:cNvSpPr txBox="1"/>
            <p:nvPr/>
          </p:nvSpPr>
          <p:spPr>
            <a:xfrm>
              <a:off x="9542096" y="4453046"/>
              <a:ext cx="1843581" cy="1576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44688" marR="0" lvl="0" indent="-144688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ourier New"/>
                <a:buChar char="o"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MLOps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44688" marR="0" lvl="0" indent="-144688" algn="ctr" rtl="0">
                <a:lnSpc>
                  <a:spcPct val="90000"/>
                </a:lnSpc>
                <a:spcBef>
                  <a:spcPts val="631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ourier New"/>
                <a:buChar char="o"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@Twinshape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44688" marR="0" lvl="0" indent="-144688" algn="ctr" rtl="0">
                <a:lnSpc>
                  <a:spcPct val="90000"/>
                </a:lnSpc>
                <a:spcBef>
                  <a:spcPts val="631"/>
                </a:spcBef>
                <a:spcAft>
                  <a:spcPts val="0"/>
                </a:spcAft>
                <a:buClr>
                  <a:schemeClr val="accent1"/>
                </a:buClr>
                <a:buSzPts val="1350"/>
                <a:buFont typeface="Courier New"/>
                <a:buChar char="o"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+7(902)269-35-45</a:t>
              </a:r>
              <a:endParaRPr/>
            </a:p>
            <a:p>
              <a:pPr marL="144688" marR="0" lvl="0" indent="-55786" algn="ctr" rtl="0">
                <a:lnSpc>
                  <a:spcPct val="90000"/>
                </a:lnSpc>
                <a:spcBef>
                  <a:spcPts val="631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ourier New"/>
                <a:buNone/>
              </a:pP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42" name="Google Shape;542;p25"/>
          <p:cNvSpPr/>
          <p:nvPr/>
        </p:nvSpPr>
        <p:spPr>
          <a:xfrm>
            <a:off x="107057" y="139754"/>
            <a:ext cx="167263" cy="7975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43" name="Google Shape;543;p25"/>
          <p:cNvPicPr preferRelativeResize="0"/>
          <p:nvPr/>
        </p:nvPicPr>
        <p:blipFill rotWithShape="1">
          <a:blip r:embed="rId6">
            <a:alphaModFix/>
          </a:blip>
          <a:srcRect l="9978" r="9977"/>
          <a:stretch/>
        </p:blipFill>
        <p:spPr>
          <a:xfrm>
            <a:off x="5966865" y="2076175"/>
            <a:ext cx="2000755" cy="1967727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544" name="Google Shape;544;p25"/>
          <p:cNvGrpSpPr/>
          <p:nvPr/>
        </p:nvGrpSpPr>
        <p:grpSpPr>
          <a:xfrm>
            <a:off x="6114524" y="4237028"/>
            <a:ext cx="1843581" cy="2548204"/>
            <a:chOff x="5191192" y="3478527"/>
            <a:chExt cx="1843581" cy="2548204"/>
          </a:xfrm>
        </p:grpSpPr>
        <p:sp>
          <p:nvSpPr>
            <p:cNvPr id="545" name="Google Shape;545;p25"/>
            <p:cNvSpPr/>
            <p:nvPr/>
          </p:nvSpPr>
          <p:spPr>
            <a:xfrm>
              <a:off x="5191192" y="3478527"/>
              <a:ext cx="1843581" cy="2290095"/>
            </a:xfrm>
            <a:prstGeom prst="roundRect">
              <a:avLst>
                <a:gd name="adj" fmla="val 11768"/>
              </a:avLst>
            </a:prstGeom>
            <a:gradFill>
              <a:gsLst>
                <a:gs pos="0">
                  <a:srgbClr val="FFF2F6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Courier New"/>
                <a:buNone/>
              </a:pPr>
              <a:r>
                <a:rPr lang="ru-RU" sz="2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Константин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31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Courier New"/>
                <a:buNone/>
              </a:pPr>
              <a:r>
                <a:rPr lang="ru-RU" sz="2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Дьячков</a:t>
              </a:r>
              <a:endParaRPr/>
            </a:p>
          </p:txBody>
        </p:sp>
        <p:sp>
          <p:nvSpPr>
            <p:cNvPr id="546" name="Google Shape;546;p25"/>
            <p:cNvSpPr txBox="1"/>
            <p:nvPr/>
          </p:nvSpPr>
          <p:spPr>
            <a:xfrm>
              <a:off x="5191192" y="4450233"/>
              <a:ext cx="1843581" cy="1576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44688" marR="0" lvl="0" indent="-144688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ourier New"/>
                <a:buChar char="o"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ML-инженер</a:t>
              </a:r>
              <a:endParaRPr/>
            </a:p>
            <a:p>
              <a:pPr marL="144688" marR="0" lvl="0" indent="-144688" algn="ctr" rtl="0">
                <a:lnSpc>
                  <a:spcPct val="90000"/>
                </a:lnSpc>
                <a:spcBef>
                  <a:spcPts val="631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ourier New"/>
                <a:buChar char="o"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@diachkov1415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44688" marR="0" lvl="0" indent="-144688" algn="l" rtl="0">
                <a:lnSpc>
                  <a:spcPct val="90000"/>
                </a:lnSpc>
                <a:spcBef>
                  <a:spcPts val="631"/>
                </a:spcBef>
                <a:spcAft>
                  <a:spcPts val="0"/>
                </a:spcAft>
                <a:buClr>
                  <a:schemeClr val="accent1"/>
                </a:buClr>
                <a:buSzPts val="1350"/>
                <a:buFont typeface="Courier New"/>
                <a:buChar char="o"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+7(981)557-41-40</a:t>
              </a:r>
              <a:endParaRPr/>
            </a:p>
          </p:txBody>
        </p:sp>
      </p:grpSp>
      <p:grpSp>
        <p:nvGrpSpPr>
          <p:cNvPr id="547" name="Google Shape;547;p25"/>
          <p:cNvGrpSpPr/>
          <p:nvPr/>
        </p:nvGrpSpPr>
        <p:grpSpPr>
          <a:xfrm>
            <a:off x="1018706" y="4233893"/>
            <a:ext cx="2306573" cy="2549161"/>
            <a:chOff x="806323" y="3478527"/>
            <a:chExt cx="1934638" cy="2549161"/>
          </a:xfrm>
        </p:grpSpPr>
        <p:sp>
          <p:nvSpPr>
            <p:cNvPr id="548" name="Google Shape;548;p25"/>
            <p:cNvSpPr/>
            <p:nvPr/>
          </p:nvSpPr>
          <p:spPr>
            <a:xfrm>
              <a:off x="897380" y="3478527"/>
              <a:ext cx="1843581" cy="2290095"/>
            </a:xfrm>
            <a:prstGeom prst="roundRect">
              <a:avLst>
                <a:gd name="adj" fmla="val 11768"/>
              </a:avLst>
            </a:prstGeom>
            <a:gradFill>
              <a:gsLst>
                <a:gs pos="0">
                  <a:srgbClr val="FFF2F6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Courier New"/>
                <a:buNone/>
              </a:pPr>
              <a:r>
                <a:rPr lang="ru-RU" sz="2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Максим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31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Courier New"/>
                <a:buNone/>
              </a:pPr>
              <a:r>
                <a:rPr lang="ru-RU" sz="2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Кулагин</a:t>
              </a:r>
              <a:endParaRPr/>
            </a:p>
          </p:txBody>
        </p:sp>
        <p:sp>
          <p:nvSpPr>
            <p:cNvPr id="549" name="Google Shape;549;p25"/>
            <p:cNvSpPr txBox="1"/>
            <p:nvPr/>
          </p:nvSpPr>
          <p:spPr>
            <a:xfrm>
              <a:off x="806323" y="4451190"/>
              <a:ext cx="1843581" cy="1576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44688" marR="0" lvl="0" indent="-144688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ourier New"/>
                <a:buChar char="o"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ML-TeamLead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44688" marR="0" lvl="0" indent="-144688" algn="ctr" rtl="0">
                <a:lnSpc>
                  <a:spcPct val="90000"/>
                </a:lnSpc>
                <a:spcBef>
                  <a:spcPts val="631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Courier New"/>
                <a:buChar char="o"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@maksim_kulagin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44688" marR="0" lvl="0" indent="-144688" algn="ctr" rtl="0">
                <a:lnSpc>
                  <a:spcPct val="90000"/>
                </a:lnSpc>
                <a:spcBef>
                  <a:spcPts val="631"/>
                </a:spcBef>
                <a:spcAft>
                  <a:spcPts val="0"/>
                </a:spcAft>
                <a:buClr>
                  <a:schemeClr val="accent1"/>
                </a:buClr>
                <a:buSzPts val="1350"/>
                <a:buFont typeface="Courier New"/>
                <a:buChar char="o"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+7(999)114-50-52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444</Words>
  <Application>Microsoft Office PowerPoint</Application>
  <PresentationFormat>Широкоэкранный</PresentationFormat>
  <Paragraphs>86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Verdana</vt:lpstr>
      <vt:lpstr>Noto Sans Symbols</vt:lpstr>
      <vt:lpstr>Times New Roman</vt:lpstr>
      <vt:lpstr>Rockwell</vt:lpstr>
      <vt:lpstr>Courier New</vt:lpstr>
      <vt:lpstr>Atlas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Maksim Kulagin</cp:lastModifiedBy>
  <cp:revision>67</cp:revision>
  <dcterms:modified xsi:type="dcterms:W3CDTF">2024-09-29T02:28:31Z</dcterms:modified>
</cp:coreProperties>
</file>