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0" r:id="rId4"/>
    <p:sldId id="261" r:id="rId5"/>
    <p:sldId id="264" r:id="rId6"/>
    <p:sldId id="26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8BE1FF"/>
    <a:srgbClr val="47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0024" autoAdjust="0"/>
  </p:normalViewPr>
  <p:slideViewPr>
    <p:cSldViewPr snapToGrid="0">
      <p:cViewPr>
        <p:scale>
          <a:sx n="89" d="100"/>
          <a:sy n="89" d="100"/>
        </p:scale>
        <p:origin x="14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B26D0-0E24-48EB-8CAE-B5974FBC9CF4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0FF43-6E2B-4AB6-B157-C5F5C3EBF6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803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0FF43-6E2B-4AB6-B157-C5F5C3EBF66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481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0FF43-6E2B-4AB6-B157-C5F5C3EBF66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066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0FF43-6E2B-4AB6-B157-C5F5C3EBF66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51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0FF43-6E2B-4AB6-B157-C5F5C3EBF66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50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0FF43-6E2B-4AB6-B157-C5F5C3EBF66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552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0FF43-6E2B-4AB6-B157-C5F5C3EBF66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381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173702-C79A-4FF9-89A9-26C476268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F4BBED-4A16-490E-880A-5860787A5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96782B-8EEA-4E5B-9C6A-354517014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6B62-8846-4446-957D-41F69B5B587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BA36D3-9D23-48AF-82C3-43CB5915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36F3E2-DD9A-4D57-B2F2-21517E66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E9E4-0873-46B4-877B-A62C06810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98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447BA4-930D-4E2D-9A3D-FC4042F0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37AB8D-C746-4AFD-B20B-E0AAE9C21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43F5C6-6AB5-4787-B8AA-58B16A037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6B62-8846-4446-957D-41F69B5B587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A5E0DD-B8BB-459D-BB34-B60B7A9F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51DB58-E7D4-457C-A38D-AEE4512DA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E9E4-0873-46B4-877B-A62C06810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2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7E08F1B-1A1B-4A95-B175-78F844C34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6157B8-9526-463F-8B0B-0B7DC1EE9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C75CAF-9DA3-40B3-8098-B3B1E71C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6B62-8846-4446-957D-41F69B5B587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4F6C5E-AE7E-4F41-B014-2965B2D6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7F47B4-DA3E-4164-92CF-7112D3D82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E9E4-0873-46B4-877B-A62C06810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31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F06610-3205-4F62-9B40-43F4B9BB9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A37B96-1297-410C-A310-478B00AF8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606FBB-429E-4F66-9B24-BEB33DAFD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6B62-8846-4446-957D-41F69B5B587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3D9863-7FAA-4004-A2F1-F76B4E650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A65ED3-EB81-4480-A4EB-E9FC44AF0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E9E4-0873-46B4-877B-A62C06810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12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7C8CA-83CB-45D0-A132-5E169423E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DFB459-381D-4A06-8A00-C93E85C18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B212EE-BC2B-4556-8D4E-D9BFB8C5E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6B62-8846-4446-957D-41F69B5B587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F4A9A4-3DFA-4FEE-A0EE-7B292536B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E8EE3F-39F4-4FBB-BFE5-C52FBB4F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E9E4-0873-46B4-877B-A62C06810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06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1A08D-3C22-40D7-8AE0-58273574B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84322C-61C9-4E6C-BCAB-C76D83631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3AEC71-5F44-40C0-AB09-193A0C426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83F8E9-F0C9-46BD-B9FA-3159D7654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6B62-8846-4446-957D-41F69B5B587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8BCE7E-110A-41A9-9C1B-52F182FC7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341259-038C-4E0E-84A3-D3327B92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E9E4-0873-46B4-877B-A62C06810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33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B834F-56B1-4D3C-8489-6029BE40B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EFFFC6-FB98-4B51-815C-37CDC8F5A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7059FA8-FC4F-45B2-8E6E-83633552A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D2863D-EF7E-4CB0-986E-BF02B8B32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0DCE210-3F99-4321-893B-C3CA03727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407F9B5-BA0F-49F8-A2D2-49984BA0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6B62-8846-4446-957D-41F69B5B587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24E458B-4407-4F16-BE15-7D0367D7E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819E001-1581-40A5-BFBD-3E6B2C12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E9E4-0873-46B4-877B-A62C06810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79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0D280B-17BB-4074-BC46-0467C9659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C16C622-BF13-463D-B015-1449D6B2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6B62-8846-4446-957D-41F69B5B587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9ACAC5A-1F2F-42F1-B5C1-D87FC4DCE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B89ED9-1339-4FBD-B869-6C6F12558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E9E4-0873-46B4-877B-A62C06810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978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6542582-BB93-48C3-9CF9-476633B37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6B62-8846-4446-957D-41F69B5B587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9B6762D-22DE-4D07-879F-632984CD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B01463-5771-46B3-B51B-B0C9EF50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E9E4-0873-46B4-877B-A62C06810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20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74F0C-EEE9-4E0B-87F7-CF35B34E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4285CF-5950-435A-BAEE-70AFCCF3A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AF5D25-4345-44C3-8F55-D18A9386F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442E8C-958E-486F-B5E8-1064E0E3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6B62-8846-4446-957D-41F69B5B587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99491C-DA1D-492C-BF8F-B8868BA4C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368DE3-BB03-461A-91F7-6DCDFD80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E9E4-0873-46B4-877B-A62C06810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22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032663-C9A8-4EF9-A134-E71B1784A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E086C8F-9611-4A02-9988-F0FE25CD91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F81AC45-DEA8-4874-B757-1DF7DBEBC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69C572-197E-4F93-ADE0-21BEAC19B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6B62-8846-4446-957D-41F69B5B587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8B8A47-87DE-49A1-890C-9CA82D229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968F67-FEA6-4AA4-97E7-FF4D4142A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E9E4-0873-46B4-877B-A62C06810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86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4EAD3-397C-4523-A1A7-20A0635B3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FBDB09-5210-4EDF-9ABD-50E65BC87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38BBB9-A89F-454D-A988-774DD6D17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36B62-8846-4446-957D-41F69B5B587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50151D-3655-4E4B-908D-6991E9619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1DF9E7-5791-4D3F-8A06-9564A98A1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0E9E4-0873-46B4-877B-A62C06810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3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181138" y="5359193"/>
            <a:ext cx="3829723" cy="8248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FF3F7893-24BD-4D5B-92D9-7E9994479514}"/>
              </a:ext>
            </a:extLst>
          </p:cNvPr>
          <p:cNvSpPr txBox="1">
            <a:spLocks/>
          </p:cNvSpPr>
          <p:nvPr/>
        </p:nvSpPr>
        <p:spPr>
          <a:xfrm>
            <a:off x="1318410" y="3796437"/>
            <a:ext cx="9555177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b="1" dirty="0" smtClean="0">
                <a:solidFill>
                  <a:schemeClr val="bg1"/>
                </a:solidFill>
                <a:latin typeface="Furore" panose="02000503020000020004" pitchFamily="50" charset="0"/>
              </a:rPr>
              <a:t>Компьютерная игра на</a:t>
            </a:r>
          </a:p>
          <a:p>
            <a:pPr>
              <a:lnSpc>
                <a:spcPct val="100000"/>
              </a:lnSpc>
            </a:pPr>
            <a:r>
              <a:rPr lang="en-US" b="1" dirty="0" err="1" smtClean="0">
                <a:solidFill>
                  <a:schemeClr val="bg1"/>
                </a:solidFill>
                <a:latin typeface="Furore" panose="02000503020000020004" pitchFamily="50" charset="0"/>
              </a:rPr>
              <a:t>Pygame</a:t>
            </a:r>
            <a:endParaRPr lang="ru-RU" b="1" dirty="0">
              <a:solidFill>
                <a:schemeClr val="bg1"/>
              </a:solidFill>
              <a:latin typeface="Furore" panose="02000503020000020004" pitchFamily="50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573" y="145767"/>
            <a:ext cx="9638850" cy="3283233"/>
          </a:xfrm>
          <a:prstGeom prst="rect">
            <a:avLst/>
          </a:prstGeom>
        </p:spPr>
      </p:pic>
      <p:sp>
        <p:nvSpPr>
          <p:cNvPr id="26" name="Подзаголовок 2">
            <a:extLst>
              <a:ext uri="{FF2B5EF4-FFF2-40B4-BE49-F238E27FC236}">
                <a16:creationId xmlns:a16="http://schemas.microsoft.com/office/drawing/2014/main" id="{26039E61-B61C-4B3B-9B7C-ACF600B2D14F}"/>
              </a:ext>
            </a:extLst>
          </p:cNvPr>
          <p:cNvSpPr>
            <a:spLocks noGrp="1"/>
          </p:cNvSpPr>
          <p:nvPr/>
        </p:nvSpPr>
        <p:spPr>
          <a:xfrm>
            <a:off x="8893885" y="6409948"/>
            <a:ext cx="3505200" cy="368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Соловьев 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Максим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879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184725" y="471425"/>
            <a:ext cx="3528508" cy="6688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3734AC2-88BF-4DE7-8B5B-A399DA6C7E8C}"/>
              </a:ext>
            </a:extLst>
          </p:cNvPr>
          <p:cNvSpPr/>
          <p:nvPr/>
        </p:nvSpPr>
        <p:spPr>
          <a:xfrm>
            <a:off x="935915" y="471425"/>
            <a:ext cx="10026127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ru-RU" sz="3600" b="1" i="0" dirty="0" smtClean="0">
                <a:solidFill>
                  <a:schemeClr val="bg1"/>
                </a:solidFill>
                <a:effectLst/>
                <a:latin typeface="Roboto"/>
              </a:rPr>
              <a:t>Цель игры:</a:t>
            </a:r>
          </a:p>
          <a:p>
            <a:pPr algn="just" fontAlgn="base"/>
            <a:endParaRPr lang="ru-RU" sz="2800" dirty="0" smtClean="0">
              <a:solidFill>
                <a:schemeClr val="bg1"/>
              </a:solidFill>
            </a:endParaRPr>
          </a:p>
          <a:p>
            <a:pPr algn="just" fontAlgn="base"/>
            <a:r>
              <a:rPr lang="ru-RU" sz="2800" dirty="0" smtClean="0">
                <a:solidFill>
                  <a:schemeClr val="bg1"/>
                </a:solidFill>
              </a:rPr>
              <a:t>Игрок </a:t>
            </a:r>
            <a:r>
              <a:rPr lang="ru-RU" sz="2800" dirty="0">
                <a:solidFill>
                  <a:schemeClr val="bg1"/>
                </a:solidFill>
              </a:rPr>
              <a:t>управляет </a:t>
            </a:r>
            <a:r>
              <a:rPr lang="ru-RU" sz="2800" dirty="0" smtClean="0">
                <a:solidFill>
                  <a:schemeClr val="bg1"/>
                </a:solidFill>
              </a:rPr>
              <a:t>ракеткой, </a:t>
            </a:r>
            <a:r>
              <a:rPr lang="ru-RU" sz="2800" dirty="0">
                <a:solidFill>
                  <a:schemeClr val="bg1"/>
                </a:solidFill>
              </a:rPr>
              <a:t>перемещая </a:t>
            </a:r>
            <a:r>
              <a:rPr lang="ru-RU" sz="2800" dirty="0" smtClean="0">
                <a:solidFill>
                  <a:schemeClr val="bg1"/>
                </a:solidFill>
              </a:rPr>
              <a:t>ее </a:t>
            </a:r>
            <a:r>
              <a:rPr lang="ru-RU" sz="2800" dirty="0">
                <a:solidFill>
                  <a:schemeClr val="bg1"/>
                </a:solidFill>
              </a:rPr>
              <a:t>из стороны в сторону, чтобы попасть мячом в узор из кирпичей и разрушить их. </a:t>
            </a:r>
            <a:endParaRPr lang="ru-RU" sz="2800" dirty="0" smtClean="0">
              <a:solidFill>
                <a:schemeClr val="bg1"/>
              </a:solidFill>
            </a:endParaRPr>
          </a:p>
          <a:p>
            <a:pPr algn="just" fontAlgn="base"/>
            <a:r>
              <a:rPr lang="ru-RU" sz="2800" dirty="0" smtClean="0">
                <a:solidFill>
                  <a:schemeClr val="bg1"/>
                </a:solidFill>
              </a:rPr>
              <a:t>После </a:t>
            </a:r>
            <a:r>
              <a:rPr lang="ru-RU" sz="2800" dirty="0">
                <a:solidFill>
                  <a:schemeClr val="bg1"/>
                </a:solidFill>
              </a:rPr>
              <a:t>того, как все кирпичи уничтожены, игрок переходит на следующий </a:t>
            </a:r>
            <a:r>
              <a:rPr lang="ru-RU" sz="2800" dirty="0" smtClean="0">
                <a:solidFill>
                  <a:schemeClr val="bg1"/>
                </a:solidFill>
              </a:rPr>
              <a:t>уровень.</a:t>
            </a:r>
            <a:r>
              <a:rPr lang="ru-RU" dirty="0"/>
              <a:t> </a:t>
            </a:r>
            <a:endParaRPr lang="ru-RU" dirty="0" smtClean="0"/>
          </a:p>
          <a:p>
            <a:pPr algn="just" fontAlgn="base"/>
            <a:endParaRPr lang="ru-RU" sz="2800" dirty="0" smtClean="0">
              <a:solidFill>
                <a:schemeClr val="bg1"/>
              </a:solidFill>
            </a:endParaRPr>
          </a:p>
          <a:p>
            <a:pPr algn="just" fontAlgn="base"/>
            <a:r>
              <a:rPr lang="ru-RU" sz="2800" dirty="0" smtClean="0">
                <a:solidFill>
                  <a:schemeClr val="bg1"/>
                </a:solidFill>
              </a:rPr>
              <a:t>Кирпичи </a:t>
            </a:r>
            <a:r>
              <a:rPr lang="ru-RU" sz="2800" dirty="0">
                <a:solidFill>
                  <a:schemeClr val="bg1"/>
                </a:solidFill>
              </a:rPr>
              <a:t>можно уничтожить </a:t>
            </a:r>
            <a:r>
              <a:rPr lang="ru-RU" sz="2800" dirty="0" smtClean="0">
                <a:solidFill>
                  <a:schemeClr val="bg1"/>
                </a:solidFill>
              </a:rPr>
              <a:t>одним или несколькими попаданиями. Некоторые </a:t>
            </a:r>
            <a:r>
              <a:rPr lang="ru-RU" sz="2800" dirty="0">
                <a:solidFill>
                  <a:schemeClr val="bg1"/>
                </a:solidFill>
              </a:rPr>
              <a:t>кирпичи выпускают капсулы, которые при попадании </a:t>
            </a:r>
            <a:r>
              <a:rPr lang="ru-RU" sz="2800" dirty="0" smtClean="0">
                <a:solidFill>
                  <a:schemeClr val="bg1"/>
                </a:solidFill>
              </a:rPr>
              <a:t>на ракетку дают </a:t>
            </a:r>
            <a:r>
              <a:rPr lang="ru-RU" sz="2800" dirty="0">
                <a:solidFill>
                  <a:schemeClr val="bg1"/>
                </a:solidFill>
              </a:rPr>
              <a:t>различные </a:t>
            </a:r>
            <a:r>
              <a:rPr lang="ru-RU" sz="2800" dirty="0" smtClean="0">
                <a:solidFill>
                  <a:schemeClr val="bg1"/>
                </a:solidFill>
              </a:rPr>
              <a:t>бонусы: дополнительная жизнь, ускорение шара, замедление шара, дополнительный шар, прилипание шара к ракетке.</a:t>
            </a:r>
            <a:endParaRPr lang="ru-RU" sz="2800" b="1" i="0" dirty="0">
              <a:solidFill>
                <a:schemeClr val="bg1"/>
              </a:solidFill>
              <a:effectLst/>
              <a:latin typeface="Roboto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26039E61-B61C-4B3B-9B7C-ACF600B2D14F}"/>
              </a:ext>
            </a:extLst>
          </p:cNvPr>
          <p:cNvSpPr>
            <a:spLocks noGrp="1"/>
          </p:cNvSpPr>
          <p:nvPr/>
        </p:nvSpPr>
        <p:spPr>
          <a:xfrm>
            <a:off x="8893885" y="6409948"/>
            <a:ext cx="3505200" cy="368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Соловьев </a:t>
            </a:r>
            <a:r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Максим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08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26039E61-B61C-4B3B-9B7C-ACF600B2D14F}"/>
              </a:ext>
            </a:extLst>
          </p:cNvPr>
          <p:cNvSpPr>
            <a:spLocks noGrp="1"/>
          </p:cNvSpPr>
          <p:nvPr/>
        </p:nvSpPr>
        <p:spPr>
          <a:xfrm>
            <a:off x="8893885" y="6409948"/>
            <a:ext cx="3505200" cy="368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Соловьев 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Максим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859715" y="557486"/>
            <a:ext cx="2904565" cy="6669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3734AC2-88BF-4DE7-8B5B-A399DA6C7E8C}"/>
              </a:ext>
            </a:extLst>
          </p:cNvPr>
          <p:cNvSpPr/>
          <p:nvPr/>
        </p:nvSpPr>
        <p:spPr>
          <a:xfrm>
            <a:off x="1082936" y="557486"/>
            <a:ext cx="100261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3600" b="1" dirty="0" smtClean="0">
                <a:solidFill>
                  <a:schemeClr val="bg1"/>
                </a:solidFill>
                <a:latin typeface="Roboto"/>
              </a:rPr>
              <a:t>Вход  игру</a:t>
            </a:r>
            <a:endParaRPr lang="ru-RU" sz="3600" b="1" i="0" dirty="0" smtClean="0">
              <a:solidFill>
                <a:schemeClr val="bg1"/>
              </a:solidFill>
              <a:effectLst/>
              <a:latin typeface="Roboto"/>
            </a:endParaRPr>
          </a:p>
          <a:p>
            <a:pPr algn="just" fontAlgn="base"/>
            <a:endParaRPr lang="ru-RU" sz="2800" dirty="0" smtClean="0">
              <a:solidFill>
                <a:schemeClr val="bg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756172" y="1538345"/>
            <a:ext cx="5386444" cy="38727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716" y="1657915"/>
            <a:ext cx="5181146" cy="3645605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6576182" y="1426318"/>
            <a:ext cx="507435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2800" b="1" dirty="0" smtClean="0">
                <a:solidFill>
                  <a:schemeClr val="bg1"/>
                </a:solidFill>
              </a:rPr>
              <a:t>Что бы начать игру</a:t>
            </a:r>
            <a:br>
              <a:rPr lang="ru-RU" sz="2800" b="1" dirty="0" smtClean="0">
                <a:solidFill>
                  <a:schemeClr val="bg1"/>
                </a:solidFill>
              </a:rPr>
            </a:br>
            <a:r>
              <a:rPr lang="ru-RU" sz="2800" b="1" dirty="0" smtClean="0">
                <a:solidFill>
                  <a:schemeClr val="bg1"/>
                </a:solidFill>
              </a:rPr>
              <a:t>нужно ввести имя и нажать «</a:t>
            </a:r>
            <a:r>
              <a:rPr lang="en-US" sz="2800" b="1" dirty="0" smtClean="0">
                <a:solidFill>
                  <a:schemeClr val="bg1"/>
                </a:solidFill>
              </a:rPr>
              <a:t>Enter</a:t>
            </a:r>
            <a:r>
              <a:rPr lang="ru-RU" sz="2800" b="1" dirty="0" smtClean="0">
                <a:solidFill>
                  <a:schemeClr val="bg1"/>
                </a:solidFill>
              </a:rPr>
              <a:t>».</a:t>
            </a:r>
          </a:p>
          <a:p>
            <a:pPr fontAlgn="base"/>
            <a:endParaRPr lang="ru-RU" sz="2800" b="1" dirty="0" smtClean="0">
              <a:solidFill>
                <a:schemeClr val="bg1"/>
              </a:solidFill>
            </a:endParaRPr>
          </a:p>
          <a:p>
            <a:pPr fontAlgn="base"/>
            <a:r>
              <a:rPr lang="ru-RU" sz="2800" b="1" dirty="0" smtClean="0">
                <a:solidFill>
                  <a:schemeClr val="bg1"/>
                </a:solidFill>
              </a:rPr>
              <a:t>Затем, нажать на кнопку «Играть» — откроется окно</a:t>
            </a:r>
            <a:br>
              <a:rPr lang="ru-RU" sz="2800" b="1" dirty="0" smtClean="0">
                <a:solidFill>
                  <a:schemeClr val="bg1"/>
                </a:solidFill>
              </a:rPr>
            </a:br>
            <a:r>
              <a:rPr lang="ru-RU" sz="2800" b="1" dirty="0" smtClean="0">
                <a:solidFill>
                  <a:schemeClr val="bg1"/>
                </a:solidFill>
              </a:rPr>
              <a:t>с игрой</a:t>
            </a:r>
          </a:p>
        </p:txBody>
      </p:sp>
    </p:spTree>
    <p:extLst>
      <p:ext uri="{BB962C8B-B14F-4D97-AF65-F5344CB8AC3E}">
        <p14:creationId xmlns:p14="http://schemas.microsoft.com/office/powerpoint/2010/main" val="3436578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26039E61-B61C-4B3B-9B7C-ACF600B2D14F}"/>
              </a:ext>
            </a:extLst>
          </p:cNvPr>
          <p:cNvSpPr>
            <a:spLocks noGrp="1"/>
          </p:cNvSpPr>
          <p:nvPr/>
        </p:nvSpPr>
        <p:spPr>
          <a:xfrm>
            <a:off x="8893885" y="6409948"/>
            <a:ext cx="3505200" cy="368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Соловьев 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Максим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60412" y="1458262"/>
            <a:ext cx="5676750" cy="40202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47" y="1577885"/>
            <a:ext cx="5410057" cy="3780000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3734AC2-88BF-4DE7-8B5B-A399DA6C7E8C}"/>
              </a:ext>
            </a:extLst>
          </p:cNvPr>
          <p:cNvSpPr/>
          <p:nvPr/>
        </p:nvSpPr>
        <p:spPr>
          <a:xfrm>
            <a:off x="6214549" y="2796977"/>
            <a:ext cx="1023501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3200" b="1" dirty="0" smtClean="0">
                <a:solidFill>
                  <a:srgbClr val="FFFF00"/>
                </a:solidFill>
                <a:latin typeface="Roboto"/>
              </a:rPr>
              <a:t>Очки</a:t>
            </a:r>
          </a:p>
          <a:p>
            <a:pPr fontAlgn="base"/>
            <a:r>
              <a:rPr lang="ru-RU" sz="2000" dirty="0" smtClean="0">
                <a:solidFill>
                  <a:schemeClr val="bg1"/>
                </a:solidFill>
                <a:latin typeface="Roboto"/>
              </a:rPr>
              <a:t>игрок получает за сбитые блоки</a:t>
            </a:r>
          </a:p>
          <a:p>
            <a:pPr fontAlgn="base"/>
            <a:r>
              <a:rPr lang="ru-RU" sz="2000" i="0" dirty="0" smtClean="0">
                <a:solidFill>
                  <a:schemeClr val="bg1"/>
                </a:solidFill>
                <a:effectLst/>
                <a:latin typeface="Roboto"/>
              </a:rPr>
              <a:t>одно попадание – 5</a:t>
            </a:r>
            <a:br>
              <a:rPr lang="ru-RU" sz="2000" i="0" dirty="0" smtClean="0">
                <a:solidFill>
                  <a:schemeClr val="bg1"/>
                </a:solidFill>
                <a:effectLst/>
                <a:latin typeface="Roboto"/>
              </a:rPr>
            </a:br>
            <a:r>
              <a:rPr lang="ru-RU" sz="2000" dirty="0" smtClean="0">
                <a:solidFill>
                  <a:schemeClr val="bg1"/>
                </a:solidFill>
                <a:latin typeface="Roboto"/>
              </a:rPr>
              <a:t>уничтожение – 10</a:t>
            </a:r>
            <a:endParaRPr lang="ru-RU" sz="2000" i="0" dirty="0" smtClean="0">
              <a:solidFill>
                <a:schemeClr val="bg1"/>
              </a:solidFill>
              <a:effectLst/>
              <a:latin typeface="Roboto"/>
            </a:endParaRPr>
          </a:p>
          <a:p>
            <a:pPr algn="just" fontAlgn="base"/>
            <a:endParaRPr lang="ru-RU" sz="2800" dirty="0" smtClean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3734AC2-88BF-4DE7-8B5B-A399DA6C7E8C}"/>
              </a:ext>
            </a:extLst>
          </p:cNvPr>
          <p:cNvSpPr/>
          <p:nvPr/>
        </p:nvSpPr>
        <p:spPr>
          <a:xfrm>
            <a:off x="6214549" y="4592735"/>
            <a:ext cx="535867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3200" b="1" dirty="0" smtClean="0">
                <a:solidFill>
                  <a:srgbClr val="FFFF00"/>
                </a:solidFill>
                <a:latin typeface="Roboto"/>
              </a:rPr>
              <a:t>Жизни</a:t>
            </a:r>
          </a:p>
          <a:p>
            <a:pPr fontAlgn="base"/>
            <a:r>
              <a:rPr lang="ru-RU" sz="2000" i="0" dirty="0" smtClean="0">
                <a:solidFill>
                  <a:schemeClr val="bg1"/>
                </a:solidFill>
                <a:effectLst/>
                <a:latin typeface="Roboto"/>
              </a:rPr>
              <a:t>Вначале игры 3 жизни </a:t>
            </a:r>
            <a:br>
              <a:rPr lang="ru-RU" sz="2000" i="0" dirty="0" smtClean="0">
                <a:solidFill>
                  <a:schemeClr val="bg1"/>
                </a:solidFill>
                <a:effectLst/>
                <a:latin typeface="Roboto"/>
              </a:rPr>
            </a:br>
            <a:r>
              <a:rPr lang="ru-RU" sz="2000" i="0" dirty="0" smtClean="0">
                <a:solidFill>
                  <a:schemeClr val="bg1"/>
                </a:solidFill>
                <a:effectLst/>
                <a:latin typeface="Roboto"/>
              </a:rPr>
              <a:t>при падении шара мимо ракетки,</a:t>
            </a:r>
            <a:br>
              <a:rPr lang="ru-RU" sz="2000" i="0" dirty="0" smtClean="0">
                <a:solidFill>
                  <a:schemeClr val="bg1"/>
                </a:solidFill>
                <a:effectLst/>
                <a:latin typeface="Roboto"/>
              </a:rPr>
            </a:br>
            <a:r>
              <a:rPr lang="ru-RU" sz="2000" i="0" dirty="0" smtClean="0">
                <a:solidFill>
                  <a:schemeClr val="bg1"/>
                </a:solidFill>
                <a:effectLst/>
                <a:latin typeface="Roboto"/>
              </a:rPr>
              <a:t>сгорает одна жизнь.</a:t>
            </a:r>
          </a:p>
          <a:p>
            <a:pPr algn="just" fontAlgn="base"/>
            <a:endParaRPr lang="ru-RU" sz="2000" dirty="0" smtClean="0">
              <a:solidFill>
                <a:schemeClr val="bg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214549" y="696954"/>
            <a:ext cx="507435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3200" b="1" dirty="0">
                <a:solidFill>
                  <a:srgbClr val="FFFF00"/>
                </a:solidFill>
                <a:latin typeface="Roboto"/>
              </a:rPr>
              <a:t>Управление ракеткой</a:t>
            </a:r>
          </a:p>
          <a:p>
            <a:pPr fontAlgn="base"/>
            <a:r>
              <a:rPr lang="ru-RU" sz="2000" dirty="0">
                <a:solidFill>
                  <a:schemeClr val="bg1"/>
                </a:solidFill>
                <a:latin typeface="Roboto"/>
              </a:rPr>
              <a:t>Игрок может двигать ракетку </a:t>
            </a:r>
            <a:r>
              <a:rPr lang="ru-RU" sz="2000" dirty="0" smtClean="0">
                <a:solidFill>
                  <a:schemeClr val="bg1"/>
                </a:solidFill>
                <a:latin typeface="Roboto"/>
              </a:rPr>
              <a:t>вправо</a:t>
            </a:r>
            <a:br>
              <a:rPr lang="ru-RU" sz="2000" dirty="0" smtClean="0">
                <a:solidFill>
                  <a:schemeClr val="bg1"/>
                </a:solidFill>
                <a:latin typeface="Roboto"/>
              </a:rPr>
            </a:br>
            <a:r>
              <a:rPr lang="ru-RU" sz="2000" dirty="0" smtClean="0">
                <a:solidFill>
                  <a:schemeClr val="bg1"/>
                </a:solidFill>
                <a:latin typeface="Roboto"/>
              </a:rPr>
              <a:t>и </a:t>
            </a:r>
            <a:r>
              <a:rPr lang="ru-RU" sz="2000" dirty="0">
                <a:solidFill>
                  <a:schemeClr val="bg1"/>
                </a:solidFill>
                <a:latin typeface="Roboto"/>
              </a:rPr>
              <a:t>влево аналогичными стрелками, отпустить шар «пробелом</a:t>
            </a:r>
            <a:r>
              <a:rPr lang="ru-RU" sz="2000" dirty="0" smtClean="0">
                <a:solidFill>
                  <a:schemeClr val="bg1"/>
                </a:solidFill>
                <a:latin typeface="Roboto"/>
              </a:rPr>
              <a:t>».</a:t>
            </a:r>
          </a:p>
          <a:p>
            <a:pPr fontAlgn="base"/>
            <a:r>
              <a:rPr lang="ru-RU" sz="2000" dirty="0" smtClean="0">
                <a:solidFill>
                  <a:schemeClr val="bg1"/>
                </a:solidFill>
                <a:latin typeface="Roboto"/>
              </a:rPr>
              <a:t>Клавиша </a:t>
            </a:r>
            <a:r>
              <a:rPr lang="ru-RU" sz="2000" dirty="0">
                <a:solidFill>
                  <a:schemeClr val="bg1"/>
                </a:solidFill>
                <a:latin typeface="Roboto"/>
              </a:rPr>
              <a:t>«</a:t>
            </a:r>
            <a:r>
              <a:rPr lang="en-US" sz="2000" dirty="0">
                <a:solidFill>
                  <a:schemeClr val="bg1"/>
                </a:solidFill>
                <a:latin typeface="Roboto"/>
              </a:rPr>
              <a:t>R</a:t>
            </a:r>
            <a:r>
              <a:rPr lang="ru-RU" sz="2000" dirty="0">
                <a:solidFill>
                  <a:schemeClr val="bg1"/>
                </a:solidFill>
                <a:latin typeface="Roboto"/>
              </a:rPr>
              <a:t>»</a:t>
            </a:r>
            <a:r>
              <a:rPr lang="en-US" sz="2000" dirty="0">
                <a:solidFill>
                  <a:schemeClr val="bg1"/>
                </a:solidFill>
                <a:latin typeface="Roboto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Roboto"/>
              </a:rPr>
              <a:t>перезапускает </a:t>
            </a:r>
            <a:r>
              <a:rPr lang="ru-RU" sz="2000" dirty="0" smtClean="0">
                <a:solidFill>
                  <a:schemeClr val="bg1"/>
                </a:solidFill>
                <a:latin typeface="Roboto"/>
              </a:rPr>
              <a:t>игру.</a:t>
            </a:r>
            <a:endParaRPr lang="ru-RU" sz="2000" dirty="0">
              <a:solidFill>
                <a:schemeClr val="bg1"/>
              </a:solidFill>
              <a:latin typeface="Roboto"/>
            </a:endParaRPr>
          </a:p>
          <a:p>
            <a:pPr algn="just" fontAlgn="base"/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60411" y="387412"/>
            <a:ext cx="2904565" cy="6669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03734AC2-88BF-4DE7-8B5B-A399DA6C7E8C}"/>
              </a:ext>
            </a:extLst>
          </p:cNvPr>
          <p:cNvSpPr/>
          <p:nvPr/>
        </p:nvSpPr>
        <p:spPr>
          <a:xfrm>
            <a:off x="494389" y="387412"/>
            <a:ext cx="100261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3600" b="1" dirty="0" smtClean="0">
                <a:solidFill>
                  <a:schemeClr val="bg1"/>
                </a:solidFill>
                <a:latin typeface="Roboto"/>
              </a:rPr>
              <a:t>Ход игры</a:t>
            </a:r>
            <a:endParaRPr lang="ru-RU" sz="3600" b="1" i="0" dirty="0" smtClean="0">
              <a:solidFill>
                <a:schemeClr val="bg1"/>
              </a:solidFill>
              <a:effectLst/>
              <a:latin typeface="Roboto"/>
            </a:endParaRPr>
          </a:p>
          <a:p>
            <a:pPr algn="just" fontAlgn="base"/>
            <a:endParaRPr lang="ru-RU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09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60412" y="1269015"/>
            <a:ext cx="5451900" cy="38627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60411" y="387412"/>
            <a:ext cx="2904565" cy="6669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3734AC2-88BF-4DE7-8B5B-A399DA6C7E8C}"/>
              </a:ext>
            </a:extLst>
          </p:cNvPr>
          <p:cNvSpPr/>
          <p:nvPr/>
        </p:nvSpPr>
        <p:spPr>
          <a:xfrm>
            <a:off x="494389" y="387412"/>
            <a:ext cx="100261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3600" b="1" dirty="0" smtClean="0">
                <a:solidFill>
                  <a:schemeClr val="bg1"/>
                </a:solidFill>
                <a:latin typeface="Roboto"/>
              </a:rPr>
              <a:t>Ход игры</a:t>
            </a:r>
            <a:endParaRPr lang="ru-RU" sz="3600" b="1" i="0" dirty="0" smtClean="0">
              <a:solidFill>
                <a:schemeClr val="bg1"/>
              </a:solidFill>
              <a:effectLst/>
              <a:latin typeface="Roboto"/>
            </a:endParaRPr>
          </a:p>
          <a:p>
            <a:pPr algn="just" fontAlgn="base"/>
            <a:endParaRPr lang="ru-RU" sz="2800" dirty="0" smtClean="0">
              <a:solidFill>
                <a:schemeClr val="bg1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3734AC2-88BF-4DE7-8B5B-A399DA6C7E8C}"/>
              </a:ext>
            </a:extLst>
          </p:cNvPr>
          <p:cNvSpPr/>
          <p:nvPr/>
        </p:nvSpPr>
        <p:spPr>
          <a:xfrm>
            <a:off x="6242982" y="926021"/>
            <a:ext cx="502027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3200" b="1" dirty="0" smtClean="0">
                <a:solidFill>
                  <a:srgbClr val="FFFF00"/>
                </a:solidFill>
                <a:latin typeface="Roboto"/>
              </a:rPr>
              <a:t>Бонусы</a:t>
            </a:r>
          </a:p>
          <a:p>
            <a:pPr fontAlgn="base"/>
            <a:r>
              <a:rPr lang="ru-RU" sz="2000" dirty="0">
                <a:solidFill>
                  <a:schemeClr val="bg1"/>
                </a:solidFill>
              </a:rPr>
              <a:t>Некоторые кирпичи выпускают капсулы, которые при попадании </a:t>
            </a:r>
            <a:r>
              <a:rPr lang="ru-RU" sz="2000" dirty="0" smtClean="0">
                <a:solidFill>
                  <a:schemeClr val="bg1"/>
                </a:solidFill>
              </a:rPr>
              <a:t>на ракетку дают </a:t>
            </a:r>
            <a:r>
              <a:rPr lang="ru-RU" sz="2000" dirty="0">
                <a:solidFill>
                  <a:schemeClr val="bg1"/>
                </a:solidFill>
              </a:rPr>
              <a:t>различные бонусы</a:t>
            </a:r>
            <a:r>
              <a:rPr lang="ru-RU" sz="2000" dirty="0" smtClean="0">
                <a:solidFill>
                  <a:schemeClr val="bg1"/>
                </a:solidFill>
              </a:rPr>
              <a:t>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/>
                </a:solidFill>
              </a:rPr>
              <a:t>дополнительная жизнь – шанс 5%,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/>
                </a:solidFill>
              </a:rPr>
              <a:t>ускорение шара </a:t>
            </a:r>
            <a:r>
              <a:rPr lang="ru-RU" sz="2000" dirty="0">
                <a:solidFill>
                  <a:schemeClr val="bg1"/>
                </a:solidFill>
              </a:rPr>
              <a:t>– шанс </a:t>
            </a:r>
            <a:r>
              <a:rPr lang="ru-RU" sz="2000" dirty="0" smtClean="0">
                <a:solidFill>
                  <a:schemeClr val="bg1"/>
                </a:solidFill>
              </a:rPr>
              <a:t>30%,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/>
                </a:solidFill>
              </a:rPr>
              <a:t>замедление шара </a:t>
            </a:r>
            <a:r>
              <a:rPr lang="ru-RU" sz="2000" dirty="0">
                <a:solidFill>
                  <a:schemeClr val="bg1"/>
                </a:solidFill>
              </a:rPr>
              <a:t>– шанс </a:t>
            </a:r>
            <a:r>
              <a:rPr lang="ru-RU" sz="2000" dirty="0" smtClean="0">
                <a:solidFill>
                  <a:schemeClr val="bg1"/>
                </a:solidFill>
              </a:rPr>
              <a:t>30%,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/>
                </a:solidFill>
              </a:rPr>
              <a:t>дополнительный шар </a:t>
            </a:r>
            <a:r>
              <a:rPr lang="ru-RU" sz="2000" dirty="0">
                <a:solidFill>
                  <a:schemeClr val="bg1"/>
                </a:solidFill>
              </a:rPr>
              <a:t>– шанс </a:t>
            </a:r>
            <a:r>
              <a:rPr lang="ru-RU" sz="2000" dirty="0" smtClean="0">
                <a:solidFill>
                  <a:schemeClr val="bg1"/>
                </a:solidFill>
              </a:rPr>
              <a:t>20%,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/>
                </a:solidFill>
              </a:rPr>
              <a:t>прилипание </a:t>
            </a:r>
            <a:r>
              <a:rPr lang="ru-RU" sz="2000" dirty="0">
                <a:solidFill>
                  <a:schemeClr val="bg1"/>
                </a:solidFill>
              </a:rPr>
              <a:t>шара к </a:t>
            </a:r>
            <a:r>
              <a:rPr lang="ru-RU" sz="2000" dirty="0" smtClean="0">
                <a:solidFill>
                  <a:schemeClr val="bg1"/>
                </a:solidFill>
              </a:rPr>
              <a:t>ракетке </a:t>
            </a:r>
            <a:r>
              <a:rPr lang="ru-RU" sz="2000" dirty="0">
                <a:solidFill>
                  <a:schemeClr val="bg1"/>
                </a:solidFill>
              </a:rPr>
              <a:t>– шанс </a:t>
            </a:r>
            <a:r>
              <a:rPr lang="ru-RU" sz="2000" dirty="0" smtClean="0">
                <a:solidFill>
                  <a:schemeClr val="bg1"/>
                </a:solidFill>
              </a:rPr>
              <a:t>15%.</a:t>
            </a:r>
            <a:endParaRPr lang="ru-RU" sz="2000" b="1" dirty="0">
              <a:solidFill>
                <a:schemeClr val="bg1"/>
              </a:solidFill>
              <a:latin typeface="Roboto"/>
            </a:endParaRPr>
          </a:p>
          <a:p>
            <a:pPr fontAlgn="base"/>
            <a:endParaRPr lang="ru-RU" sz="3200" b="1" i="0" dirty="0" smtClean="0">
              <a:solidFill>
                <a:schemeClr val="bg1"/>
              </a:solidFill>
              <a:effectLst/>
              <a:latin typeface="Roboto"/>
            </a:endParaRPr>
          </a:p>
          <a:p>
            <a:pPr algn="just" fontAlgn="base"/>
            <a:endParaRPr lang="ru-RU" sz="2800" dirty="0" smtClean="0">
              <a:solidFill>
                <a:schemeClr val="bg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51" y="1339975"/>
            <a:ext cx="5335821" cy="3728710"/>
          </a:xfrm>
          <a:prstGeom prst="rect">
            <a:avLst/>
          </a:prstGeom>
        </p:spPr>
      </p:pic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26039E61-B61C-4B3B-9B7C-ACF600B2D14F}"/>
              </a:ext>
            </a:extLst>
          </p:cNvPr>
          <p:cNvSpPr>
            <a:spLocks noGrp="1"/>
          </p:cNvSpPr>
          <p:nvPr/>
        </p:nvSpPr>
        <p:spPr>
          <a:xfrm>
            <a:off x="8893885" y="6409948"/>
            <a:ext cx="3505200" cy="368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Соловьев 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Максим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40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26039E61-B61C-4B3B-9B7C-ACF600B2D14F}"/>
              </a:ext>
            </a:extLst>
          </p:cNvPr>
          <p:cNvSpPr>
            <a:spLocks noGrp="1"/>
          </p:cNvSpPr>
          <p:nvPr/>
        </p:nvSpPr>
        <p:spPr>
          <a:xfrm>
            <a:off x="8893885" y="6409948"/>
            <a:ext cx="3505200" cy="368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Соловьев 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Максим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194559" y="419548"/>
            <a:ext cx="7584141" cy="6669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3734AC2-88BF-4DE7-8B5B-A399DA6C7E8C}"/>
              </a:ext>
            </a:extLst>
          </p:cNvPr>
          <p:cNvSpPr/>
          <p:nvPr/>
        </p:nvSpPr>
        <p:spPr>
          <a:xfrm>
            <a:off x="1082936" y="419548"/>
            <a:ext cx="100261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ru-RU" sz="3600" b="1" dirty="0" smtClean="0">
                <a:solidFill>
                  <a:schemeClr val="bg1"/>
                </a:solidFill>
                <a:latin typeface="Roboto"/>
              </a:rPr>
              <a:t>Конец игры и таблица лидеров</a:t>
            </a:r>
            <a:endParaRPr lang="ru-RU" sz="3600" b="1" i="0" dirty="0" smtClean="0">
              <a:solidFill>
                <a:schemeClr val="bg1"/>
              </a:solidFill>
              <a:effectLst/>
              <a:latin typeface="Roboto"/>
            </a:endParaRPr>
          </a:p>
          <a:p>
            <a:pPr algn="just" fontAlgn="base"/>
            <a:endParaRPr lang="ru-RU" sz="2800" dirty="0" smtClean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78746" y="1496766"/>
            <a:ext cx="5451900" cy="38627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20" y="1593285"/>
            <a:ext cx="5287751" cy="3669699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3734AC2-88BF-4DE7-8B5B-A399DA6C7E8C}"/>
              </a:ext>
            </a:extLst>
          </p:cNvPr>
          <p:cNvSpPr/>
          <p:nvPr/>
        </p:nvSpPr>
        <p:spPr>
          <a:xfrm>
            <a:off x="6209392" y="1442975"/>
            <a:ext cx="5020274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3200" b="1" dirty="0" smtClean="0">
                <a:solidFill>
                  <a:srgbClr val="FFFF00"/>
                </a:solidFill>
                <a:latin typeface="Roboto"/>
              </a:rPr>
              <a:t>Таблица </a:t>
            </a:r>
            <a:r>
              <a:rPr lang="ru-RU" sz="3200" b="1" dirty="0">
                <a:solidFill>
                  <a:srgbClr val="FFFF00"/>
                </a:solidFill>
                <a:latin typeface="Roboto"/>
              </a:rPr>
              <a:t>лидеров</a:t>
            </a:r>
          </a:p>
          <a:p>
            <a:pPr algn="just" fontAlgn="base"/>
            <a:r>
              <a:rPr lang="ru-RU" sz="2800" dirty="0" smtClean="0">
                <a:solidFill>
                  <a:schemeClr val="bg1"/>
                </a:solidFill>
              </a:rPr>
              <a:t>После окончания игры открывается окно с таблицей лидеров. </a:t>
            </a:r>
          </a:p>
          <a:p>
            <a:pPr algn="just" fontAlgn="base"/>
            <a:r>
              <a:rPr lang="ru-RU" sz="2800" dirty="0" smtClean="0">
                <a:solidFill>
                  <a:schemeClr val="bg1"/>
                </a:solidFill>
              </a:rPr>
              <a:t>В ней отображается 10 лучших игроков, в зависимости от набранных очков за игру.</a:t>
            </a:r>
          </a:p>
          <a:p>
            <a:pPr algn="just" fontAlgn="base"/>
            <a:r>
              <a:rPr lang="ru-RU" sz="2800" dirty="0" smtClean="0">
                <a:solidFill>
                  <a:schemeClr val="bg1"/>
                </a:solidFill>
              </a:rPr>
              <a:t>Если игрок занимает какое-либо место его имя  появляется в таблице.</a:t>
            </a:r>
          </a:p>
        </p:txBody>
      </p:sp>
    </p:spTree>
    <p:extLst>
      <p:ext uri="{BB962C8B-B14F-4D97-AF65-F5344CB8AC3E}">
        <p14:creationId xmlns:p14="http://schemas.microsoft.com/office/powerpoint/2010/main" val="21957256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168</Words>
  <Application>Microsoft Office PowerPoint</Application>
  <PresentationFormat>Широкоэкранный</PresentationFormat>
  <Paragraphs>46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Furore</vt:lpstr>
      <vt:lpstr>Roboto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Свёрточные нейронные сети (CNN)</dc:title>
  <dc:creator>Максим Соловьёв</dc:creator>
  <cp:lastModifiedBy>Elena</cp:lastModifiedBy>
  <cp:revision>20</cp:revision>
  <dcterms:created xsi:type="dcterms:W3CDTF">2023-12-08T17:50:22Z</dcterms:created>
  <dcterms:modified xsi:type="dcterms:W3CDTF">2024-01-17T23:05:12Z</dcterms:modified>
</cp:coreProperties>
</file>