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1"/>
  </p:notesMasterIdLst>
  <p:sldIdLst>
    <p:sldId id="309" r:id="rId3"/>
    <p:sldId id="293" r:id="rId4"/>
    <p:sldId id="302" r:id="rId5"/>
    <p:sldId id="303" r:id="rId6"/>
    <p:sldId id="295" r:id="rId7"/>
    <p:sldId id="305" r:id="rId8"/>
    <p:sldId id="306" r:id="rId9"/>
    <p:sldId id="262" r:id="rId10"/>
    <p:sldId id="308" r:id="rId11"/>
    <p:sldId id="267" r:id="rId12"/>
    <p:sldId id="294" r:id="rId13"/>
    <p:sldId id="258" r:id="rId14"/>
    <p:sldId id="296" r:id="rId15"/>
    <p:sldId id="268" r:id="rId16"/>
    <p:sldId id="257" r:id="rId17"/>
    <p:sldId id="263" r:id="rId18"/>
    <p:sldId id="260" r:id="rId19"/>
    <p:sldId id="292" r:id="rId20"/>
    <p:sldId id="261" r:id="rId21"/>
    <p:sldId id="266" r:id="rId22"/>
    <p:sldId id="297" r:id="rId23"/>
    <p:sldId id="270" r:id="rId24"/>
    <p:sldId id="272" r:id="rId25"/>
    <p:sldId id="277" r:id="rId26"/>
    <p:sldId id="278" r:id="rId27"/>
    <p:sldId id="273" r:id="rId28"/>
    <p:sldId id="280" r:id="rId29"/>
    <p:sldId id="274" r:id="rId30"/>
    <p:sldId id="284" r:id="rId31"/>
    <p:sldId id="275" r:id="rId32"/>
    <p:sldId id="286" r:id="rId33"/>
    <p:sldId id="288" r:id="rId34"/>
    <p:sldId id="312" r:id="rId35"/>
    <p:sldId id="311" r:id="rId36"/>
    <p:sldId id="276" r:id="rId37"/>
    <p:sldId id="290" r:id="rId38"/>
    <p:sldId id="291" r:id="rId39"/>
    <p:sldId id="289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4970" autoAdjust="0"/>
  </p:normalViewPr>
  <p:slideViewPr>
    <p:cSldViewPr snapToGrid="0">
      <p:cViewPr varScale="1">
        <p:scale>
          <a:sx n="84" d="100"/>
          <a:sy n="84" d="100"/>
        </p:scale>
        <p:origin x="16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0179B-8118-452E-A0B6-E56C97368179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BD53E-CAD9-47E2-94A9-AE89AB4597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37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 миро С4-модель почти все уровни кроме последнего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BD53E-CAD9-47E2-94A9-AE89AB45972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70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BD53E-CAD9-47E2-94A9-AE89AB45972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0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6155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30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6994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7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132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63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25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2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40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66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31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1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4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6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8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DA75-EC46-48E4-8BB6-E86BBA7191F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9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8DA7CE-530D-45D8-A7E9-92E367F36143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3873C2-D608-446C-AFCE-1AA4F0BE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9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00BB7-B9AC-4F3F-AFEC-52234884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36" y="1838326"/>
            <a:ext cx="8652932" cy="2174875"/>
          </a:xfrm>
        </p:spPr>
        <p:txBody>
          <a:bodyPr>
            <a:normAutofit/>
          </a:bodyPr>
          <a:lstStyle/>
          <a:p>
            <a:pPr algn="ctr"/>
            <a:r>
              <a:rPr lang="ru-RU" sz="7200" b="1" dirty="0"/>
              <a:t>Эльбрус-Плаза</a:t>
            </a:r>
            <a:br>
              <a:rPr lang="ru-RU" sz="7200" b="1" dirty="0"/>
            </a:br>
            <a:r>
              <a:rPr lang="ru-RU" sz="7200" b="1" dirty="0"/>
              <a:t>ИТОГОВАЯ ИТЕРАЦИЯ</a:t>
            </a:r>
          </a:p>
        </p:txBody>
      </p:sp>
    </p:spTree>
    <p:extLst>
      <p:ext uri="{BB962C8B-B14F-4D97-AF65-F5344CB8AC3E}">
        <p14:creationId xmlns:p14="http://schemas.microsoft.com/office/powerpoint/2010/main" val="39875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D3C988F-D6DF-4AA9-8176-F57DDA4CF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Поддержка работы при высокой нагрузке: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Использование облачных решений, например, Google </a:t>
            </a:r>
            <a:r>
              <a:rPr lang="ru-RU" dirty="0" err="1"/>
              <a:t>Cloud</a:t>
            </a:r>
            <a:r>
              <a:rPr lang="ru-RU" dirty="0"/>
              <a:t> Platform (GCP) для автоматического масштабирования вычислительных ресурсов в зависимости от текущей нагрузки.</a:t>
            </a:r>
          </a:p>
          <a:p>
            <a:r>
              <a:rPr lang="ru-RU" dirty="0"/>
              <a:t>Проведение нагрузочного тестирования для оценки стабильности системы и ее способности поддерживать работу при одновременном посещении и использовании сайта не менее чем 1000 пользователями.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/>
              <a:t>Защищенность от внешних воздействий: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Использование сервисов защиты от </a:t>
            </a:r>
            <a:r>
              <a:rPr lang="ru-RU" dirty="0" err="1"/>
              <a:t>DDoS</a:t>
            </a:r>
            <a:r>
              <a:rPr lang="ru-RU" dirty="0"/>
              <a:t>-атак (</a:t>
            </a:r>
            <a:r>
              <a:rPr lang="ru-RU" dirty="0" err="1"/>
              <a:t>Distributed</a:t>
            </a:r>
            <a:r>
              <a:rPr lang="ru-RU" dirty="0"/>
              <a:t> </a:t>
            </a:r>
            <a:r>
              <a:rPr lang="ru-RU" dirty="0" err="1"/>
              <a:t>Denial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Service), например, </a:t>
            </a:r>
            <a:r>
              <a:rPr lang="ru-RU" dirty="0" err="1"/>
              <a:t>Cloudflare</a:t>
            </a:r>
            <a:r>
              <a:rPr lang="ru-RU" dirty="0"/>
              <a:t>.</a:t>
            </a:r>
          </a:p>
          <a:p>
            <a:r>
              <a:rPr lang="ru-RU" dirty="0"/>
              <a:t>Конфигурирование межсетевого экрана (Firewall) для блокировки подозрительных сетевых запросов.</a:t>
            </a:r>
          </a:p>
          <a:p>
            <a:r>
              <a:rPr lang="ru-RU" dirty="0"/>
              <a:t>Регулярное тестирование на наличие уязвимостей и оперативное устранение выявленных проблем безопасности.</a:t>
            </a:r>
          </a:p>
        </p:txBody>
      </p:sp>
    </p:spTree>
    <p:extLst>
      <p:ext uri="{BB962C8B-B14F-4D97-AF65-F5344CB8AC3E}">
        <p14:creationId xmlns:p14="http://schemas.microsoft.com/office/powerpoint/2010/main" val="260309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Основные функции и характеристики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3201" y="1604355"/>
            <a:ext cx="3282462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Назначение:</a:t>
            </a:r>
            <a:endParaRPr lang="ru-RU" dirty="0"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Онлайн-бронирование номеров в отелях сети.</a:t>
            </a: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Управление программой лояльности.</a:t>
            </a: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Поддержка актуальной информации об отелях и услугах.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28561" y="1542348"/>
            <a:ext cx="383637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effectLst/>
                <a:ea typeface="Times New Roman" panose="02020603050405020304" pitchFamily="18" charset="0"/>
              </a:rPr>
              <a:t>Основные функции: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Для клиентов: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Поиск отелей и номеров (фильтры: город, даты, категория).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Бронирование с предоплатой.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Участие в программе лояльности (накопление/использование баллов).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Отмена бронирования (с удержанием штрафа в размере 3%).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Отправка отзывов.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Для администраторов: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Управление бронированиями (подтверждение, отмена).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Отметка номеров как "недоступных" (например, в случае проведения ремонтных работ).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Для контент-менеджеров: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ea typeface="Times New Roman" panose="02020603050405020304" pitchFamily="18" charset="0"/>
              </a:rPr>
              <a:t>Обновление информации об отелях, ценах, акциях.</a:t>
            </a:r>
            <a:endParaRPr lang="ru-RU" sz="12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96142" y="1542348"/>
            <a:ext cx="4092657" cy="2159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ea typeface="Times New Roman" panose="02020603050405020304" pitchFamily="18" charset="0"/>
              </a:rPr>
              <a:t>Характеристики:</a:t>
            </a:r>
            <a:endParaRPr lang="ru-RU" dirty="0"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Интеграция с платежными системами.</a:t>
            </a: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err="1">
                <a:ea typeface="Times New Roman" panose="02020603050405020304" pitchFamily="18" charset="0"/>
              </a:rPr>
              <a:t>Push</a:t>
            </a:r>
            <a:r>
              <a:rPr lang="ru-RU" dirty="0">
                <a:ea typeface="Times New Roman" panose="02020603050405020304" pitchFamily="18" charset="0"/>
              </a:rPr>
              <a:t>- и </a:t>
            </a:r>
            <a:r>
              <a:rPr lang="ru-RU" dirty="0" err="1">
                <a:ea typeface="Times New Roman" panose="02020603050405020304" pitchFamily="18" charset="0"/>
              </a:rPr>
              <a:t>email</a:t>
            </a:r>
            <a:r>
              <a:rPr lang="ru-RU" dirty="0">
                <a:ea typeface="Times New Roman" panose="02020603050405020304" pitchFamily="18" charset="0"/>
              </a:rPr>
              <a:t>-уведомления.</a:t>
            </a: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ea typeface="Times New Roman" panose="02020603050405020304" pitchFamily="18" charset="0"/>
              </a:rPr>
              <a:t>Валидация данных (уникальность </a:t>
            </a:r>
            <a:r>
              <a:rPr lang="ru-RU" dirty="0" err="1">
                <a:ea typeface="Times New Roman" panose="02020603050405020304" pitchFamily="18" charset="0"/>
              </a:rPr>
              <a:t>email</a:t>
            </a:r>
            <a:r>
              <a:rPr lang="ru-RU" dirty="0">
                <a:ea typeface="Times New Roman" panose="02020603050405020304" pitchFamily="18" charset="0"/>
              </a:rPr>
              <a:t>/телефона, правила для паролей).</a:t>
            </a:r>
          </a:p>
        </p:txBody>
      </p:sp>
    </p:spTree>
    <p:extLst>
      <p:ext uri="{BB962C8B-B14F-4D97-AF65-F5344CB8AC3E}">
        <p14:creationId xmlns:p14="http://schemas.microsoft.com/office/powerpoint/2010/main" val="320145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Бизнес-процессы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27858" y="1520175"/>
            <a:ext cx="973308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Сценарии:</a:t>
            </a:r>
            <a:endParaRPr lang="ru-RU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</a:rPr>
              <a:t>Бронирование номера:</a:t>
            </a:r>
            <a:endParaRPr lang="ru-RU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</a:rPr>
              <a:t>Клиент выбирает отель → вводит даты → система проверяет доступность → оплата → подтверждение брони.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</a:rPr>
              <a:t>Для постоянных клиентов: автоматическое применение скидки на основе накопленных баллов.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</a:rPr>
              <a:t>Программа лояльности:</a:t>
            </a:r>
            <a:endParaRPr lang="ru-RU" b="0" i="0" dirty="0"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</a:rPr>
              <a:t>Начисление баллов (1 балл = 1 рубль).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</a:rPr>
              <a:t>Скидки: 3% (до 40 000 баллов), 5% (40 000-80 000 баллов), 10% (80 000-150 000 баллов), 15% (150 000+ баллов).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</a:rPr>
              <a:t>Отмена бронирования:</a:t>
            </a:r>
            <a:endParaRPr lang="ru-RU" b="0" i="0" dirty="0">
              <a:effectLst/>
            </a:endParaRPr>
          </a:p>
          <a:p>
            <a:pPr lvl="1" algn="l"/>
            <a:r>
              <a:rPr lang="ru-RU" b="0" i="0" dirty="0">
                <a:effectLst/>
              </a:rPr>
              <a:t>Возможна за 10 и более дней до заезда → возврат средств (за вычетом штрафа в размере</a:t>
            </a:r>
            <a:r>
              <a:rPr lang="en-US" b="0" i="0" dirty="0">
                <a:effectLst/>
              </a:rPr>
              <a:t> </a:t>
            </a:r>
            <a:r>
              <a:rPr lang="ru-RU" b="0" i="0" dirty="0">
                <a:effectLst/>
              </a:rPr>
              <a:t>3%).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effectLst/>
              </a:rPr>
              <a:t>Отзывы:</a:t>
            </a:r>
            <a:endParaRPr lang="ru-RU" b="0" i="0" dirty="0">
              <a:effectLst/>
            </a:endParaRPr>
          </a:p>
          <a:p>
            <a:pPr lvl="1" algn="l"/>
            <a:r>
              <a:rPr lang="ru-RU" b="0" i="0" dirty="0">
                <a:effectLst/>
              </a:rPr>
              <a:t>Доступны только для клиентов с подтвержденным бронированием или зарегистрированным аккаунтом.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2469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0922"/>
          </a:xfrm>
        </p:spPr>
        <p:txBody>
          <a:bodyPr/>
          <a:lstStyle/>
          <a:p>
            <a:pPr algn="ctr"/>
            <a:r>
              <a:rPr lang="ru-RU" dirty="0"/>
              <a:t>Внешние системы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10" y="1069047"/>
            <a:ext cx="8819180" cy="54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2514"/>
          </a:xfrm>
        </p:spPr>
        <p:txBody>
          <a:bodyPr/>
          <a:lstStyle/>
          <a:p>
            <a:pPr algn="ctr"/>
            <a:r>
              <a:rPr lang="ru-RU" dirty="0"/>
              <a:t>Итоговая модель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5CF3C4-F39A-48EF-9770-3639EC77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" y="782515"/>
            <a:ext cx="12029928" cy="595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главных сценариев для сайта гостиничной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28800"/>
            <a:ext cx="8432461" cy="1456267"/>
          </a:xfrm>
        </p:spPr>
        <p:txBody>
          <a:bodyPr/>
          <a:lstStyle/>
          <a:p>
            <a:r>
              <a:rPr lang="ru-RU" dirty="0"/>
              <a:t>Для системы бронирования отелей выделены ключевые сценарии использования, отражающие взаимодействие пользователей (гостей, постоянных клиентов, контент-менеджеров и администратора) с функционалом сайта. Эти сценарии определяют основные процессы и требования к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98138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9472" y="355599"/>
            <a:ext cx="9692640" cy="836189"/>
          </a:xfrm>
        </p:spPr>
        <p:txBody>
          <a:bodyPr/>
          <a:lstStyle/>
          <a:p>
            <a:r>
              <a:rPr lang="ru-RU" dirty="0"/>
              <a:t>Сценарий 1: бронирование номера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Действующие лица</a:t>
            </a:r>
            <a:r>
              <a:rPr lang="ru-RU" dirty="0"/>
              <a:t>: </a:t>
            </a:r>
            <a:r>
              <a:rPr lang="ru-RU" dirty="0" err="1"/>
              <a:t>System</a:t>
            </a:r>
            <a:r>
              <a:rPr lang="ru-RU" dirty="0"/>
              <a:t>, Постоянный клиент/Посетитель</a:t>
            </a:r>
          </a:p>
          <a:p>
            <a:r>
              <a:rPr lang="ru-RU" b="1" dirty="0"/>
              <a:t>Предусловия</a:t>
            </a:r>
            <a:br>
              <a:rPr lang="ru-RU" dirty="0"/>
            </a:br>
            <a:r>
              <a:rPr lang="ru-RU" dirty="0"/>
              <a:t>Пользователь (постоянный клиент или посетитель) авторизован в системе. Пользователь находится на сайте гостиничной сети.</a:t>
            </a:r>
          </a:p>
          <a:p>
            <a:r>
              <a:rPr lang="ru-RU" b="1" dirty="0"/>
              <a:t>Постусловия</a:t>
            </a:r>
            <a:br>
              <a:rPr lang="ru-RU" dirty="0"/>
            </a:br>
            <a:r>
              <a:rPr lang="ru-RU" dirty="0"/>
              <a:t>При успешном выполнении система резервирует номер на указанные даты и отправляет подтверждение бронирования. В случае ошибки система уведомляет пользователя о проблеме и предлагает повторить попытку.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1360" y="1691321"/>
            <a:ext cx="4356216" cy="51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0205" y="120227"/>
            <a:ext cx="9692640" cy="988255"/>
          </a:xfrm>
        </p:spPr>
        <p:txBody>
          <a:bodyPr>
            <a:normAutofit fontScale="90000"/>
          </a:bodyPr>
          <a:lstStyle/>
          <a:p>
            <a:r>
              <a:rPr lang="ru-RU" dirty="0"/>
              <a:t>Сценарий 2: войти в учетную запись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354015"/>
            <a:ext cx="4480560" cy="481818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Действующие лица: </a:t>
            </a:r>
            <a:r>
              <a:rPr lang="ru-RU" dirty="0" err="1"/>
              <a:t>System</a:t>
            </a:r>
            <a:r>
              <a:rPr lang="ru-RU" dirty="0"/>
              <a:t>, Постоянный клиент</a:t>
            </a:r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Посетитель(Постоянный клиент) уже имеет созданную учетную запись. Посетитель находится на сайте гостиничной сети. 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Если вариант использования выполнен успешно, система предоставляет доступ к профилю постоянного клиента, который верно ввел почту и пароль. В противном случае система гарантирует, что постоянному клиенту, который не предоставил верные данные для входа в учетную запись, доступ в систему не будет предоставлен.</a:t>
            </a:r>
          </a:p>
        </p:txBody>
      </p:sp>
      <p:pic>
        <p:nvPicPr>
          <p:cNvPr id="28" name="Объект 2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63733" y="1093434"/>
            <a:ext cx="4030133" cy="56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7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646559" cy="1700432"/>
          </a:xfrm>
        </p:spPr>
        <p:txBody>
          <a:bodyPr>
            <a:normAutofit fontScale="90000"/>
          </a:bodyPr>
          <a:lstStyle/>
          <a:p>
            <a:r>
              <a:rPr lang="ru-RU" dirty="0"/>
              <a:t> Сценарий 3: создать учетную запись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2259622"/>
            <a:ext cx="4480560" cy="4325815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Действующие лица: </a:t>
            </a:r>
            <a:r>
              <a:rPr lang="ru-RU" dirty="0" err="1"/>
              <a:t>System</a:t>
            </a:r>
            <a:r>
              <a:rPr lang="ru-RU" dirty="0"/>
              <a:t>, Посетитель</a:t>
            </a:r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Посетитель уже находится на сайте гостиничной сети.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Если вариант использования выполнен успешно, Система создает учетную запись для посетителя и предоставляет сведения о количестве баллов за вознаграждения который получил посетитель и процент действующей скидки за возможное будущее бронирование номера клиентом. В случае если пользователь не предоставил верные данные для создания учетной записи, система не создаёт учетную запись для клиента и попросит скорректировать введённые данные или отказаться от создания учетной записи.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A486392-FE3C-4A1A-9393-C80CE3F5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571" y="203200"/>
            <a:ext cx="3970878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53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 4: временно недоступные номера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793631"/>
            <a:ext cx="4480560" cy="4378569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Действующие лица: </a:t>
            </a:r>
            <a:r>
              <a:rPr lang="ru-RU" dirty="0" err="1"/>
              <a:t>System</a:t>
            </a:r>
            <a:r>
              <a:rPr lang="ru-RU" dirty="0"/>
              <a:t>, Контент-менеджер</a:t>
            </a:r>
          </a:p>
          <a:p>
            <a:r>
              <a:rPr lang="ru-RU" b="1" dirty="0"/>
              <a:t>Предусловия</a:t>
            </a:r>
            <a:endParaRPr lang="ru-RU" dirty="0"/>
          </a:p>
          <a:p>
            <a:r>
              <a:rPr lang="ru-RU" dirty="0"/>
              <a:t>Контент-менеджер должен войти в специальную учетную запись для сотрудников, чтобы иметь возможность вносить изменения в системе.</a:t>
            </a:r>
          </a:p>
          <a:p>
            <a:r>
              <a:rPr lang="ru-RU" b="1" dirty="0"/>
              <a:t>Постусловия</a:t>
            </a:r>
            <a:endParaRPr lang="ru-RU" dirty="0"/>
          </a:p>
          <a:p>
            <a:r>
              <a:rPr lang="ru-RU" dirty="0"/>
              <a:t>Контент-менеджер вносит изменение в состояние номера, и отправляет запрос на изменение состояние номера системе. Система в свою очередь обрабатывает новое состояние номера и сохраняет его.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38240" y="1855177"/>
            <a:ext cx="4481512" cy="29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2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296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Контекстная-диаграмма</a:t>
            </a: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60477" y="1352859"/>
            <a:ext cx="8871045" cy="47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7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Сценарий 5: бронирование услуг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61872" y="1916723"/>
            <a:ext cx="4480560" cy="4255477"/>
          </a:xfrm>
        </p:spPr>
        <p:txBody>
          <a:bodyPr/>
          <a:lstStyle/>
          <a:p>
            <a:r>
              <a:rPr lang="ru-RU" b="1" dirty="0"/>
              <a:t>Действующие лица</a:t>
            </a:r>
            <a:r>
              <a:rPr lang="ru-RU" dirty="0"/>
              <a:t>: </a:t>
            </a:r>
            <a:r>
              <a:rPr lang="ru-RU" dirty="0" err="1"/>
              <a:t>System</a:t>
            </a:r>
            <a:r>
              <a:rPr lang="ru-RU" dirty="0"/>
              <a:t>, Пользователь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626679" y="2719037"/>
            <a:ext cx="6606079" cy="27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3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491"/>
          </a:xfrm>
        </p:spPr>
        <p:txBody>
          <a:bodyPr/>
          <a:lstStyle/>
          <a:p>
            <a:pPr algn="ctr"/>
            <a:r>
              <a:rPr lang="ru-RU" dirty="0"/>
              <a:t>Концептуальная архитектура </a:t>
            </a:r>
          </a:p>
        </p:txBody>
      </p:sp>
      <p:pic>
        <p:nvPicPr>
          <p:cNvPr id="3" name="Рисунок 2" descr="Picture backgroun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54" y="949570"/>
            <a:ext cx="9223131" cy="5706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873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B69FAE9-46AA-4DB2-AD3A-D937FD582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02258"/>
              </p:ext>
            </p:extLst>
          </p:nvPr>
        </p:nvGraphicFramePr>
        <p:xfrm>
          <a:off x="775498" y="826233"/>
          <a:ext cx="10823836" cy="5644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9434">
                  <a:extLst>
                    <a:ext uri="{9D8B030D-6E8A-4147-A177-3AD203B41FA5}">
                      <a16:colId xmlns:a16="http://schemas.microsoft.com/office/drawing/2014/main" val="2743166627"/>
                    </a:ext>
                  </a:extLst>
                </a:gridCol>
                <a:gridCol w="5425586">
                  <a:extLst>
                    <a:ext uri="{9D8B030D-6E8A-4147-A177-3AD203B41FA5}">
                      <a16:colId xmlns:a16="http://schemas.microsoft.com/office/drawing/2014/main" val="1068707372"/>
                    </a:ext>
                  </a:extLst>
                </a:gridCol>
                <a:gridCol w="2728816">
                  <a:extLst>
                    <a:ext uri="{9D8B030D-6E8A-4147-A177-3AD203B41FA5}">
                      <a16:colId xmlns:a16="http://schemas.microsoft.com/office/drawing/2014/main" val="3646821438"/>
                    </a:ext>
                  </a:extLst>
                </a:gridCol>
              </a:tblGrid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Отправитель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Данные обмена (Формат/Структура)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Получатель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163153996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Website/MobileApp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hotelId: string, checkIn: Date, checkOut: Date, roomType: enum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384405346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hotelId</a:t>
                      </a:r>
                      <a:r>
                        <a:rPr lang="en-US" sz="1000" dirty="0">
                          <a:effectLst/>
                        </a:rPr>
                        <a:t>: string, dates: </a:t>
                      </a:r>
                      <a:r>
                        <a:rPr lang="en-US" sz="1000" dirty="0" err="1">
                          <a:effectLst/>
                        </a:rPr>
                        <a:t>DateRange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roomType</a:t>
                      </a:r>
                      <a:r>
                        <a:rPr lang="en-US" sz="1000" dirty="0">
                          <a:effectLst/>
                        </a:rPr>
                        <a:t>: </a:t>
                      </a:r>
                      <a:r>
                        <a:rPr lang="en-US" sz="1000" dirty="0" err="1">
                          <a:effectLst/>
                        </a:rPr>
                        <a:t>enum</a:t>
                      </a:r>
                      <a:r>
                        <a:rPr lang="en-US" sz="1000" dirty="0">
                          <a:effectLst/>
                        </a:rPr>
                        <a:t>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AvailabilityComponent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563268165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AvailabilityComponent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availableRooms: Room[], basePrice: float } (gRPC)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187176250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RoomController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availableRooms</a:t>
                      </a:r>
                      <a:r>
                        <a:rPr lang="en-US" sz="1000" dirty="0">
                          <a:effectLst/>
                        </a:rPr>
                        <a:t>: Room[], </a:t>
                      </a:r>
                      <a:r>
                        <a:rPr lang="en-US" sz="1000" dirty="0" err="1">
                          <a:effectLst/>
                        </a:rPr>
                        <a:t>totalPrice</a:t>
                      </a:r>
                      <a:r>
                        <a:rPr lang="en-US" sz="1000" dirty="0">
                          <a:effectLst/>
                        </a:rPr>
                        <a:t>: float } (JSON)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Website/MobileApp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323241649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userId: string, roomId: string, paymentAmount: float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1040335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cardNumber</a:t>
                      </a:r>
                      <a:r>
                        <a:rPr lang="en-US" sz="1000" dirty="0">
                          <a:effectLst/>
                        </a:rPr>
                        <a:t>: string, </a:t>
                      </a:r>
                      <a:r>
                        <a:rPr lang="en-US" sz="1000" dirty="0" err="1">
                          <a:effectLst/>
                        </a:rPr>
                        <a:t>cvv</a:t>
                      </a:r>
                      <a:r>
                        <a:rPr lang="en-US" sz="1000" dirty="0">
                          <a:effectLst/>
                        </a:rPr>
                        <a:t>: string, amount: float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PaymentGateway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1548296866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PaymentGateway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r>
                        <a:rPr lang="en-US" sz="1000" dirty="0" err="1">
                          <a:effectLst/>
                        </a:rPr>
                        <a:t>transactionId</a:t>
                      </a:r>
                      <a:r>
                        <a:rPr lang="en-US" sz="1000" dirty="0">
                          <a:effectLst/>
                        </a:rPr>
                        <a:t>: string, status: "SUCCESS"|"FAILED"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776369723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PaymentController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</a:rPr>
                        <a:t>{ </a:t>
                      </a:r>
                      <a:r>
                        <a:rPr lang="ru-RU" sz="1000" dirty="0" err="1">
                          <a:effectLst/>
                        </a:rPr>
                        <a:t>bookingId</a:t>
                      </a:r>
                      <a:r>
                        <a:rPr lang="ru-RU" sz="1000" dirty="0">
                          <a:effectLst/>
                        </a:rPr>
                        <a:t>: </a:t>
                      </a:r>
                      <a:r>
                        <a:rPr lang="ru-RU" sz="1000" dirty="0" err="1">
                          <a:effectLst/>
                        </a:rPr>
                        <a:t>string</a:t>
                      </a:r>
                      <a:r>
                        <a:rPr lang="ru-RU" sz="1000" dirty="0">
                          <a:effectLst/>
                        </a:rPr>
                        <a:t>, </a:t>
                      </a:r>
                      <a:r>
                        <a:rPr lang="ru-RU" sz="1000" dirty="0" err="1">
                          <a:effectLst/>
                        </a:rPr>
                        <a:t>paymentStatus</a:t>
                      </a:r>
                      <a:r>
                        <a:rPr lang="ru-RU" sz="1000" dirty="0">
                          <a:effectLst/>
                        </a:rPr>
                        <a:t>: </a:t>
                      </a:r>
                      <a:r>
                        <a:rPr lang="ru-RU" sz="1000" dirty="0" err="1">
                          <a:effectLst/>
                        </a:rPr>
                        <a:t>string</a:t>
                      </a:r>
                      <a:r>
                        <a:rPr lang="ru-RU" sz="1000" dirty="0">
                          <a:effectLst/>
                        </a:rPr>
                        <a:t> }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4050419551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LoyaltyController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userId: string, discountPercent: int } (REST)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970389784"/>
                  </a:ext>
                </a:extLst>
              </a:tr>
              <a:tr h="374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ReservationController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bookingId: string, userId: string, nights: int }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LoyaltyController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2037304309"/>
                  </a:ext>
                </a:extLst>
              </a:tr>
              <a:tr h="518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NotificationComponent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email: string, text: string } (SMTP)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EmailService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3473278549"/>
                  </a:ext>
                </a:extLst>
              </a:tr>
              <a:tr h="5187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</a:rPr>
                        <a:t>NotificationComponent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{ deviceToken: string, message: string } (Push API)</a:t>
                      </a:r>
                      <a:endParaRPr lang="ru-RU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 err="1">
                          <a:effectLst/>
                        </a:rPr>
                        <a:t>PushService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518" marR="75518" marT="75518" marB="75518" anchor="ctr"/>
                </a:tc>
                <a:extLst>
                  <a:ext uri="{0D108BD9-81ED-4DB2-BD59-A6C34878D82A}">
                    <a16:rowId xmlns:a16="http://schemas.microsoft.com/office/drawing/2014/main" val="40573176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A60BAA-4BEE-455A-8715-B8C8196E1E75}"/>
              </a:ext>
            </a:extLst>
          </p:cNvPr>
          <p:cNvSpPr txBox="1"/>
          <p:nvPr/>
        </p:nvSpPr>
        <p:spPr>
          <a:xfrm>
            <a:off x="838200" y="57904"/>
            <a:ext cx="11167533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обмена данными между компонентами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8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730D9-0201-4C9A-8844-6412BA3D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94191"/>
            <a:ext cx="11353800" cy="1058863"/>
          </a:xfrm>
        </p:spPr>
        <p:txBody>
          <a:bodyPr/>
          <a:lstStyle/>
          <a:p>
            <a:r>
              <a:rPr lang="ru-RU" b="1" dirty="0"/>
              <a:t>1. Выбор технологий для интерфейсной части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B437D-1FBA-4904-9DFC-CF593525886F}"/>
              </a:ext>
            </a:extLst>
          </p:cNvPr>
          <p:cNvSpPr txBox="1"/>
          <p:nvPr/>
        </p:nvSpPr>
        <p:spPr>
          <a:xfrm>
            <a:off x="330200" y="1153054"/>
            <a:ext cx="117729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DeepSeek-CJK-patch"/>
              </a:rPr>
              <a:t>1.1 Графический интерфейс пользователя</a:t>
            </a:r>
          </a:p>
          <a:p>
            <a:pPr algn="l"/>
            <a:r>
              <a:rPr lang="ru-RU" b="1" i="0" dirty="0">
                <a:effectLst/>
                <a:latin typeface="DeepSeek-CJK-patch"/>
              </a:rPr>
              <a:t>Технологии: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Веб-интерфейс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React</a:t>
            </a:r>
            <a:r>
              <a:rPr lang="ru-RU" b="0" i="0" dirty="0">
                <a:effectLst/>
                <a:latin typeface="DeepSeek-CJK-patch"/>
              </a:rPr>
              <a:t> + </a:t>
            </a:r>
            <a:r>
              <a:rPr lang="ru-RU" b="0" i="0" dirty="0" err="1">
                <a:effectLst/>
                <a:latin typeface="DeepSeek-CJK-patch"/>
              </a:rPr>
              <a:t>TypeScript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Мобильное приложение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React</a:t>
            </a:r>
            <a:r>
              <a:rPr lang="ru-RU" b="0" i="0" dirty="0">
                <a:effectLst/>
                <a:latin typeface="DeepSeek-CJK-patch"/>
              </a:rPr>
              <a:t> </a:t>
            </a:r>
            <a:r>
              <a:rPr lang="ru-RU" b="0" i="0" dirty="0" err="1">
                <a:effectLst/>
                <a:latin typeface="DeepSeek-CJK-patch"/>
              </a:rPr>
              <a:t>Native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Админ-панель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TypeScript</a:t>
            </a:r>
            <a:endParaRPr lang="ru-RU" b="0" i="0" dirty="0">
              <a:effectLst/>
              <a:latin typeface="DeepSeek-CJK-patch"/>
            </a:endParaRPr>
          </a:p>
          <a:p>
            <a:pPr algn="l"/>
            <a:r>
              <a:rPr lang="ru-RU" b="1" i="0" dirty="0">
                <a:effectLst/>
                <a:latin typeface="DeepSeek-CJK-patch"/>
              </a:rPr>
              <a:t>Обоснование:</a:t>
            </a:r>
            <a:endParaRPr lang="ru-RU" b="0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DeepSeek-CJK-patch"/>
              </a:rPr>
              <a:t>React</a:t>
            </a:r>
            <a:r>
              <a:rPr lang="ru-RU" b="1" i="0" dirty="0">
                <a:effectLst/>
                <a:latin typeface="DeepSeek-CJK-patch"/>
              </a:rPr>
              <a:t>/</a:t>
            </a:r>
            <a:r>
              <a:rPr lang="ru-RU" b="1" i="0" dirty="0" err="1">
                <a:effectLst/>
                <a:latin typeface="DeepSeek-CJK-patch"/>
              </a:rPr>
              <a:t>TypeScript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Гибкость</a:t>
            </a:r>
            <a:r>
              <a:rPr lang="ru-RU" b="0" i="0" dirty="0">
                <a:effectLst/>
                <a:latin typeface="DeepSeek-CJK-patch"/>
              </a:rPr>
              <a:t>: Возможность использовать Next.js для SSR (пример: </a:t>
            </a:r>
            <a:r>
              <a:rPr lang="ru-RU" b="0" i="0" dirty="0" err="1">
                <a:effectLst/>
                <a:latin typeface="DeepSeek-CJK-patch"/>
              </a:rPr>
              <a:t>Airbnb</a:t>
            </a:r>
            <a:r>
              <a:rPr lang="ru-RU" b="0" i="0" dirty="0">
                <a:effectLst/>
                <a:latin typeface="DeepSeek-CJK-patch"/>
              </a:rPr>
              <a:t>), что улучшает SEO и скорость загрузки.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Производительность</a:t>
            </a:r>
            <a:r>
              <a:rPr lang="ru-RU" b="0" i="0" dirty="0">
                <a:effectLst/>
                <a:latin typeface="DeepSeek-CJK-patch"/>
              </a:rPr>
              <a:t>: Виртуальный DOM оптимизирует рендеринг (</a:t>
            </a:r>
            <a:r>
              <a:rPr lang="ru-RU" b="0" i="0" dirty="0" err="1">
                <a:effectLst/>
                <a:latin typeface="DeepSeek-CJK-patch"/>
              </a:rPr>
              <a:t>Netflix</a:t>
            </a:r>
            <a:r>
              <a:rPr lang="ru-RU" b="0" i="0" dirty="0">
                <a:effectLst/>
                <a:latin typeface="DeepSeek-CJK-patch"/>
              </a:rPr>
              <a:t> обрабатывает 50 млн пользователей/день).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Типизация</a:t>
            </a:r>
            <a:r>
              <a:rPr lang="ru-RU" b="0" i="0" dirty="0">
                <a:effectLst/>
                <a:latin typeface="DeepSeek-CJK-patch"/>
              </a:rPr>
              <a:t>: </a:t>
            </a:r>
            <a:r>
              <a:rPr lang="ru-RU" b="0" i="0" dirty="0" err="1">
                <a:effectLst/>
                <a:latin typeface="DeepSeek-CJK-patch"/>
              </a:rPr>
              <a:t>TypeScript</a:t>
            </a:r>
            <a:r>
              <a:rPr lang="ru-RU" b="0" i="0" dirty="0">
                <a:effectLst/>
                <a:latin typeface="DeepSeek-CJK-patch"/>
              </a:rPr>
              <a:t> снижает ошибки на 15% (кейс Microsoft </a:t>
            </a:r>
            <a:r>
              <a:rPr lang="ru-RU" b="0" i="0" dirty="0" err="1">
                <a:effectLst/>
                <a:latin typeface="DeepSeek-CJK-patch"/>
              </a:rPr>
              <a:t>Azure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DeepSeek-CJK-patch"/>
              </a:rPr>
              <a:t>React</a:t>
            </a:r>
            <a:r>
              <a:rPr lang="ru-RU" b="1" i="0" dirty="0">
                <a:effectLst/>
                <a:latin typeface="DeepSeek-CJK-patch"/>
              </a:rPr>
              <a:t> </a:t>
            </a:r>
            <a:r>
              <a:rPr lang="ru-RU" b="1" i="0" dirty="0" err="1">
                <a:effectLst/>
                <a:latin typeface="DeepSeek-CJK-patch"/>
              </a:rPr>
              <a:t>Native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Кроссплатформенность</a:t>
            </a:r>
            <a:r>
              <a:rPr lang="ru-RU" b="0" i="0" dirty="0">
                <a:effectLst/>
                <a:latin typeface="DeepSeek-CJK-patch"/>
              </a:rPr>
              <a:t>: 85% общего кода для </a:t>
            </a:r>
            <a:r>
              <a:rPr lang="ru-RU" b="0" i="0" dirty="0" err="1">
                <a:effectLst/>
                <a:latin typeface="DeepSeek-CJK-patch"/>
              </a:rPr>
              <a:t>iOS</a:t>
            </a:r>
            <a:r>
              <a:rPr lang="ru-RU" b="0" i="0" dirty="0">
                <a:effectLst/>
                <a:latin typeface="DeepSeek-CJK-patch"/>
              </a:rPr>
              <a:t>/</a:t>
            </a:r>
            <a:r>
              <a:rPr lang="ru-RU" b="0" i="0" dirty="0" err="1">
                <a:effectLst/>
                <a:latin typeface="DeepSeek-CJK-patch"/>
              </a:rPr>
              <a:t>Android</a:t>
            </a:r>
            <a:r>
              <a:rPr lang="ru-RU" b="0" i="0" dirty="0">
                <a:effectLst/>
                <a:latin typeface="DeepSeek-CJK-patch"/>
              </a:rPr>
              <a:t> (Facebook, </a:t>
            </a:r>
            <a:r>
              <a:rPr lang="ru-RU" b="0" i="0" dirty="0" err="1">
                <a:effectLst/>
                <a:latin typeface="DeepSeek-CJK-patch"/>
              </a:rPr>
              <a:t>Instagram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Производительность</a:t>
            </a:r>
            <a:r>
              <a:rPr lang="ru-RU" b="0" i="0" dirty="0">
                <a:effectLst/>
                <a:latin typeface="DeepSeek-CJK-patch"/>
              </a:rPr>
              <a:t>: Нативные модули обеспечивают 90% скорости нативных приложений (пример: </a:t>
            </a:r>
            <a:r>
              <a:rPr lang="ru-RU" b="0" i="0" dirty="0" err="1">
                <a:effectLst/>
                <a:latin typeface="DeepSeek-CJK-patch"/>
              </a:rPr>
              <a:t>Walmart</a:t>
            </a:r>
            <a:r>
              <a:rPr lang="ru-RU" b="0" i="0" dirty="0">
                <a:effectLst/>
                <a:latin typeface="DeepSeek-CJK-patch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5949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49881B-9777-41D1-A6CF-8E43005C660E}"/>
              </a:ext>
            </a:extLst>
          </p:cNvPr>
          <p:cNvSpPr txBox="1"/>
          <p:nvPr/>
        </p:nvSpPr>
        <p:spPr>
          <a:xfrm>
            <a:off x="499534" y="2473467"/>
            <a:ext cx="1226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</a:rPr>
              <a:t>Компромиссы: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 err="1">
                <a:effectLst/>
              </a:rPr>
              <a:t>React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Native</a:t>
            </a:r>
            <a:r>
              <a:rPr lang="ru-RU" sz="2400" b="0" i="0" dirty="0">
                <a:effectLst/>
              </a:rPr>
              <a:t> ограничен для 3D-графики (например, виртуальные туры по номерам).</a:t>
            </a:r>
          </a:p>
        </p:txBody>
      </p:sp>
    </p:spTree>
    <p:extLst>
      <p:ext uri="{BB962C8B-B14F-4D97-AF65-F5344CB8AC3E}">
        <p14:creationId xmlns:p14="http://schemas.microsoft.com/office/powerpoint/2010/main" val="1364615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0FC302-38FC-4B83-B882-DD4B608B3FFF}"/>
              </a:ext>
            </a:extLst>
          </p:cNvPr>
          <p:cNvSpPr txBox="1"/>
          <p:nvPr/>
        </p:nvSpPr>
        <p:spPr>
          <a:xfrm>
            <a:off x="215900" y="937042"/>
            <a:ext cx="1176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effectLst/>
              </a:rPr>
              <a:t>1.2 API</a:t>
            </a:r>
          </a:p>
          <a:p>
            <a:pPr algn="l"/>
            <a:r>
              <a:rPr lang="ru-RU" sz="2400" b="1" i="0" dirty="0">
                <a:effectLst/>
              </a:rPr>
              <a:t>Технологии: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Клиентский </a:t>
            </a:r>
            <a:r>
              <a:rPr lang="en-US" sz="2400" b="1" i="0" dirty="0">
                <a:effectLst/>
              </a:rPr>
              <a:t>API</a:t>
            </a:r>
            <a:r>
              <a:rPr lang="en-US" sz="2400" b="0" i="0" dirty="0">
                <a:effectLst/>
              </a:rPr>
              <a:t>: REST/JSON + HTTPS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Внутренний </a:t>
            </a:r>
            <a:r>
              <a:rPr lang="en-US" sz="2400" b="1" i="0" dirty="0">
                <a:effectLst/>
              </a:rPr>
              <a:t>API</a:t>
            </a:r>
            <a:r>
              <a:rPr lang="en-US" sz="2400" b="0" i="0" dirty="0">
                <a:effectLst/>
              </a:rPr>
              <a:t>: </a:t>
            </a:r>
            <a:r>
              <a:rPr lang="en-US" sz="2400" b="0" i="0" dirty="0" err="1">
                <a:effectLst/>
              </a:rPr>
              <a:t>gRPC</a:t>
            </a:r>
            <a:r>
              <a:rPr lang="en-US" sz="2400" b="0" i="0" dirty="0">
                <a:effectLst/>
              </a:rPr>
              <a:t> + Protocol Buffers</a:t>
            </a:r>
          </a:p>
          <a:p>
            <a:pPr algn="l"/>
            <a:r>
              <a:rPr lang="ru-RU" sz="2400" b="1" i="0" dirty="0">
                <a:effectLst/>
              </a:rPr>
              <a:t>Обоснование:</a:t>
            </a:r>
            <a:endParaRPr lang="ru-RU" sz="24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REST/JSON</a:t>
            </a:r>
            <a:r>
              <a:rPr lang="en-US" sz="24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Совместимость</a:t>
            </a:r>
            <a:r>
              <a:rPr lang="ru-RU" sz="2400" b="0" i="0" dirty="0">
                <a:effectLst/>
              </a:rPr>
              <a:t>: Интеграция с внешними сервисами (</a:t>
            </a:r>
            <a:r>
              <a:rPr lang="en-US" sz="2400" b="0" i="0" dirty="0">
                <a:effectLst/>
              </a:rPr>
              <a:t>TripAdvisor, Google Maps).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Безопасность</a:t>
            </a:r>
            <a:r>
              <a:rPr lang="ru-RU" sz="2400" b="0" i="0" dirty="0">
                <a:effectLst/>
              </a:rPr>
              <a:t>: </a:t>
            </a:r>
            <a:r>
              <a:rPr lang="en-US" sz="2400" b="0" i="0" dirty="0">
                <a:effectLst/>
              </a:rPr>
              <a:t>JWT-</a:t>
            </a:r>
            <a:r>
              <a:rPr lang="ru-RU" sz="2400" b="0" i="0" dirty="0">
                <a:effectLst/>
              </a:rPr>
              <a:t>токены + </a:t>
            </a:r>
            <a:r>
              <a:rPr lang="en-US" sz="2400" b="0" i="0" dirty="0">
                <a:effectLst/>
              </a:rPr>
              <a:t>OAuth 2.0 (</a:t>
            </a:r>
            <a:r>
              <a:rPr lang="ru-RU" sz="2400" b="0" i="0" dirty="0">
                <a:effectLst/>
              </a:rPr>
              <a:t>пример: </a:t>
            </a:r>
            <a:r>
              <a:rPr lang="en-US" sz="2400" b="0" i="0" dirty="0">
                <a:effectLst/>
              </a:rPr>
              <a:t>Booking.com).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effectLst/>
              </a:rPr>
              <a:t>gRPC</a:t>
            </a:r>
            <a:r>
              <a:rPr lang="en-US" sz="2400" b="0" i="0" dirty="0"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Производительность</a:t>
            </a:r>
            <a:r>
              <a:rPr lang="ru-RU" sz="2400" b="0" i="0" dirty="0">
                <a:effectLst/>
              </a:rPr>
              <a:t>: Обработка 500 млн </a:t>
            </a:r>
            <a:r>
              <a:rPr lang="en-US" sz="2400" b="0" i="0" dirty="0">
                <a:effectLst/>
              </a:rPr>
              <a:t>RPC/</a:t>
            </a:r>
            <a:r>
              <a:rPr lang="ru-RU" sz="2400" b="0" i="0" dirty="0">
                <a:effectLst/>
              </a:rPr>
              <a:t>день (</a:t>
            </a:r>
            <a:r>
              <a:rPr lang="en-US" sz="2400" b="0" i="0" dirty="0">
                <a:effectLst/>
              </a:rPr>
              <a:t>Netflix) </a:t>
            </a:r>
            <a:r>
              <a:rPr lang="ru-RU" sz="2400" b="0" i="0" dirty="0">
                <a:effectLst/>
              </a:rPr>
              <a:t>с задержкой 15 </a:t>
            </a:r>
            <a:r>
              <a:rPr lang="ru-RU" sz="2400" b="0" i="0" dirty="0" err="1">
                <a:effectLst/>
              </a:rPr>
              <a:t>мс</a:t>
            </a:r>
            <a:r>
              <a:rPr lang="ru-RU" sz="2400" b="0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</a:rPr>
              <a:t>Типизация</a:t>
            </a:r>
            <a:r>
              <a:rPr lang="ru-RU" sz="2400" b="0" i="0" dirty="0">
                <a:effectLst/>
              </a:rPr>
              <a:t>: </a:t>
            </a:r>
            <a:r>
              <a:rPr lang="ru-RU" sz="2400" b="0" i="0" dirty="0" err="1">
                <a:effectLst/>
              </a:rPr>
              <a:t>Автогенерация</a:t>
            </a:r>
            <a:r>
              <a:rPr lang="ru-RU" sz="2400" b="0" i="0" dirty="0">
                <a:effectLst/>
              </a:rPr>
              <a:t> кода через .</a:t>
            </a:r>
            <a:r>
              <a:rPr lang="en-US" sz="2400" b="0" i="0" dirty="0">
                <a:effectLst/>
              </a:rPr>
              <a:t>proto-</a:t>
            </a:r>
            <a:r>
              <a:rPr lang="ru-RU" sz="2400" b="0" i="0" dirty="0">
                <a:effectLst/>
              </a:rPr>
              <a:t>файлы исключает ошибки </a:t>
            </a:r>
            <a:r>
              <a:rPr lang="ru-RU" sz="2400" b="0" i="0" dirty="0" err="1">
                <a:effectLst/>
              </a:rPr>
              <a:t>сериализации</a:t>
            </a:r>
            <a:r>
              <a:rPr lang="ru-RU" sz="24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6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36E588-3BBB-45A7-914F-ADC5C60251B7}"/>
              </a:ext>
            </a:extLst>
          </p:cNvPr>
          <p:cNvSpPr txBox="1"/>
          <p:nvPr/>
        </p:nvSpPr>
        <p:spPr>
          <a:xfrm>
            <a:off x="452967" y="93133"/>
            <a:ext cx="2434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</a:rPr>
              <a:t>Пример </a:t>
            </a:r>
            <a:r>
              <a:rPr lang="en-US" sz="2400" b="1" i="0" dirty="0" err="1">
                <a:effectLst/>
              </a:rPr>
              <a:t>gRPC</a:t>
            </a:r>
            <a:r>
              <a:rPr lang="en-US" sz="2400" b="1" i="0" dirty="0">
                <a:effectLst/>
              </a:rPr>
              <a:t>: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1DDAAE-9FD6-42C2-92A2-ADC677463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81"/>
          <a:stretch/>
        </p:blipFill>
        <p:spPr>
          <a:xfrm>
            <a:off x="1276582" y="795535"/>
            <a:ext cx="10123785" cy="3522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276DF-5FD9-4851-8485-CEC2F8A41C55}"/>
              </a:ext>
            </a:extLst>
          </p:cNvPr>
          <p:cNvSpPr txBox="1"/>
          <p:nvPr/>
        </p:nvSpPr>
        <p:spPr>
          <a:xfrm>
            <a:off x="791633" y="5108358"/>
            <a:ext cx="11252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Компромиссы:</a:t>
            </a:r>
            <a:endParaRPr lang="ru-RU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 err="1">
                <a:effectLst/>
              </a:rPr>
              <a:t>gRPC</a:t>
            </a:r>
            <a:r>
              <a:rPr lang="ru-RU" sz="2800" b="0" i="0" dirty="0">
                <a:effectLst/>
              </a:rPr>
              <a:t> требует обучения команды работе с бинарными протоколами.</a:t>
            </a:r>
          </a:p>
        </p:txBody>
      </p:sp>
    </p:spTree>
    <p:extLst>
      <p:ext uri="{BB962C8B-B14F-4D97-AF65-F5344CB8AC3E}">
        <p14:creationId xmlns:p14="http://schemas.microsoft.com/office/powerpoint/2010/main" val="369721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94C2682-A669-48E9-89B7-FD718D4E57A5}"/>
              </a:ext>
            </a:extLst>
          </p:cNvPr>
          <p:cNvSpPr txBox="1">
            <a:spLocks/>
          </p:cNvSpPr>
          <p:nvPr/>
        </p:nvSpPr>
        <p:spPr>
          <a:xfrm>
            <a:off x="2789766" y="-137795"/>
            <a:ext cx="66124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2. Бизнес-логика (</a:t>
            </a:r>
            <a:r>
              <a:rPr lang="en-US" b="1" dirty="0"/>
              <a:t>Backend)</a:t>
            </a:r>
            <a:endParaRPr lang="ru-RU" b="1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A928744-EF55-4965-B80C-A0835570C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81333"/>
              </p:ext>
            </p:extLst>
          </p:nvPr>
        </p:nvGraphicFramePr>
        <p:xfrm>
          <a:off x="838200" y="1444784"/>
          <a:ext cx="10515600" cy="5219700"/>
        </p:xfrm>
        <a:graphic>
          <a:graphicData uri="http://schemas.openxmlformats.org/drawingml/2006/table">
            <a:tbl>
              <a:tblPr/>
              <a:tblGrid>
                <a:gridCol w="3463718">
                  <a:extLst>
                    <a:ext uri="{9D8B030D-6E8A-4147-A177-3AD203B41FA5}">
                      <a16:colId xmlns:a16="http://schemas.microsoft.com/office/drawing/2014/main" val="3680521229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3315566916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234431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Сервис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Технология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Обоснование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02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Booking</a:t>
                      </a:r>
                      <a:endParaRPr lang="en-US" sz="140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Go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работает быстро, как Java, но тратит меньше ресурсов. Легко справляется с тысячами бронирований одновременно. Например, Booking.com использует Go и обрабатывает 20 000 запросов в секунду с вдвое меньшей нагрузкой на сервер.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21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effectLst/>
                        </a:rPr>
                        <a:t>Payment</a:t>
                      </a:r>
                      <a:endParaRPr lang="en-US" sz="14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лучше подходит для обработки платежей, чем Node.js. Он быстрый и экономит память. Например, </a:t>
                      </a:r>
                      <a:r>
                        <a:rPr lang="ru-RU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Stripe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обрабатывает миллион транзакций в час с задержкой менее 50 </a:t>
                      </a:r>
                      <a:r>
                        <a:rPr lang="ru-RU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мс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66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Loyalty</a:t>
                      </a:r>
                      <a:endParaRPr lang="en-US" sz="140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считает баллы в 3 раза быстрее Python. Например, </a:t>
                      </a:r>
                      <a:r>
                        <a:rPr lang="ru-RU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Walmart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перешел с Python на Go и ускорил расчет бонусов.</a:t>
                      </a:r>
                      <a:endParaRPr lang="en-US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851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Auth</a:t>
                      </a:r>
                      <a:endParaRPr lang="en-US" sz="140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отлично подходит для проверки пользователей. Масштабируется лучше многих других языков. Например, </a:t>
                      </a:r>
                      <a:r>
                        <a:rPr lang="ru-RU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Cloudflare</a:t>
                      </a:r>
                      <a:r>
                        <a:rPr lang="ru-RU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использует Go для проверки 10 миллионов запросов в секунду.</a:t>
                      </a:r>
                      <a:endParaRPr lang="ru-RU" sz="14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2127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56039F-4EDD-42E0-BF00-E6AA4FBF450A}"/>
              </a:ext>
            </a:extLst>
          </p:cNvPr>
          <p:cNvSpPr txBox="1"/>
          <p:nvPr/>
        </p:nvSpPr>
        <p:spPr>
          <a:xfrm>
            <a:off x="838200" y="818436"/>
            <a:ext cx="416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2.1 Сервисы и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4063720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FDA78-A774-4E6B-8A85-015B5531B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6" y="-109468"/>
            <a:ext cx="5418667" cy="1325563"/>
          </a:xfrm>
        </p:spPr>
        <p:txBody>
          <a:bodyPr/>
          <a:lstStyle/>
          <a:p>
            <a:r>
              <a:rPr lang="ru-RU" b="1" dirty="0"/>
              <a:t>3. Хранилища данных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ACEB40D-A8BB-422D-BD66-1D951DA83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22290"/>
              </p:ext>
            </p:extLst>
          </p:nvPr>
        </p:nvGraphicFramePr>
        <p:xfrm>
          <a:off x="838199" y="1470784"/>
          <a:ext cx="10515600" cy="5234940"/>
        </p:xfrm>
        <a:graphic>
          <a:graphicData uri="http://schemas.openxmlformats.org/drawingml/2006/table">
            <a:tbl>
              <a:tblPr/>
              <a:tblGrid>
                <a:gridCol w="3463718">
                  <a:extLst>
                    <a:ext uri="{9D8B030D-6E8A-4147-A177-3AD203B41FA5}">
                      <a16:colId xmlns:a16="http://schemas.microsoft.com/office/drawing/2014/main" val="3491972218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1098266501"/>
                    </a:ext>
                  </a:extLst>
                </a:gridCol>
                <a:gridCol w="3525941">
                  <a:extLst>
                    <a:ext uri="{9D8B030D-6E8A-4147-A177-3AD203B41FA5}">
                      <a16:colId xmlns:a16="http://schemas.microsoft.com/office/drawing/2014/main" val="70371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Данные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СУБД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Обоснование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648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</a:rPr>
                        <a:t>Бронирования</a:t>
                      </a:r>
                      <a:endParaRPr lang="ru-RU" sz="18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PostgreSQL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err="1">
                          <a:effectLst/>
                        </a:rPr>
                        <a:t>PostgreSQL</a:t>
                      </a:r>
                      <a:r>
                        <a:rPr lang="ru-RU" sz="1800" dirty="0">
                          <a:effectLst/>
                        </a:rPr>
                        <a:t> даёт контроль SQL и свободу </a:t>
                      </a:r>
                      <a:r>
                        <a:rPr lang="ru-RU" sz="1800" dirty="0" err="1">
                          <a:effectLst/>
                        </a:rPr>
                        <a:t>NoSQL</a:t>
                      </a:r>
                      <a:r>
                        <a:rPr lang="ru-RU" sz="1800" dirty="0">
                          <a:effectLst/>
                        </a:rPr>
                        <a:t> в одной системе, 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подходит для высоконагруженных систем. Самостоятельно архивирует старые данные и быстро считает сложные отчёты (например, бонусы клиентов). Хранит динамические данные (цены, параметры) как </a:t>
                      </a:r>
                      <a:r>
                        <a:rPr lang="ru-RU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</a:t>
                      </a:r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с полной поддержкой SQL, транзакций и быстрым поиском.</a:t>
                      </a:r>
                      <a:endParaRPr lang="ru-RU" sz="1800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4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</a:rPr>
                        <a:t>Кэш</a:t>
                      </a:r>
                      <a:endParaRPr lang="ru-RU" sz="1800" dirty="0"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Redis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Кеширует частые запросы(например, список свободных номеров), снижая нагрузку на основную БД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884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34B8EC-93B3-4F28-BC09-0DC4C6F5C7D0}"/>
              </a:ext>
            </a:extLst>
          </p:cNvPr>
          <p:cNvSpPr txBox="1"/>
          <p:nvPr/>
        </p:nvSpPr>
        <p:spPr>
          <a:xfrm>
            <a:off x="735330" y="947564"/>
            <a:ext cx="2842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effectLst/>
              </a:rPr>
              <a:t>3.1 Выбор СУБД</a:t>
            </a:r>
          </a:p>
        </p:txBody>
      </p:sp>
    </p:spTree>
    <p:extLst>
      <p:ext uri="{BB962C8B-B14F-4D97-AF65-F5344CB8AC3E}">
        <p14:creationId xmlns:p14="http://schemas.microsoft.com/office/powerpoint/2010/main" val="777013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8C212B-95D4-4AAD-9734-48FDC555CC53}"/>
              </a:ext>
            </a:extLst>
          </p:cNvPr>
          <p:cNvSpPr txBox="1"/>
          <p:nvPr/>
        </p:nvSpPr>
        <p:spPr>
          <a:xfrm>
            <a:off x="508001" y="3097705"/>
            <a:ext cx="12344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</a:rPr>
              <a:t>Компромиссы:</a:t>
            </a:r>
            <a:endParaRPr lang="ru-RU" sz="28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 err="1">
                <a:effectLst/>
              </a:rPr>
              <a:t>MongoDB</a:t>
            </a:r>
            <a:r>
              <a:rPr lang="ru-RU" sz="2800" b="0" i="0" dirty="0">
                <a:effectLst/>
              </a:rPr>
              <a:t> не поддерживает JOIN, что требует </a:t>
            </a:r>
            <a:r>
              <a:rPr lang="ru-RU" sz="2800" b="0" i="0" dirty="0" err="1">
                <a:effectLst/>
              </a:rPr>
              <a:t>денормализации</a:t>
            </a:r>
            <a:r>
              <a:rPr lang="ru-RU" sz="2800" b="0" i="0" dirty="0">
                <a:effectLst/>
              </a:rPr>
              <a:t> данных.</a:t>
            </a:r>
            <a:endParaRPr lang="en-US" sz="28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748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3897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3864F6C-F240-4A41-A0EE-83A2B3EFA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826558"/>
            <a:ext cx="11430000" cy="5565776"/>
          </a:xfrm>
        </p:spPr>
        <p:txBody>
          <a:bodyPr>
            <a:normAutofit/>
          </a:bodyPr>
          <a:lstStyle/>
          <a:p>
            <a:r>
              <a:rPr lang="ru-RU" dirty="0"/>
              <a:t>Представлена архитектура проекта в рамках дисциплины «Архитектура информационных систем».</a:t>
            </a:r>
          </a:p>
          <a:p>
            <a:r>
              <a:rPr lang="ru-RU" b="1" dirty="0"/>
              <a:t>Название проекта</a:t>
            </a:r>
            <a:r>
              <a:rPr lang="ru-RU" dirty="0"/>
              <a:t>: Сайт гостиничной сети «Эльбрус-Плаза».</a:t>
            </a:r>
          </a:p>
          <a:p>
            <a:r>
              <a:rPr lang="ru-RU" b="1" dirty="0"/>
              <a:t>Суть проекта</a:t>
            </a:r>
            <a:r>
              <a:rPr lang="ru-RU" dirty="0"/>
              <a:t>: Разработка веб-сайта для гостиничной сети, обеспечивающего доступ к информации об отелях в различных географических локациях, возможность онлайн-бронирования номеров и участие в программе лояльности.</a:t>
            </a:r>
          </a:p>
          <a:p>
            <a:r>
              <a:rPr lang="ru-RU" b="1" dirty="0"/>
              <a:t>Цели организаторов</a:t>
            </a:r>
            <a:r>
              <a:rPr lang="ru-RU" dirty="0"/>
              <a:t>: Максимизация клиентского трафика на веб-сайт.</a:t>
            </a:r>
          </a:p>
          <a:p>
            <a:r>
              <a:rPr lang="ru-RU" b="1" dirty="0"/>
              <a:t>Прогнозируемые требования клиентов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Интуитивно понятный и удобный пользовательский интерфейс (UI).</a:t>
            </a:r>
          </a:p>
          <a:p>
            <a:pPr lvl="1"/>
            <a:r>
              <a:rPr lang="ru-RU" dirty="0"/>
              <a:t>Безопасная и интегрированная система онлайн-платежей и бронирования.</a:t>
            </a:r>
          </a:p>
          <a:p>
            <a:pPr lvl="1"/>
            <a:r>
              <a:rPr lang="ru-RU" dirty="0"/>
              <a:t>Эффективная программа лояльности.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1455869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3F9F4-FD45-491B-BA9E-6BFC79C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68792"/>
            <a:ext cx="7391400" cy="1325563"/>
          </a:xfrm>
        </p:spPr>
        <p:txBody>
          <a:bodyPr/>
          <a:lstStyle/>
          <a:p>
            <a:r>
              <a:rPr lang="ru-RU" b="1" dirty="0"/>
              <a:t>4. Безопасность и мониторинг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D561A-0FBB-492C-A2B9-481C40A49735}"/>
              </a:ext>
            </a:extLst>
          </p:cNvPr>
          <p:cNvSpPr txBox="1"/>
          <p:nvPr/>
        </p:nvSpPr>
        <p:spPr>
          <a:xfrm>
            <a:off x="1466850" y="2168436"/>
            <a:ext cx="96456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effectLst/>
                <a:latin typeface="DeepSeek-CJK-patch"/>
              </a:rPr>
              <a:t>4.1 Безопасность</a:t>
            </a:r>
          </a:p>
          <a:p>
            <a:pPr algn="l"/>
            <a:endParaRPr lang="ru-RU" sz="2800" b="1" i="0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  <a:latin typeface="DeepSeek-CJK-patch"/>
              </a:rPr>
              <a:t>Аутентификация</a:t>
            </a:r>
            <a:r>
              <a:rPr lang="ru-RU" sz="2800" b="0" i="0" dirty="0">
                <a:effectLst/>
                <a:latin typeface="DeepSeek-CJK-patch"/>
              </a:rPr>
              <a:t>: </a:t>
            </a:r>
            <a:r>
              <a:rPr lang="en-US" sz="2800" b="0" i="0" dirty="0">
                <a:effectLst/>
                <a:latin typeface="DeepSeek-CJK-patch"/>
              </a:rPr>
              <a:t>OAuth 2.0 + </a:t>
            </a:r>
            <a:r>
              <a:rPr lang="en-US" sz="2800" b="0" i="0" dirty="0" err="1">
                <a:effectLst/>
                <a:latin typeface="DeepSeek-CJK-patch"/>
              </a:rPr>
              <a:t>Keycloak</a:t>
            </a:r>
            <a:r>
              <a:rPr lang="en-US" sz="2800" b="0" i="0" dirty="0">
                <a:effectLst/>
                <a:latin typeface="DeepSeek-CJK-patch"/>
              </a:rPr>
              <a:t> (</a:t>
            </a:r>
            <a:r>
              <a:rPr lang="ru-RU" sz="2800" b="0" i="0" dirty="0">
                <a:effectLst/>
                <a:latin typeface="DeepSeek-CJK-patch"/>
              </a:rPr>
              <a:t>поддержка </a:t>
            </a:r>
            <a:r>
              <a:rPr lang="en-US" sz="2800" b="0" i="0" dirty="0">
                <a:effectLst/>
                <a:latin typeface="DeepSeek-CJK-patch"/>
              </a:rPr>
              <a:t>SSO).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  <a:latin typeface="DeepSeek-CJK-patch"/>
              </a:rPr>
              <a:t>Шифрование</a:t>
            </a:r>
            <a:r>
              <a:rPr lang="ru-RU" sz="2800" b="0" i="0" dirty="0">
                <a:effectLst/>
                <a:latin typeface="DeepSeek-CJK-patch"/>
              </a:rPr>
              <a:t>: </a:t>
            </a:r>
            <a:r>
              <a:rPr lang="en-US" sz="2800" b="0" i="0" dirty="0">
                <a:effectLst/>
                <a:latin typeface="DeepSeek-CJK-patch"/>
              </a:rPr>
              <a:t>AES-256 </a:t>
            </a:r>
            <a:r>
              <a:rPr lang="ru-RU" sz="2800" b="0" i="0" dirty="0">
                <a:effectLst/>
                <a:latin typeface="DeepSeek-CJK-patch"/>
              </a:rPr>
              <a:t>для БД, </a:t>
            </a:r>
            <a:r>
              <a:rPr lang="en-US" sz="2800" b="0" i="0" dirty="0">
                <a:effectLst/>
                <a:latin typeface="DeepSeek-CJK-patch"/>
              </a:rPr>
              <a:t>TLS 1.3 </a:t>
            </a:r>
            <a:r>
              <a:rPr lang="ru-RU" sz="2800" b="0" i="0" dirty="0">
                <a:effectLst/>
                <a:latin typeface="DeepSeek-CJK-patch"/>
              </a:rPr>
              <a:t>для трафика.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DeepSeek-CJK-patch"/>
              </a:rPr>
              <a:t>PCI DSS</a:t>
            </a:r>
            <a:r>
              <a:rPr lang="en-US" sz="2800" b="0" i="0" dirty="0">
                <a:effectLst/>
                <a:latin typeface="DeepSeek-CJK-patch"/>
              </a:rPr>
              <a:t>: </a:t>
            </a:r>
            <a:r>
              <a:rPr lang="ru-RU" sz="2800" b="0" i="0" dirty="0" err="1">
                <a:effectLst/>
                <a:latin typeface="DeepSeek-CJK-patch"/>
              </a:rPr>
              <a:t>Токенизация</a:t>
            </a:r>
            <a:r>
              <a:rPr lang="ru-RU" sz="2800" b="0" i="0" dirty="0">
                <a:effectLst/>
                <a:latin typeface="DeepSeek-CJK-patch"/>
              </a:rPr>
              <a:t> платежных данных через </a:t>
            </a:r>
            <a:r>
              <a:rPr lang="en-US" sz="2800" b="0" i="0" dirty="0">
                <a:effectLst/>
                <a:latin typeface="DeepSeek-CJK-patch"/>
              </a:rPr>
              <a:t>Stripe Vault.</a:t>
            </a:r>
          </a:p>
        </p:txBody>
      </p:sp>
    </p:spTree>
    <p:extLst>
      <p:ext uri="{BB962C8B-B14F-4D97-AF65-F5344CB8AC3E}">
        <p14:creationId xmlns:p14="http://schemas.microsoft.com/office/powerpoint/2010/main" val="56940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6E5507-A528-4FE8-8FC1-AD8A0A5EC455}"/>
              </a:ext>
            </a:extLst>
          </p:cNvPr>
          <p:cNvSpPr txBox="1"/>
          <p:nvPr/>
        </p:nvSpPr>
        <p:spPr>
          <a:xfrm>
            <a:off x="508000" y="2093436"/>
            <a:ext cx="119253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4.2 Мониторинг</a:t>
            </a:r>
          </a:p>
          <a:p>
            <a:endParaRPr lang="ru-RU" sz="2800" dirty="0"/>
          </a:p>
          <a:p>
            <a:r>
              <a:rPr lang="ru-RU" sz="2800" dirty="0"/>
              <a:t>Метрики: </a:t>
            </a:r>
            <a:r>
              <a:rPr lang="en-US" sz="2800" dirty="0"/>
              <a:t>Prometheus + Grafana (</a:t>
            </a:r>
            <a:r>
              <a:rPr lang="ru-RU" sz="2800" dirty="0"/>
              <a:t>запросы/сек, задержки, ошибки).</a:t>
            </a:r>
          </a:p>
          <a:p>
            <a:endParaRPr lang="ru-RU" sz="2800" dirty="0"/>
          </a:p>
          <a:p>
            <a:r>
              <a:rPr lang="ru-RU" sz="2800" dirty="0" err="1"/>
              <a:t>Логи</a:t>
            </a:r>
            <a:r>
              <a:rPr lang="ru-RU" sz="2800" dirty="0"/>
              <a:t>: </a:t>
            </a:r>
            <a:r>
              <a:rPr lang="en-US" sz="2800" dirty="0"/>
              <a:t>ELK-</a:t>
            </a:r>
            <a:r>
              <a:rPr lang="ru-RU" sz="2800" dirty="0"/>
              <a:t>стек (фильтрация ошибок по тегам, например, </a:t>
            </a:r>
            <a:r>
              <a:rPr lang="en-US" sz="2800" dirty="0" err="1"/>
              <a:t>payment_failed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34810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2A9C0-2066-4EDA-B7D7-9526765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263525"/>
            <a:ext cx="7899400" cy="1325563"/>
          </a:xfrm>
        </p:spPr>
        <p:txBody>
          <a:bodyPr/>
          <a:lstStyle/>
          <a:p>
            <a:r>
              <a:rPr lang="ru-RU" b="1" dirty="0"/>
              <a:t>5. Архитектурные решения (</a:t>
            </a:r>
            <a:r>
              <a:rPr lang="en-US" b="1" dirty="0"/>
              <a:t>ADR)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F996C-5EC6-434F-862A-695E264F8499}"/>
              </a:ext>
            </a:extLst>
          </p:cNvPr>
          <p:cNvSpPr txBox="1"/>
          <p:nvPr/>
        </p:nvSpPr>
        <p:spPr>
          <a:xfrm>
            <a:off x="215900" y="1855738"/>
            <a:ext cx="58801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</a:rPr>
              <a:t>ADR-1: </a:t>
            </a:r>
            <a:r>
              <a:rPr lang="ru-RU" sz="2400" b="1" i="0" dirty="0" err="1">
                <a:effectLst/>
              </a:rPr>
              <a:t>Микросервисы</a:t>
            </a:r>
            <a:endParaRPr lang="en-US" sz="2400" b="1" dirty="0"/>
          </a:p>
          <a:p>
            <a:pPr algn="l"/>
            <a:r>
              <a:rPr lang="ru-RU" sz="2400" b="1" i="0" dirty="0">
                <a:effectLst/>
              </a:rPr>
              <a:t>Контекст</a:t>
            </a:r>
            <a:r>
              <a:rPr lang="ru-RU" sz="2400" b="0" i="0" dirty="0">
                <a:effectLst/>
              </a:rPr>
              <a:t>: Требовалась независимая масштабируемость </a:t>
            </a:r>
            <a:r>
              <a:rPr lang="ru-RU" sz="2400" b="0" i="0" dirty="0" err="1">
                <a:effectLst/>
              </a:rPr>
              <a:t>Payment</a:t>
            </a:r>
            <a:r>
              <a:rPr lang="ru-RU" sz="2400" b="0" i="0" dirty="0">
                <a:effectLst/>
              </a:rPr>
              <a:t> Service в 10 раз при пиковой нагрузке.</a:t>
            </a:r>
            <a:br>
              <a:rPr lang="ru-RU" sz="2400" b="0" i="0" dirty="0">
                <a:effectLst/>
              </a:rPr>
            </a:br>
            <a:r>
              <a:rPr lang="ru-RU" sz="2400" b="1" i="0" dirty="0">
                <a:effectLst/>
              </a:rPr>
              <a:t>Решение</a:t>
            </a:r>
            <a:r>
              <a:rPr lang="ru-RU" sz="2400" b="0" i="0" dirty="0">
                <a:effectLst/>
              </a:rPr>
              <a:t>: </a:t>
            </a:r>
            <a:r>
              <a:rPr lang="ru-RU" sz="2400" b="0" i="0" dirty="0" err="1">
                <a:effectLst/>
              </a:rPr>
              <a:t>Микросервисы</a:t>
            </a:r>
            <a:r>
              <a:rPr lang="ru-RU" sz="2400" b="0" i="0" dirty="0">
                <a:effectLst/>
              </a:rPr>
              <a:t> с DDD-границами.</a:t>
            </a:r>
            <a:br>
              <a:rPr lang="ru-RU" sz="2400" b="0" i="0" dirty="0">
                <a:effectLst/>
              </a:rPr>
            </a:br>
            <a:r>
              <a:rPr lang="ru-RU" sz="2400" b="1" i="0" dirty="0">
                <a:effectLst/>
              </a:rPr>
              <a:t>Последствия</a:t>
            </a:r>
            <a:r>
              <a:rPr lang="ru-RU" sz="2400" b="0" i="0" dirty="0"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(+) Уменьшение </a:t>
            </a:r>
            <a:r>
              <a:rPr lang="ru-RU" sz="2400" b="0" i="0" dirty="0" err="1">
                <a:effectLst/>
              </a:rPr>
              <a:t>downtime</a:t>
            </a:r>
            <a:r>
              <a:rPr lang="ru-RU" sz="2400" b="0" i="0" dirty="0">
                <a:effectLst/>
              </a:rPr>
              <a:t> на 90% (пример: Amazon).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effectLst/>
              </a:rPr>
              <a:t>(-) Усложнение </a:t>
            </a:r>
            <a:r>
              <a:rPr lang="ru-RU" sz="2400" b="0" i="0" dirty="0" err="1">
                <a:effectLst/>
              </a:rPr>
              <a:t>дебаггинга</a:t>
            </a:r>
            <a:r>
              <a:rPr lang="ru-RU" sz="2400" b="0" i="0" dirty="0">
                <a:effectLst/>
              </a:rPr>
              <a:t> (требуется </a:t>
            </a:r>
            <a:r>
              <a:rPr lang="ru-RU" sz="2400" b="0" i="0" dirty="0" err="1">
                <a:effectLst/>
              </a:rPr>
              <a:t>Distributed</a:t>
            </a:r>
            <a:r>
              <a:rPr lang="ru-RU" sz="2400" b="0" i="0" dirty="0">
                <a:effectLst/>
              </a:rPr>
              <a:t> </a:t>
            </a:r>
            <a:r>
              <a:rPr lang="ru-RU" sz="2400" b="0" i="0" dirty="0" err="1">
                <a:effectLst/>
              </a:rPr>
              <a:t>Tracing</a:t>
            </a:r>
            <a:r>
              <a:rPr lang="ru-RU" sz="2400" b="0" i="0" dirty="0">
                <a:effectLst/>
              </a:rPr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135B4-ECF1-4439-8ACF-AD5E9C140A1A}"/>
              </a:ext>
            </a:extLst>
          </p:cNvPr>
          <p:cNvSpPr txBox="1"/>
          <p:nvPr/>
        </p:nvSpPr>
        <p:spPr>
          <a:xfrm>
            <a:off x="6096000" y="1589088"/>
            <a:ext cx="5448300" cy="4793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ADR-2: Выбор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endParaRPr lang="ru-RU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Контекст: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Сервис бронирований должен быстро обмениваться данными с платежным сервисом.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Решение: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Использовать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вместо REST.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Последствия: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b="0" i="0" dirty="0">
                <a:effectLst/>
              </a:rPr>
              <a:t>(+) 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Задержка уменьшилась с 200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до 30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300"/>
              </a:spcAft>
              <a:buSzPts val="1000"/>
              <a:tabLst>
                <a:tab pos="457200" algn="l"/>
              </a:tabLst>
            </a:pP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b="0" i="0" dirty="0">
                <a:effectLst/>
              </a:rPr>
              <a:t>(-) 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Разработчикам пришлось изучить Protocol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Buffers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.( это механизм бинарной </a:t>
            </a:r>
            <a:r>
              <a:rPr lang="ru-RU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данных, разработанный компанией Google. Он используется для эффективного и быстрого обмена структурированными данными между разными компьютерными системами, языками программирования и платформами.)</a:t>
            </a:r>
          </a:p>
        </p:txBody>
      </p:sp>
    </p:spTree>
    <p:extLst>
      <p:ext uri="{BB962C8B-B14F-4D97-AF65-F5344CB8AC3E}">
        <p14:creationId xmlns:p14="http://schemas.microsoft.com/office/powerpoint/2010/main" val="760700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E7C5B-7EE8-4BF7-A35E-2A00EF55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2067" y="398992"/>
            <a:ext cx="2235200" cy="1325563"/>
          </a:xfrm>
        </p:spPr>
        <p:txBody>
          <a:bodyPr/>
          <a:lstStyle/>
          <a:p>
            <a:r>
              <a:rPr lang="en-US" dirty="0"/>
              <a:t>Swagger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540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25C8B-4251-4FA2-A952-42390C57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2" y="348192"/>
            <a:ext cx="11015133" cy="1325563"/>
          </a:xfrm>
        </p:spPr>
        <p:txBody>
          <a:bodyPr/>
          <a:lstStyle/>
          <a:p>
            <a:r>
              <a:rPr lang="ru-RU" dirty="0"/>
              <a:t>Итоговый показ работоспособного сайта</a:t>
            </a:r>
          </a:p>
        </p:txBody>
      </p:sp>
    </p:spTree>
    <p:extLst>
      <p:ext uri="{BB962C8B-B14F-4D97-AF65-F5344CB8AC3E}">
        <p14:creationId xmlns:p14="http://schemas.microsoft.com/office/powerpoint/2010/main" val="1264007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D0D7A-70C3-4C09-830D-5EFC12B5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165" y="89959"/>
            <a:ext cx="6815667" cy="1325563"/>
          </a:xfrm>
        </p:spPr>
        <p:txBody>
          <a:bodyPr/>
          <a:lstStyle/>
          <a:p>
            <a:r>
              <a:rPr lang="ru-RU" dirty="0"/>
              <a:t>Итоговая схема технологий:</a:t>
            </a:r>
          </a:p>
        </p:txBody>
      </p:sp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ABA09D0C-BE23-46DB-80A9-7A2FEB233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921643"/>
              </p:ext>
            </p:extLst>
          </p:nvPr>
        </p:nvGraphicFramePr>
        <p:xfrm>
          <a:off x="651932" y="1415522"/>
          <a:ext cx="10337802" cy="50931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4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0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Компонент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/>
                        <a:t>Технологии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Обоснование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Веб-интерфейс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React + TypeScript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Динамические интерфейсы, строгая типизация для уменьшения ошибок.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Мобильное приложение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React Native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Кроссплатформенность (</a:t>
                      </a:r>
                      <a:r>
                        <a:rPr lang="ru-RU" sz="1400" dirty="0" err="1"/>
                        <a:t>iOS</a:t>
                      </a:r>
                      <a:r>
                        <a:rPr lang="ru-RU" sz="1400" dirty="0"/>
                        <a:t>/</a:t>
                      </a:r>
                      <a:r>
                        <a:rPr lang="ru-RU" sz="1400" dirty="0" err="1"/>
                        <a:t>Android</a:t>
                      </a:r>
                      <a:r>
                        <a:rPr lang="ru-RU" sz="1400" dirty="0"/>
                        <a:t>), общая кодовая база с веб-интерфейсом.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Бронирование 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Go + PostgreSQL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ACID-транзакции, надежность хранения данных, поддержка сложных запросов.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Платежи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Go + Stripe API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Асинхронная обработка платежей (1M+ транзакций/час), низкая задержка.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Лояльность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Go + Redis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High-</a:t>
                      </a:r>
                      <a:r>
                        <a:rPr lang="ru-RU" sz="1400" dirty="0" err="1"/>
                        <a:t>load</a:t>
                      </a:r>
                      <a:r>
                        <a:rPr lang="ru-RU" sz="1400" dirty="0"/>
                        <a:t> операции (1M+ операций/сек), TTL для автоматического списания баллов.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Аудентификация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Go + OAuth 2.0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Безопасность, поддержка SSO, масштабируемость.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7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/>
                        <a:t>Мониторинг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Prometheus + Grafana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Отслеживание метрик в реальном времени, интеграция с Go-экспортерами.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/>
                        <a:t>Логирование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dirty="0">
                          <a:solidFill>
                            <a:srgbClr val="404040"/>
                          </a:solidFill>
                          <a:sym typeface="Roboto"/>
                        </a:rPr>
                        <a:t>ELK (Elasticsearch, Logstash, Kibana)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dirty="0"/>
                        <a:t>Централизованный сбор и анализ логов.</a:t>
                      </a: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02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DAFB-7A63-4835-9EA2-40B9CD30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124" y="114160"/>
            <a:ext cx="9565577" cy="140408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Сводная таблица всех требований и их связь с архитектурой</a:t>
            </a: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AA02971-E09C-4770-9673-3AC8F7CCB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25865"/>
              </p:ext>
            </p:extLst>
          </p:nvPr>
        </p:nvGraphicFramePr>
        <p:xfrm>
          <a:off x="1404714" y="2121958"/>
          <a:ext cx="9382572" cy="45914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14461">
                  <a:extLst>
                    <a:ext uri="{9D8B030D-6E8A-4147-A177-3AD203B41FA5}">
                      <a16:colId xmlns:a16="http://schemas.microsoft.com/office/drawing/2014/main" val="3280629607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3700645300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443985467"/>
                    </a:ext>
                  </a:extLst>
                </a:gridCol>
                <a:gridCol w="2356037">
                  <a:extLst>
                    <a:ext uri="{9D8B030D-6E8A-4147-A177-3AD203B41FA5}">
                      <a16:colId xmlns:a16="http://schemas.microsoft.com/office/drawing/2014/main" val="247834164"/>
                    </a:ext>
                  </a:extLst>
                </a:gridCol>
              </a:tblGrid>
              <a:tr h="41473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effectLst/>
                        </a:rPr>
                        <a:t>ID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Требование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Архитектурное решение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>
                          <a:effectLst/>
                        </a:rPr>
                        <a:t>Обоснование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266523"/>
                  </a:ext>
                </a:extLst>
              </a:tr>
              <a:tr h="139378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FR-1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Удобный интерфейс для пользователей и админов.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React + TypeScript (</a:t>
                      </a:r>
                      <a:r>
                        <a:rPr lang="ru-RU" sz="1600" dirty="0">
                          <a:effectLst/>
                        </a:rPr>
                        <a:t>веб), </a:t>
                      </a:r>
                      <a:r>
                        <a:rPr lang="en-US" sz="1600" dirty="0">
                          <a:effectLst/>
                        </a:rPr>
                        <a:t>React Native (</a:t>
                      </a:r>
                      <a:r>
                        <a:rPr lang="ru-RU" sz="1600" dirty="0">
                          <a:effectLst/>
                        </a:rPr>
                        <a:t>мобильные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Единая кодовая база для всех платформ, строгая типизация для надежности.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38178"/>
                  </a:ext>
                </a:extLst>
              </a:tr>
              <a:tr h="1149025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FR-2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Поддержка динамического ценообразования.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PostgreSQL (JSONB)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Гибкость хранения сезонных цен + поддержка SQL-транзакций и сложных запросов.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013381"/>
                  </a:ext>
                </a:extLst>
              </a:tr>
              <a:tr h="139378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FR-3</a:t>
                      </a:r>
                    </a:p>
                  </a:txBody>
                  <a:tcPr marL="81588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Начисление бонусов лояльности.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Go (</a:t>
                      </a:r>
                      <a:r>
                        <a:rPr lang="ru-RU" sz="1600" dirty="0">
                          <a:effectLst/>
                        </a:rPr>
                        <a:t>бэкенд) + </a:t>
                      </a:r>
                      <a:r>
                        <a:rPr lang="en-US" sz="1600" dirty="0">
                          <a:effectLst/>
                        </a:rPr>
                        <a:t>Redis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Go обрабатывает высокие нагрузки (</a:t>
                      </a:r>
                      <a:r>
                        <a:rPr lang="ru-RU" sz="1600" dirty="0" err="1">
                          <a:effectLst/>
                        </a:rPr>
                        <a:t>горутины</a:t>
                      </a:r>
                      <a:r>
                        <a:rPr lang="ru-RU" sz="1600" dirty="0">
                          <a:effectLst/>
                        </a:rPr>
                        <a:t>), </a:t>
                      </a:r>
                      <a:r>
                        <a:rPr lang="ru-RU" sz="1600" dirty="0" err="1">
                          <a:effectLst/>
                        </a:rPr>
                        <a:t>Redis</a:t>
                      </a:r>
                      <a:r>
                        <a:rPr lang="ru-RU" sz="1600" dirty="0">
                          <a:effectLst/>
                        </a:rPr>
                        <a:t> — мгновенный доступ к баллам и TTL.</a:t>
                      </a:r>
                    </a:p>
                  </a:txBody>
                  <a:tcPr marL="84987" marR="84987" marT="84987" marB="849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656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019039-ACCD-43DC-80CC-4F0970B85FB7}"/>
              </a:ext>
            </a:extLst>
          </p:cNvPr>
          <p:cNvSpPr txBox="1"/>
          <p:nvPr/>
        </p:nvSpPr>
        <p:spPr>
          <a:xfrm>
            <a:off x="4296833" y="1635437"/>
            <a:ext cx="3598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</a:rPr>
              <a:t>Функциональные требования (</a:t>
            </a:r>
            <a:r>
              <a:rPr lang="en-US" b="1" i="0" dirty="0">
                <a:effectLst/>
              </a:rPr>
              <a:t>FR)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5537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F5F9C5-F786-4C84-8742-35FCBBF8AFF5}"/>
              </a:ext>
            </a:extLst>
          </p:cNvPr>
          <p:cNvSpPr txBox="1"/>
          <p:nvPr/>
        </p:nvSpPr>
        <p:spPr>
          <a:xfrm>
            <a:off x="4085166" y="69334"/>
            <a:ext cx="4021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Нефункциональные требования (</a:t>
            </a:r>
            <a:r>
              <a:rPr lang="en-US" b="1" dirty="0"/>
              <a:t>NFR)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51BDE8B-2FA9-4B63-AB35-935A4C2B7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41505"/>
              </p:ext>
            </p:extLst>
          </p:nvPr>
        </p:nvGraphicFramePr>
        <p:xfrm>
          <a:off x="156632" y="472093"/>
          <a:ext cx="11878734" cy="63335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30208">
                  <a:extLst>
                    <a:ext uri="{9D8B030D-6E8A-4147-A177-3AD203B41FA5}">
                      <a16:colId xmlns:a16="http://schemas.microsoft.com/office/drawing/2014/main" val="250378526"/>
                    </a:ext>
                  </a:extLst>
                </a:gridCol>
                <a:gridCol w="2982842">
                  <a:extLst>
                    <a:ext uri="{9D8B030D-6E8A-4147-A177-3AD203B41FA5}">
                      <a16:colId xmlns:a16="http://schemas.microsoft.com/office/drawing/2014/main" val="471446531"/>
                    </a:ext>
                  </a:extLst>
                </a:gridCol>
                <a:gridCol w="2982842">
                  <a:extLst>
                    <a:ext uri="{9D8B030D-6E8A-4147-A177-3AD203B41FA5}">
                      <a16:colId xmlns:a16="http://schemas.microsoft.com/office/drawing/2014/main" val="998642816"/>
                    </a:ext>
                  </a:extLst>
                </a:gridCol>
                <a:gridCol w="2982842">
                  <a:extLst>
                    <a:ext uri="{9D8B030D-6E8A-4147-A177-3AD203B41FA5}">
                      <a16:colId xmlns:a16="http://schemas.microsoft.com/office/drawing/2014/main" val="1974694253"/>
                    </a:ext>
                  </a:extLst>
                </a:gridCol>
              </a:tblGrid>
              <a:tr h="354774">
                <a:tc>
                  <a:txBody>
                    <a:bodyPr/>
                    <a:lstStyle/>
                    <a:p>
                      <a:pPr algn="l"/>
                      <a:r>
                        <a:rPr lang="en-US" sz="1400" b="1">
                          <a:effectLst/>
                        </a:rPr>
                        <a:t>ID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 dirty="0">
                          <a:effectLst/>
                        </a:rPr>
                        <a:t>Требование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effectLst/>
                        </a:rPr>
                        <a:t>Архитектурное решение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1">
                          <a:effectLst/>
                        </a:rPr>
                        <a:t>Обоснование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27521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NFR-1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Масштабируемость до 1 млн пользователей/день.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Микросервисы</a:t>
                      </a:r>
                      <a:r>
                        <a:rPr lang="ru-RU" sz="1400" dirty="0">
                          <a:effectLst/>
                        </a:rPr>
                        <a:t> на Go, </a:t>
                      </a:r>
                      <a:r>
                        <a:rPr lang="ru-RU" sz="1400" dirty="0" err="1">
                          <a:effectLst/>
                        </a:rPr>
                        <a:t>gRPC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шардирование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ru-RU" sz="1400" dirty="0" err="1">
                          <a:effectLst/>
                        </a:rPr>
                        <a:t>PostgreSQL</a:t>
                      </a:r>
                      <a:endParaRPr lang="en-US" sz="1400" dirty="0">
                        <a:effectLst/>
                      </a:endParaRP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Go обеспечивает высокую производительность (</a:t>
                      </a:r>
                      <a:r>
                        <a:rPr lang="ru-RU" sz="1400" dirty="0" err="1">
                          <a:effectLst/>
                        </a:rPr>
                        <a:t>горутины</a:t>
                      </a:r>
                      <a:r>
                        <a:rPr lang="ru-RU" sz="1400" dirty="0">
                          <a:effectLst/>
                        </a:rPr>
                        <a:t>), </a:t>
                      </a:r>
                      <a:r>
                        <a:rPr lang="ru-RU" sz="1400" dirty="0" err="1">
                          <a:effectLst/>
                        </a:rPr>
                        <a:t>PostgreSQL</a:t>
                      </a:r>
                      <a:r>
                        <a:rPr lang="ru-RU" sz="1400" dirty="0">
                          <a:effectLst/>
                        </a:rPr>
                        <a:t> с </a:t>
                      </a:r>
                      <a:r>
                        <a:rPr lang="ru-RU" sz="1400" dirty="0" err="1">
                          <a:effectLst/>
                        </a:rPr>
                        <a:t>Citus</a:t>
                      </a:r>
                      <a:r>
                        <a:rPr lang="ru-RU" sz="1400" dirty="0">
                          <a:effectLst/>
                        </a:rPr>
                        <a:t> масштабируется горизонтально.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594614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NFR-2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Защита персональных данных.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OAuth 2.0, AES-256, PCI DSS (Stripe)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Go поддерживает TLS 1.3 и аппаратное шифрование. Данные платежей </a:t>
                      </a:r>
                      <a:r>
                        <a:rPr lang="ru-RU" sz="1400" dirty="0" err="1">
                          <a:effectLst/>
                        </a:rPr>
                        <a:t>токенизируются</a:t>
                      </a:r>
                      <a:r>
                        <a:rPr lang="ru-RU" sz="1400" dirty="0">
                          <a:effectLst/>
                        </a:rPr>
                        <a:t> через </a:t>
                      </a:r>
                      <a:r>
                        <a:rPr lang="ru-RU" sz="1400" dirty="0" err="1">
                          <a:effectLst/>
                        </a:rPr>
                        <a:t>Stripe</a:t>
                      </a:r>
                      <a:r>
                        <a:rPr lang="ru-RU" sz="1400" dirty="0">
                          <a:effectLst/>
                        </a:rPr>
                        <a:t>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58147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NFR-3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Время отклика ≤ 200 </a:t>
                      </a:r>
                      <a:r>
                        <a:rPr lang="ru-RU" sz="1400" dirty="0" err="1">
                          <a:effectLst/>
                        </a:rPr>
                        <a:t>мс</a:t>
                      </a:r>
                      <a:r>
                        <a:rPr lang="ru-RU" sz="1400" dirty="0">
                          <a:effectLst/>
                        </a:rPr>
                        <a:t> для 95% запросов.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gRPC</a:t>
                      </a:r>
                      <a:r>
                        <a:rPr lang="en-US" sz="1400" dirty="0">
                          <a:effectLst/>
                        </a:rPr>
                        <a:t>, Redis, React (SSR)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Бинарный протокол </a:t>
                      </a:r>
                      <a:r>
                        <a:rPr lang="ru-RU" sz="1400" dirty="0" err="1">
                          <a:effectLst/>
                        </a:rPr>
                        <a:t>gRPC</a:t>
                      </a:r>
                      <a:r>
                        <a:rPr lang="ru-RU" sz="1400" dirty="0">
                          <a:effectLst/>
                        </a:rPr>
                        <a:t> (Go) + кеширование в </a:t>
                      </a:r>
                      <a:r>
                        <a:rPr lang="ru-RU" sz="1400" dirty="0" err="1">
                          <a:effectLst/>
                        </a:rPr>
                        <a:t>Redis</a:t>
                      </a:r>
                      <a:r>
                        <a:rPr lang="ru-RU" sz="1400" dirty="0">
                          <a:effectLst/>
                        </a:rPr>
                        <a:t> снижают задержки. SSR в </a:t>
                      </a:r>
                      <a:r>
                        <a:rPr lang="ru-RU" sz="1400" dirty="0" err="1">
                          <a:effectLst/>
                        </a:rPr>
                        <a:t>React</a:t>
                      </a:r>
                      <a:r>
                        <a:rPr lang="ru-RU" sz="1400" dirty="0">
                          <a:effectLst/>
                        </a:rPr>
                        <a:t> ускоряет первую загрузку.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92380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NFR-4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Доступность 99.99% (максимум 5 мин простоя/год.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PostgreSQL (</a:t>
                      </a:r>
                      <a:r>
                        <a:rPr lang="ru-RU" sz="1400" dirty="0">
                          <a:effectLst/>
                        </a:rPr>
                        <a:t>репликация), </a:t>
                      </a:r>
                      <a:r>
                        <a:rPr lang="en-US" sz="1400" dirty="0">
                          <a:effectLst/>
                        </a:rPr>
                        <a:t>Redis Cluster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Автоматический </a:t>
                      </a:r>
                      <a:r>
                        <a:rPr lang="en-US" sz="1400" dirty="0">
                          <a:effectLst/>
                        </a:rPr>
                        <a:t>failover </a:t>
                      </a:r>
                      <a:r>
                        <a:rPr lang="ru-RU" sz="1400" dirty="0">
                          <a:effectLst/>
                        </a:rPr>
                        <a:t>и </a:t>
                      </a:r>
                      <a:r>
                        <a:rPr lang="en-US" sz="1400" dirty="0">
                          <a:effectLst/>
                        </a:rPr>
                        <a:t>read-replicas </a:t>
                      </a:r>
                      <a:r>
                        <a:rPr lang="ru-RU" sz="1400" dirty="0">
                          <a:effectLst/>
                        </a:rPr>
                        <a:t>в </a:t>
                      </a:r>
                      <a:r>
                        <a:rPr lang="en-US" sz="1400" dirty="0">
                          <a:effectLst/>
                        </a:rPr>
                        <a:t>PostgreSQL. Redis Cluster </a:t>
                      </a:r>
                      <a:r>
                        <a:rPr lang="ru-RU" sz="1400" dirty="0">
                          <a:effectLst/>
                        </a:rPr>
                        <a:t>для отказоустойчивости.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20434"/>
                  </a:ext>
                </a:extLst>
              </a:tr>
              <a:tr h="77352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NFR-5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effectLst/>
                        </a:rPr>
                        <a:t>Удобство поддержки и обновлений.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Единая СУБД (</a:t>
                      </a:r>
                      <a:r>
                        <a:rPr lang="en-US" sz="1400" dirty="0">
                          <a:effectLst/>
                        </a:rPr>
                        <a:t>PostgreSQL) + Redis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Упрощение </a:t>
                      </a:r>
                      <a:r>
                        <a:rPr lang="ru-RU" sz="1400" dirty="0" err="1">
                          <a:effectLst/>
                        </a:rPr>
                        <a:t>DevOps</a:t>
                      </a:r>
                      <a:r>
                        <a:rPr lang="ru-RU" sz="1400" dirty="0">
                          <a:effectLst/>
                        </a:rPr>
                        <a:t>: один тип БД для всех сервисов (кроме </a:t>
                      </a:r>
                      <a:r>
                        <a:rPr lang="ru-RU" sz="1400" dirty="0" err="1">
                          <a:effectLst/>
                        </a:rPr>
                        <a:t>кеша</a:t>
                      </a:r>
                      <a:r>
                        <a:rPr lang="ru-RU" sz="1400" dirty="0">
                          <a:effectLst/>
                        </a:rPr>
                        <a:t>).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941651"/>
                  </a:ext>
                </a:extLst>
              </a:tr>
              <a:tr h="56414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NFR-6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>
                          <a:effectLst/>
                        </a:rPr>
                        <a:t>Аудируемость</a:t>
                      </a:r>
                      <a:r>
                        <a:rPr lang="ru-RU" sz="1400" dirty="0">
                          <a:effectLst/>
                        </a:rPr>
                        <a:t> действий пользователей.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ELK-</a:t>
                      </a:r>
                      <a:r>
                        <a:rPr lang="ru-RU" sz="1400" dirty="0">
                          <a:effectLst/>
                        </a:rPr>
                        <a:t>стек (</a:t>
                      </a:r>
                      <a:r>
                        <a:rPr lang="ru-RU" sz="1400" dirty="0" err="1">
                          <a:effectLst/>
                        </a:rPr>
                        <a:t>логи</a:t>
                      </a:r>
                      <a:r>
                        <a:rPr lang="ru-RU" sz="1400" dirty="0">
                          <a:effectLst/>
                        </a:rPr>
                        <a:t>), </a:t>
                      </a:r>
                      <a:r>
                        <a:rPr lang="en-US" sz="1400" dirty="0">
                          <a:effectLst/>
                        </a:rPr>
                        <a:t>Prometheus + Grafana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Go-экспортеры для метрик, </a:t>
                      </a:r>
                      <a:r>
                        <a:rPr lang="ru-RU" sz="1400" dirty="0" err="1">
                          <a:effectLst/>
                        </a:rPr>
                        <a:t>Elasticsearch</a:t>
                      </a:r>
                      <a:r>
                        <a:rPr lang="ru-RU" sz="1400" dirty="0">
                          <a:effectLst/>
                        </a:rPr>
                        <a:t> для 100+ млн логов/день.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245770"/>
                  </a:ext>
                </a:extLst>
              </a:tr>
              <a:tr h="564146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NFR-7</a:t>
                      </a:r>
                    </a:p>
                  </a:txBody>
                  <a:tcPr marL="56757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Поддержка </a:t>
                      </a:r>
                      <a:r>
                        <a:rPr lang="en-US" sz="1400" dirty="0">
                          <a:effectLst/>
                        </a:rPr>
                        <a:t>iOS, Android, </a:t>
                      </a:r>
                      <a:r>
                        <a:rPr lang="ru-RU" sz="1400" dirty="0">
                          <a:effectLst/>
                        </a:rPr>
                        <a:t>веб-браузеров.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React Native + TypeScript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effectLst/>
                        </a:rPr>
                        <a:t>Общий код для мобильных платформ (85%), </a:t>
                      </a:r>
                      <a:r>
                        <a:rPr lang="ru-RU" sz="1400" dirty="0" err="1">
                          <a:effectLst/>
                        </a:rPr>
                        <a:t>TypeScript</a:t>
                      </a:r>
                      <a:r>
                        <a:rPr lang="ru-RU" sz="1400" dirty="0">
                          <a:effectLst/>
                        </a:rPr>
                        <a:t> для безопасности веба.</a:t>
                      </a:r>
                    </a:p>
                  </a:txBody>
                  <a:tcPr marL="59121" marR="59121" marT="59121" marB="591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4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661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C4EBB-24A2-41D6-AFD7-69D51AFF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975" y="2621359"/>
            <a:ext cx="4210050" cy="1615282"/>
          </a:xfrm>
        </p:spPr>
        <p:txBody>
          <a:bodyPr>
            <a:noAutofit/>
          </a:bodyPr>
          <a:lstStyle/>
          <a:p>
            <a:r>
              <a:rPr lang="ru-RU" sz="60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38170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9566" y="137958"/>
            <a:ext cx="4732867" cy="1126066"/>
          </a:xfrm>
        </p:spPr>
        <p:txBody>
          <a:bodyPr/>
          <a:lstStyle/>
          <a:p>
            <a:pPr algn="ctr"/>
            <a:r>
              <a:rPr lang="ru-RU" dirty="0"/>
              <a:t>Бизнес-процессы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672" y="1628090"/>
            <a:ext cx="10930128" cy="4467910"/>
          </a:xfrm>
        </p:spPr>
        <p:txBody>
          <a:bodyPr>
            <a:normAutofit/>
          </a:bodyPr>
          <a:lstStyle/>
          <a:p>
            <a:r>
              <a:rPr lang="ru-RU" sz="2400" b="1" dirty="0"/>
              <a:t>Аренда номера</a:t>
            </a:r>
            <a:r>
              <a:rPr lang="ru-RU" sz="2400" dirty="0"/>
              <a:t>: Клиент осуществляет бронирование номера, участвует в программе лояльности, накапливает баллы для использования при последующих бронированиях и предоставляет обратную связь после выезда.</a:t>
            </a:r>
          </a:p>
          <a:p>
            <a:r>
              <a:rPr lang="ru-RU" sz="2400" b="1" dirty="0"/>
              <a:t>Продажа услуг отеля</a:t>
            </a:r>
            <a:r>
              <a:rPr lang="ru-RU" sz="2400" dirty="0"/>
              <a:t>: Клиент приобретает дополнительные услуги, предлагаемые отелем, включая посещение ресторана, СПА-центра или бронирование помещений для мероприятий.</a:t>
            </a:r>
          </a:p>
          <a:p>
            <a:r>
              <a:rPr lang="ru-RU" sz="2400" b="1" dirty="0"/>
              <a:t>Ведение сайта гостиничной сети</a:t>
            </a:r>
            <a:r>
              <a:rPr lang="ru-RU" sz="2400" dirty="0"/>
              <a:t>: Клиент получает доступ к актуальной информации об отелях, категориях номеров и ценах, предоставляемой контент-менеджером. Клиент получает актуальную информацию о доступности номеров, обновляемой менеджером гостиничного дела.</a:t>
            </a:r>
          </a:p>
        </p:txBody>
      </p:sp>
    </p:spTree>
    <p:extLst>
      <p:ext uri="{BB962C8B-B14F-4D97-AF65-F5344CB8AC3E}">
        <p14:creationId xmlns:p14="http://schemas.microsoft.com/office/powerpoint/2010/main" val="25145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Заинтересованные лица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1" y="1690688"/>
            <a:ext cx="10029547" cy="39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231"/>
            <a:ext cx="12192000" cy="835916"/>
          </a:xfrm>
        </p:spPr>
        <p:txBody>
          <a:bodyPr/>
          <a:lstStyle/>
          <a:p>
            <a:pPr algn="ctr"/>
            <a:r>
              <a:rPr lang="ru-RU"/>
              <a:t>Основные функции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69DD9D-1422-4E9E-86ED-010B96E3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9015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Функциональность архитектурной каты охватывает пользовательский интерфейс, логику обработки данных и управление данными веб-сайта, отражая выделенные бизнес-процессы.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Аренда номера:</a:t>
            </a:r>
          </a:p>
          <a:p>
            <a:r>
              <a:rPr lang="ru-RU" dirty="0"/>
              <a:t>Поиск и выбор отеля (фильтрация по городу, датам, категориям номеров и доступности).</a:t>
            </a:r>
          </a:p>
          <a:p>
            <a:r>
              <a:rPr lang="ru-RU" dirty="0"/>
              <a:t>Бронирование номера (форма ввода данных, подтверждение бронирования и внесение предоплаты).</a:t>
            </a:r>
          </a:p>
          <a:p>
            <a:r>
              <a:rPr lang="ru-RU" dirty="0"/>
              <a:t>Управление личным кабинетом клиента (баланс баллов по программе лояльности, просмотр истории бронирований, возможность отмены бронирований, отправка отзывов).</a:t>
            </a:r>
          </a:p>
          <a:p>
            <a:r>
              <a:rPr lang="ru-RU" dirty="0"/>
              <a:t>Отправка уведомлений (подтверждение бронирования, напоминания о заезде).</a:t>
            </a:r>
          </a:p>
        </p:txBody>
      </p:sp>
    </p:spTree>
    <p:extLst>
      <p:ext uri="{BB962C8B-B14F-4D97-AF65-F5344CB8AC3E}">
        <p14:creationId xmlns:p14="http://schemas.microsoft.com/office/powerpoint/2010/main" val="316948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231"/>
            <a:ext cx="12192000" cy="835916"/>
          </a:xfrm>
        </p:spPr>
        <p:txBody>
          <a:bodyPr/>
          <a:lstStyle/>
          <a:p>
            <a:pPr algn="ctr"/>
            <a:r>
              <a:rPr lang="ru-RU" dirty="0"/>
              <a:t>Основные 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0F3902A-EEEE-4A6E-9E6F-4556267F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2" y="998147"/>
            <a:ext cx="11243733" cy="294110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Продажа услуг отеля: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Просмотр каталога услуг (отображение доступных услуг с подробным описанием и визуальными материалами).</a:t>
            </a:r>
          </a:p>
          <a:p>
            <a:r>
              <a:rPr lang="ru-RU" dirty="0"/>
              <a:t>Бронирование услуг (форма выбора услуги, даты и времени, а также способа оплаты).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0F0FA-7632-4453-805E-B25E63C3C69C}"/>
              </a:ext>
            </a:extLst>
          </p:cNvPr>
          <p:cNvSpPr txBox="1"/>
          <p:nvPr/>
        </p:nvSpPr>
        <p:spPr>
          <a:xfrm>
            <a:off x="194732" y="4018113"/>
            <a:ext cx="115316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Ведение сайта гостиничной сети:</a:t>
            </a:r>
          </a:p>
          <a:p>
            <a:endParaRPr lang="ru-RU" sz="2800" dirty="0"/>
          </a:p>
          <a:p>
            <a:r>
              <a:rPr lang="ru-RU" sz="2800" dirty="0"/>
              <a:t>Управление контентом (редактирование текстовой информации, изображений и цен на номера и услуги).</a:t>
            </a:r>
          </a:p>
          <a:p>
            <a:r>
              <a:rPr lang="ru-RU" sz="2800" dirty="0"/>
              <a:t>Публикация акций и специальных предложений.</a:t>
            </a:r>
          </a:p>
          <a:p>
            <a:r>
              <a:rPr lang="ru-RU" sz="2800" dirty="0"/>
              <a:t>Управление доступностью номерного фонда и услуг в каждом отеле сети.</a:t>
            </a:r>
          </a:p>
        </p:txBody>
      </p:sp>
    </p:spTree>
    <p:extLst>
      <p:ext uri="{BB962C8B-B14F-4D97-AF65-F5344CB8AC3E}">
        <p14:creationId xmlns:p14="http://schemas.microsoft.com/office/powerpoint/2010/main" val="255850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795089D-2FB0-4DBD-B622-FEF11619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1478492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Безопасность хранения личных данных: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Шифрование персональных данных (паспортные данные, номера телефонов, адреса электронной почты, данные банковских карт) с использованием современных криптографических алгоритмов, таких как AES-256 (Advanced </a:t>
            </a:r>
            <a:r>
              <a:rPr lang="ru-RU" dirty="0" err="1"/>
              <a:t>Encryption</a:t>
            </a:r>
            <a:r>
              <a:rPr lang="ru-RU" dirty="0"/>
              <a:t> Standard).</a:t>
            </a:r>
          </a:p>
          <a:p>
            <a:r>
              <a:rPr lang="ru-RU" dirty="0"/>
              <a:t>Использование протокола HTTPS (</a:t>
            </a:r>
            <a:r>
              <a:rPr lang="ru-RU" dirty="0" err="1"/>
              <a:t>Hypertext</a:t>
            </a:r>
            <a:r>
              <a:rPr lang="ru-RU" dirty="0"/>
              <a:t> Transfer Protocol Secure) с применением SSL/TLS (Secure </a:t>
            </a:r>
            <a:r>
              <a:rPr lang="ru-RU" dirty="0" err="1"/>
              <a:t>Sockets</a:t>
            </a:r>
            <a:r>
              <a:rPr lang="ru-RU" dirty="0"/>
              <a:t> Layer/Transport Layer Security) сертификатов для обеспечения безопасной передачи данных между клиентом и сервером.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Быстрая скорость загрузки и работы: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Целевой показатель: не более 2 секунд.</a:t>
            </a:r>
          </a:p>
          <a:p>
            <a:r>
              <a:rPr lang="ru-RU" dirty="0"/>
              <a:t>Использование современного </a:t>
            </a:r>
            <a:r>
              <a:rPr lang="en-US" dirty="0"/>
              <a:t>Type</a:t>
            </a:r>
            <a:r>
              <a:rPr lang="ru-RU" dirty="0" err="1"/>
              <a:t>Script</a:t>
            </a:r>
            <a:r>
              <a:rPr lang="ru-RU" dirty="0"/>
              <a:t>-фреймворка React.js с применением техник минимизации и сжатия CSS</a:t>
            </a:r>
            <a:r>
              <a:rPr lang="en-US" dirty="0"/>
              <a:t> </a:t>
            </a:r>
            <a:r>
              <a:rPr lang="ru-RU" dirty="0"/>
              <a:t>и графических ресурсов.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06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/>
              <a:t>Характеристики системы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D342D6-4508-4F19-B419-9338A679A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6054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Удобный и гибкий интерфейс: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Внедрение интуитивно понятной навигации с логически структурированным меню, фильтрами и минимальным количеством шагов для выполнения целевых действий (бронирование номера или услуги).</a:t>
            </a:r>
          </a:p>
          <a:p>
            <a:r>
              <a:rPr lang="ru-RU" dirty="0"/>
              <a:t>Соответствие стандартам доступности веб-контента (WCAG 2.1) для обеспечения удобства использования для пользователей с ограниченными возможностями.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377040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2494</Words>
  <Application>Microsoft Office PowerPoint</Application>
  <PresentationFormat>Широкоэкранный</PresentationFormat>
  <Paragraphs>328</Paragraphs>
  <Slides>38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Century Schoolbook</vt:lpstr>
      <vt:lpstr>DeepSeek-CJK-patch</vt:lpstr>
      <vt:lpstr>Roboto</vt:lpstr>
      <vt:lpstr>Symbol</vt:lpstr>
      <vt:lpstr>Wingdings 2</vt:lpstr>
      <vt:lpstr>Office Theme</vt:lpstr>
      <vt:lpstr>View</vt:lpstr>
      <vt:lpstr>Эльбрус-Плаза ИТОГОВАЯ ИТЕРАЦИЯ</vt:lpstr>
      <vt:lpstr>Контекстная-диаграмма</vt:lpstr>
      <vt:lpstr>ПРОЕКТ</vt:lpstr>
      <vt:lpstr>Бизнес-процессы</vt:lpstr>
      <vt:lpstr>Заинтересованные лица </vt:lpstr>
      <vt:lpstr>Основные функции</vt:lpstr>
      <vt:lpstr>Основные функции</vt:lpstr>
      <vt:lpstr>Характеристики системы</vt:lpstr>
      <vt:lpstr>Характеристики системы</vt:lpstr>
      <vt:lpstr>Характеристики системы</vt:lpstr>
      <vt:lpstr>Основные функции и характеристики</vt:lpstr>
      <vt:lpstr>Бизнес-процессы </vt:lpstr>
      <vt:lpstr>Внешние системы </vt:lpstr>
      <vt:lpstr>Итоговая модель данных</vt:lpstr>
      <vt:lpstr>Описание главных сценариев для сайта гостиничной сети</vt:lpstr>
      <vt:lpstr>Сценарий 1: бронирование номера</vt:lpstr>
      <vt:lpstr>Сценарий 2: войти в учетную запись</vt:lpstr>
      <vt:lpstr> Сценарий 3: создать учетную запись</vt:lpstr>
      <vt:lpstr>Сцена 4: временно недоступные номера</vt:lpstr>
      <vt:lpstr>Сценарий 5: бронирование услуг</vt:lpstr>
      <vt:lpstr>Концептуальная архитектура </vt:lpstr>
      <vt:lpstr>Презентация PowerPoint</vt:lpstr>
      <vt:lpstr>1. Выбор технологий для интерфейсной части</vt:lpstr>
      <vt:lpstr>Презентация PowerPoint</vt:lpstr>
      <vt:lpstr>Презентация PowerPoint</vt:lpstr>
      <vt:lpstr>Презентация PowerPoint</vt:lpstr>
      <vt:lpstr>Презентация PowerPoint</vt:lpstr>
      <vt:lpstr>3. Хранилища данных</vt:lpstr>
      <vt:lpstr>Презентация PowerPoint</vt:lpstr>
      <vt:lpstr>4. Безопасность и мониторинг</vt:lpstr>
      <vt:lpstr>Презентация PowerPoint</vt:lpstr>
      <vt:lpstr>5. Архитектурные решения (ADR)</vt:lpstr>
      <vt:lpstr>Swagger</vt:lpstr>
      <vt:lpstr>Итоговый показ работоспособного сайта</vt:lpstr>
      <vt:lpstr>Итоговая схема технологий:</vt:lpstr>
      <vt:lpstr>Сводная таблица всех требований и их связь с архитектурой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Контекстная-диаграмма</dc:title>
  <dc:creator>Renat Zhappuev</dc:creator>
  <cp:lastModifiedBy>Михаил Жуков</cp:lastModifiedBy>
  <cp:revision>308</cp:revision>
  <dcterms:created xsi:type="dcterms:W3CDTF">2025-03-25T10:59:15Z</dcterms:created>
  <dcterms:modified xsi:type="dcterms:W3CDTF">2025-05-19T22:18:07Z</dcterms:modified>
</cp:coreProperties>
</file>