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4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37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DBA29D-6A63-4E31-8557-3E45293821D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502" y="14489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Архитектура информационных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01670" y="5880993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Команда «Эльбрус Плаза»</a:t>
            </a:r>
          </a:p>
        </p:txBody>
      </p:sp>
    </p:spTree>
    <p:extLst>
      <p:ext uri="{BB962C8B-B14F-4D97-AF65-F5344CB8AC3E}">
        <p14:creationId xmlns:p14="http://schemas.microsoft.com/office/powerpoint/2010/main" val="185673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666" y="1238864"/>
            <a:ext cx="10934095" cy="4867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User-friendly</a:t>
            </a:r>
            <a:r>
              <a:rPr lang="LID4096" sz="2400" dirty="0"/>
              <a:t> </a:t>
            </a:r>
            <a:r>
              <a:rPr lang="mul" sz="2400" dirty="0"/>
              <a:t>интерфейс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адаптация</a:t>
            </a:r>
            <a:r>
              <a:rPr lang="LID4096" sz="2400" dirty="0"/>
              <a:t> </a:t>
            </a:r>
            <a:r>
              <a:rPr lang="mul" sz="2400" dirty="0"/>
              <a:t>под</a:t>
            </a:r>
            <a:r>
              <a:rPr lang="LID4096" sz="2400" dirty="0"/>
              <a:t> </a:t>
            </a:r>
            <a:r>
              <a:rPr lang="mul" sz="2400" dirty="0"/>
              <a:t>различные</a:t>
            </a:r>
            <a:r>
              <a:rPr lang="LID4096" sz="2400" dirty="0"/>
              <a:t> </a:t>
            </a:r>
            <a:r>
              <a:rPr lang="mul" sz="2400" dirty="0"/>
              <a:t>устройства</a:t>
            </a:r>
            <a:r>
              <a:rPr lang="LID4096" sz="2400" dirty="0"/>
              <a:t> </a:t>
            </a:r>
            <a:r>
              <a:rPr lang="mul" sz="2400" dirty="0"/>
              <a:t>путем:</a:t>
            </a:r>
            <a:endParaRPr lang="LID4096" sz="2400" dirty="0"/>
          </a:p>
          <a:p>
            <a:r>
              <a:rPr lang="mul" sz="2400" dirty="0"/>
              <a:t>Создания</a:t>
            </a:r>
            <a:r>
              <a:rPr lang="LID4096" sz="2400" dirty="0"/>
              <a:t> </a:t>
            </a:r>
            <a:r>
              <a:rPr lang="mul" sz="2400" dirty="0"/>
              <a:t>адаптивного</a:t>
            </a:r>
            <a:r>
              <a:rPr lang="LID4096" sz="2400" dirty="0"/>
              <a:t> </a:t>
            </a:r>
            <a:r>
              <a:rPr lang="mul" sz="2400" dirty="0"/>
              <a:t>дизайна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корректного</a:t>
            </a:r>
            <a:r>
              <a:rPr lang="LID4096" sz="2400" dirty="0"/>
              <a:t> </a:t>
            </a:r>
            <a:r>
              <a:rPr lang="mul" sz="2400" dirty="0"/>
              <a:t>отображения</a:t>
            </a:r>
            <a:endParaRPr lang="LID4096" sz="2400" dirty="0"/>
          </a:p>
          <a:p>
            <a:r>
              <a:rPr lang="mul" sz="2400" dirty="0"/>
              <a:t>Внедрения</a:t>
            </a:r>
            <a:r>
              <a:rPr lang="LID4096" sz="2400" dirty="0"/>
              <a:t> </a:t>
            </a:r>
            <a:r>
              <a:rPr lang="mul" sz="2400" dirty="0"/>
              <a:t>интуитивной</a:t>
            </a:r>
            <a:r>
              <a:rPr lang="LID4096" sz="2400" dirty="0"/>
              <a:t> </a:t>
            </a:r>
            <a:r>
              <a:rPr lang="mul" sz="2400" dirty="0"/>
              <a:t>навигации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понятным</a:t>
            </a:r>
            <a:r>
              <a:rPr lang="LID4096" sz="2400" dirty="0"/>
              <a:t> </a:t>
            </a:r>
            <a:r>
              <a:rPr lang="mul" sz="2400" dirty="0"/>
              <a:t>меню,</a:t>
            </a:r>
            <a:r>
              <a:rPr lang="LID4096" sz="2400" dirty="0"/>
              <a:t> </a:t>
            </a:r>
            <a:r>
              <a:rPr lang="mul" sz="2400" dirty="0"/>
              <a:t>фильтрами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минимальным</a:t>
            </a:r>
            <a:r>
              <a:rPr lang="LID4096" sz="2400" dirty="0"/>
              <a:t> </a:t>
            </a:r>
            <a:r>
              <a:rPr lang="mul" sz="2400" dirty="0"/>
              <a:t>количеством</a:t>
            </a:r>
            <a:r>
              <a:rPr lang="LID4096" sz="2400" dirty="0"/>
              <a:t> </a:t>
            </a:r>
            <a:r>
              <a:rPr lang="mul" sz="2400" dirty="0"/>
              <a:t>шагов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бронирования</a:t>
            </a:r>
            <a:r>
              <a:rPr lang="LID4096" sz="2400" dirty="0"/>
              <a:t> </a:t>
            </a:r>
            <a:r>
              <a:rPr lang="mul" sz="2400" dirty="0"/>
              <a:t>номера</a:t>
            </a:r>
            <a:r>
              <a:rPr lang="LID4096" sz="2400" dirty="0"/>
              <a:t> </a:t>
            </a:r>
            <a:r>
              <a:rPr lang="mul" sz="2400" dirty="0"/>
              <a:t>или</a:t>
            </a:r>
            <a:r>
              <a:rPr lang="LID4096" sz="2400" dirty="0"/>
              <a:t> </a:t>
            </a:r>
            <a:r>
              <a:rPr lang="mul" sz="2400" dirty="0"/>
              <a:t>услуги</a:t>
            </a:r>
            <a:endParaRPr lang="LID4096" sz="2400" dirty="0"/>
          </a:p>
          <a:p>
            <a:r>
              <a:rPr lang="mul" sz="2400" dirty="0"/>
              <a:t>Соответствия</a:t>
            </a:r>
            <a:r>
              <a:rPr lang="LID4096" sz="2400" dirty="0"/>
              <a:t> </a:t>
            </a:r>
            <a:r>
              <a:rPr lang="mul" sz="2400" dirty="0"/>
              <a:t>стандартам</a:t>
            </a:r>
            <a:r>
              <a:rPr lang="LID4096" sz="2400" dirty="0"/>
              <a:t> </a:t>
            </a:r>
            <a:r>
              <a:rPr lang="mul" sz="2400" dirty="0"/>
              <a:t>доступности</a:t>
            </a:r>
            <a:r>
              <a:rPr lang="LID4096" sz="2400" dirty="0"/>
              <a:t> </a:t>
            </a:r>
            <a:r>
              <a:rPr lang="mul" sz="2400" dirty="0"/>
              <a:t>(WCAG</a:t>
            </a:r>
            <a:r>
              <a:rPr lang="LID4096" sz="2400" dirty="0"/>
              <a:t> </a:t>
            </a:r>
            <a:r>
              <a:rPr lang="mul" sz="2400" dirty="0"/>
              <a:t>2.1)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пользователей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ограниченными</a:t>
            </a:r>
            <a:r>
              <a:rPr lang="LID4096" sz="2400" dirty="0"/>
              <a:t> </a:t>
            </a:r>
            <a:r>
              <a:rPr lang="mul" sz="2400" dirty="0"/>
              <a:t>возможностями</a:t>
            </a:r>
            <a:endParaRPr lang="LID4096" sz="2400" dirty="0"/>
          </a:p>
          <a:p>
            <a:r>
              <a:rPr lang="mul" sz="2400" dirty="0"/>
              <a:t>Поддержки</a:t>
            </a:r>
            <a:r>
              <a:rPr lang="LID4096" sz="2400" dirty="0"/>
              <a:t> </a:t>
            </a:r>
            <a:r>
              <a:rPr lang="mul" sz="2400" dirty="0"/>
              <a:t>русского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английского</a:t>
            </a:r>
            <a:r>
              <a:rPr lang="LID4096" sz="2400" dirty="0"/>
              <a:t> </a:t>
            </a:r>
            <a:r>
              <a:rPr lang="mul" sz="2400" dirty="0"/>
              <a:t>языков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возможностью</a:t>
            </a:r>
            <a:r>
              <a:rPr lang="LID4096" sz="2400" dirty="0"/>
              <a:t> </a:t>
            </a:r>
            <a:r>
              <a:rPr lang="mul" sz="2400" dirty="0"/>
              <a:t>выбора</a:t>
            </a:r>
            <a:r>
              <a:rPr lang="LID4096" sz="2400" dirty="0"/>
              <a:t> </a:t>
            </a:r>
            <a:r>
              <a:rPr lang="mul" sz="2400" dirty="0"/>
              <a:t>его</a:t>
            </a:r>
            <a:r>
              <a:rPr lang="LID4096" sz="2400" dirty="0"/>
              <a:t> </a:t>
            </a:r>
            <a:r>
              <a:rPr lang="mul" sz="2400" dirty="0"/>
              <a:t>пользователем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77040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618" y="1238864"/>
            <a:ext cx="10934095" cy="4867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Поддержка</a:t>
            </a:r>
            <a:r>
              <a:rPr lang="LID4096" sz="2400" dirty="0"/>
              <a:t> </a:t>
            </a:r>
            <a:r>
              <a:rPr lang="mul" sz="2400" dirty="0"/>
              <a:t>работы</a:t>
            </a:r>
            <a:r>
              <a:rPr lang="LID4096" sz="2400" dirty="0"/>
              <a:t> </a:t>
            </a:r>
            <a:r>
              <a:rPr lang="mul" sz="2400" dirty="0"/>
              <a:t>при</a:t>
            </a:r>
            <a:r>
              <a:rPr lang="LID4096" sz="2400" dirty="0"/>
              <a:t> </a:t>
            </a:r>
            <a:r>
              <a:rPr lang="mul" sz="2400" dirty="0"/>
              <a:t>большом</a:t>
            </a:r>
            <a:r>
              <a:rPr lang="LID4096" sz="2400" dirty="0"/>
              <a:t> </a:t>
            </a:r>
            <a:r>
              <a:rPr lang="mul" sz="2400" dirty="0"/>
              <a:t>количестве</a:t>
            </a:r>
            <a:r>
              <a:rPr lang="LID4096" sz="2400" dirty="0"/>
              <a:t> </a:t>
            </a:r>
            <a:r>
              <a:rPr lang="mul" sz="2400" dirty="0"/>
              <a:t>пользователей</a:t>
            </a:r>
            <a:r>
              <a:rPr lang="LID4096" sz="2400" dirty="0"/>
              <a:t> </a:t>
            </a:r>
            <a:r>
              <a:rPr lang="mul" sz="2400" dirty="0"/>
              <a:t>путем:</a:t>
            </a:r>
            <a:endParaRPr lang="LID4096" sz="2400" dirty="0"/>
          </a:p>
          <a:p>
            <a:r>
              <a:rPr lang="mul" sz="2400" dirty="0"/>
              <a:t>Использования</a:t>
            </a:r>
            <a:r>
              <a:rPr lang="LID4096" sz="2400" dirty="0"/>
              <a:t> </a:t>
            </a:r>
            <a:r>
              <a:rPr lang="mul" sz="2400" dirty="0"/>
              <a:t>облачных</a:t>
            </a:r>
            <a:r>
              <a:rPr lang="LID4096" sz="2400" dirty="0"/>
              <a:t> </a:t>
            </a:r>
            <a:r>
              <a:rPr lang="mul" sz="2400" dirty="0"/>
              <a:t>решений,</a:t>
            </a:r>
            <a:r>
              <a:rPr lang="LID4096" sz="2400" dirty="0"/>
              <a:t> </a:t>
            </a:r>
            <a:r>
              <a:rPr lang="mul" sz="2400" dirty="0"/>
              <a:t>например,</a:t>
            </a:r>
            <a:r>
              <a:rPr lang="LID4096" sz="2400" dirty="0"/>
              <a:t> </a:t>
            </a:r>
            <a:r>
              <a:rPr lang="mul" sz="2400" dirty="0"/>
              <a:t>Google</a:t>
            </a:r>
            <a:r>
              <a:rPr lang="LID4096" sz="2400" dirty="0"/>
              <a:t> </a:t>
            </a:r>
            <a:r>
              <a:rPr lang="mul" sz="2400" dirty="0"/>
              <a:t>Cloud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автоматического</a:t>
            </a:r>
            <a:r>
              <a:rPr lang="LID4096" sz="2400" dirty="0"/>
              <a:t> </a:t>
            </a:r>
            <a:r>
              <a:rPr lang="mul" sz="2400" dirty="0"/>
              <a:t>масштабирования</a:t>
            </a:r>
            <a:r>
              <a:rPr lang="LID4096" sz="2400" dirty="0"/>
              <a:t> </a:t>
            </a:r>
            <a:r>
              <a:rPr lang="mul" sz="2400" dirty="0"/>
              <a:t>ресурсов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зависимости</a:t>
            </a:r>
            <a:r>
              <a:rPr lang="LID4096" sz="2400" dirty="0"/>
              <a:t> </a:t>
            </a:r>
            <a:r>
              <a:rPr lang="mul" sz="2400" dirty="0"/>
              <a:t>от</a:t>
            </a:r>
            <a:r>
              <a:rPr lang="LID4096" sz="2400" dirty="0"/>
              <a:t> </a:t>
            </a:r>
            <a:r>
              <a:rPr lang="mul" sz="2400" dirty="0"/>
              <a:t>нагрузки</a:t>
            </a:r>
            <a:endParaRPr lang="LID4096" sz="2400" dirty="0"/>
          </a:p>
          <a:p>
            <a:r>
              <a:rPr lang="mul" sz="2400" dirty="0"/>
              <a:t>Тестирования</a:t>
            </a:r>
            <a:r>
              <a:rPr lang="LID4096" sz="2400" dirty="0"/>
              <a:t> </a:t>
            </a:r>
            <a:r>
              <a:rPr lang="mul" sz="2400" dirty="0"/>
              <a:t>нагрузки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проверки</a:t>
            </a:r>
            <a:r>
              <a:rPr lang="LID4096" sz="2400" dirty="0"/>
              <a:t> </a:t>
            </a:r>
            <a:r>
              <a:rPr lang="mul" sz="2400" dirty="0"/>
              <a:t>стабильности</a:t>
            </a:r>
            <a:r>
              <a:rPr lang="LID4096" sz="2400" dirty="0"/>
              <a:t> </a:t>
            </a:r>
            <a:r>
              <a:rPr lang="mul" sz="2400" dirty="0"/>
              <a:t>системы,</a:t>
            </a:r>
            <a:r>
              <a:rPr lang="LID4096" sz="2400" dirty="0"/>
              <a:t> </a:t>
            </a:r>
            <a:r>
              <a:rPr lang="mul" sz="2400" dirty="0"/>
              <a:t>проверка</a:t>
            </a:r>
            <a:r>
              <a:rPr lang="LID4096" sz="2400" dirty="0"/>
              <a:t> </a:t>
            </a:r>
            <a:r>
              <a:rPr lang="mul" sz="2400" dirty="0"/>
              <a:t>ее</a:t>
            </a:r>
            <a:r>
              <a:rPr lang="LID4096" sz="2400" dirty="0"/>
              <a:t> </a:t>
            </a:r>
            <a:r>
              <a:rPr lang="mul" sz="2400" dirty="0"/>
              <a:t>соответствия</a:t>
            </a:r>
            <a:r>
              <a:rPr lang="LID4096" sz="2400" dirty="0"/>
              <a:t> </a:t>
            </a:r>
            <a:r>
              <a:rPr lang="mul" sz="2400" dirty="0"/>
              <a:t>поддержания</a:t>
            </a:r>
            <a:r>
              <a:rPr lang="LID4096" sz="2400" dirty="0"/>
              <a:t> </a:t>
            </a:r>
            <a:r>
              <a:rPr lang="mul" sz="2400" dirty="0"/>
              <a:t>работы</a:t>
            </a:r>
            <a:r>
              <a:rPr lang="LID4096" sz="2400" dirty="0"/>
              <a:t> </a:t>
            </a:r>
            <a:r>
              <a:rPr lang="mul" sz="2400" dirty="0"/>
              <a:t>при</a:t>
            </a:r>
            <a:r>
              <a:rPr lang="LID4096" sz="2400" dirty="0"/>
              <a:t> </a:t>
            </a:r>
            <a:r>
              <a:rPr lang="mul" sz="2400" dirty="0"/>
              <a:t>посещении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использовании</a:t>
            </a:r>
            <a:r>
              <a:rPr lang="LID4096" sz="2400" dirty="0"/>
              <a:t> </a:t>
            </a:r>
            <a:r>
              <a:rPr lang="mul" sz="2400" dirty="0"/>
              <a:t>сайта</a:t>
            </a:r>
            <a:r>
              <a:rPr lang="LID4096" sz="2400" dirty="0"/>
              <a:t> </a:t>
            </a:r>
            <a:r>
              <a:rPr lang="mul" sz="2400" dirty="0"/>
              <a:t>не</a:t>
            </a:r>
            <a:r>
              <a:rPr lang="LID4096" sz="2400" dirty="0"/>
              <a:t> </a:t>
            </a:r>
            <a:r>
              <a:rPr lang="mul" sz="2400" dirty="0"/>
              <a:t>более</a:t>
            </a:r>
            <a:r>
              <a:rPr lang="LID4096" sz="2400" dirty="0"/>
              <a:t> </a:t>
            </a:r>
            <a:r>
              <a:rPr lang="mul" sz="2400" dirty="0"/>
              <a:t>1</a:t>
            </a:r>
            <a:r>
              <a:rPr lang="LID4096" sz="2400" dirty="0"/>
              <a:t> </a:t>
            </a:r>
            <a:r>
              <a:rPr lang="mul" sz="2400" dirty="0"/>
              <a:t>000</a:t>
            </a:r>
            <a:r>
              <a:rPr lang="LID4096" sz="2400" dirty="0"/>
              <a:t> </a:t>
            </a:r>
            <a:r>
              <a:rPr lang="mul" sz="2400" dirty="0"/>
              <a:t>человек</a:t>
            </a:r>
            <a:r>
              <a:rPr lang="LID4096" sz="2400" dirty="0"/>
              <a:t> </a:t>
            </a:r>
            <a:r>
              <a:rPr lang="mul" sz="2400" dirty="0"/>
              <a:t>одновременно</a:t>
            </a:r>
            <a:endParaRPr lang="LID4096" sz="2400" dirty="0"/>
          </a:p>
          <a:p>
            <a:pPr marL="0" indent="0">
              <a:buNone/>
            </a:pPr>
            <a:r>
              <a:rPr lang="mul" sz="2400" dirty="0"/>
              <a:t>Защищенность</a:t>
            </a:r>
            <a:r>
              <a:rPr lang="LID4096" sz="2400" dirty="0"/>
              <a:t> </a:t>
            </a:r>
            <a:r>
              <a:rPr lang="mul" sz="2400" dirty="0"/>
              <a:t>от</a:t>
            </a:r>
            <a:r>
              <a:rPr lang="LID4096" sz="2400" dirty="0"/>
              <a:t> </a:t>
            </a:r>
            <a:r>
              <a:rPr lang="mul" sz="2400" dirty="0"/>
              <a:t>внешних</a:t>
            </a:r>
            <a:r>
              <a:rPr lang="LID4096" sz="2400" dirty="0"/>
              <a:t> </a:t>
            </a:r>
            <a:r>
              <a:rPr lang="mul" sz="2400" dirty="0"/>
              <a:t>воздействий</a:t>
            </a:r>
            <a:r>
              <a:rPr lang="LID4096" sz="2400" dirty="0"/>
              <a:t> </a:t>
            </a:r>
            <a:r>
              <a:rPr lang="mul" sz="2400" dirty="0"/>
              <a:t>путем:</a:t>
            </a:r>
            <a:endParaRPr lang="LID4096" sz="2400" dirty="0"/>
          </a:p>
          <a:p>
            <a:r>
              <a:rPr lang="mul" sz="2400" dirty="0"/>
              <a:t>Использования</a:t>
            </a:r>
            <a:r>
              <a:rPr lang="LID4096" sz="2400" dirty="0"/>
              <a:t> </a:t>
            </a:r>
            <a:r>
              <a:rPr lang="mul" sz="2400" dirty="0"/>
              <a:t>сервисов</a:t>
            </a:r>
            <a:r>
              <a:rPr lang="LID4096" sz="2400" dirty="0"/>
              <a:t> </a:t>
            </a:r>
            <a:r>
              <a:rPr lang="mul" sz="2400" dirty="0"/>
              <a:t>защиты</a:t>
            </a:r>
            <a:r>
              <a:rPr lang="LID4096" sz="2400" dirty="0"/>
              <a:t> </a:t>
            </a:r>
            <a:r>
              <a:rPr lang="mul" sz="2400" dirty="0"/>
              <a:t>от</a:t>
            </a:r>
            <a:r>
              <a:rPr lang="LID4096" sz="2400" dirty="0"/>
              <a:t> </a:t>
            </a:r>
            <a:r>
              <a:rPr lang="mul" sz="2400" dirty="0"/>
              <a:t>DdoS-атак,</a:t>
            </a:r>
            <a:r>
              <a:rPr lang="LID4096" sz="2400" dirty="0"/>
              <a:t> </a:t>
            </a:r>
            <a:r>
              <a:rPr lang="mul" sz="2400" dirty="0"/>
              <a:t>например,</a:t>
            </a:r>
            <a:r>
              <a:rPr lang="LID4096" sz="2400" dirty="0"/>
              <a:t> </a:t>
            </a:r>
            <a:r>
              <a:rPr lang="mul" sz="2400" dirty="0"/>
              <a:t>Cloudflare</a:t>
            </a:r>
            <a:endParaRPr lang="LID4096" sz="2400" dirty="0"/>
          </a:p>
          <a:p>
            <a:r>
              <a:rPr lang="mul" sz="2400" dirty="0"/>
              <a:t>Настройки</a:t>
            </a:r>
            <a:r>
              <a:rPr lang="LID4096" sz="2400" dirty="0"/>
              <a:t> </a:t>
            </a:r>
            <a:r>
              <a:rPr lang="mul" sz="2400" dirty="0"/>
              <a:t>межсетевого</a:t>
            </a:r>
            <a:r>
              <a:rPr lang="LID4096" sz="2400" dirty="0"/>
              <a:t> </a:t>
            </a:r>
            <a:r>
              <a:rPr lang="mul" sz="2400" dirty="0"/>
              <a:t>экрана</a:t>
            </a:r>
            <a:r>
              <a:rPr lang="LID4096" sz="2400" dirty="0"/>
              <a:t> </a:t>
            </a:r>
            <a:r>
              <a:rPr lang="mul" sz="2400" dirty="0"/>
              <a:t>Firewall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блокировки</a:t>
            </a:r>
            <a:r>
              <a:rPr lang="LID4096" sz="2400" dirty="0"/>
              <a:t> </a:t>
            </a:r>
            <a:r>
              <a:rPr lang="mul" sz="2400" dirty="0"/>
              <a:t>подозрительных</a:t>
            </a:r>
            <a:r>
              <a:rPr lang="LID4096" sz="2400" dirty="0"/>
              <a:t> </a:t>
            </a:r>
            <a:r>
              <a:rPr lang="mul" sz="2400" dirty="0"/>
              <a:t>запросов</a:t>
            </a:r>
            <a:endParaRPr lang="LID4096" sz="2400" dirty="0"/>
          </a:p>
          <a:p>
            <a:r>
              <a:rPr lang="mul" sz="2400" dirty="0"/>
              <a:t>Тестирования</a:t>
            </a:r>
            <a:r>
              <a:rPr lang="LID4096" sz="2400" dirty="0"/>
              <a:t> </a:t>
            </a:r>
            <a:r>
              <a:rPr lang="mul" sz="2400" dirty="0"/>
              <a:t>на</a:t>
            </a:r>
            <a:r>
              <a:rPr lang="LID4096" sz="2400" dirty="0"/>
              <a:t> </a:t>
            </a:r>
            <a:r>
              <a:rPr lang="mul" sz="2400" dirty="0"/>
              <a:t>уязвимости</a:t>
            </a:r>
            <a:r>
              <a:rPr lang="LID4096" sz="2400" dirty="0"/>
              <a:t> </a:t>
            </a:r>
            <a:r>
              <a:rPr lang="mul" sz="2400" dirty="0"/>
              <a:t>системы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их</a:t>
            </a:r>
            <a:r>
              <a:rPr lang="LID4096" sz="2400" dirty="0"/>
              <a:t> </a:t>
            </a:r>
            <a:r>
              <a:rPr lang="mul" sz="2400" dirty="0"/>
              <a:t>устранения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60309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142"/>
          </a:xfrm>
        </p:spPr>
        <p:txBody>
          <a:bodyPr/>
          <a:lstStyle/>
          <a:p>
            <a:pPr algn="ctr"/>
            <a:r>
              <a:rPr lang="ru-RU" dirty="0"/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Махотина Валерия</a:t>
            </a:r>
          </a:p>
          <a:p>
            <a:r>
              <a:rPr lang="ru-RU" sz="2400" dirty="0"/>
              <a:t>Яковлева Алена</a:t>
            </a:r>
          </a:p>
          <a:p>
            <a:r>
              <a:rPr lang="ru-RU" sz="2400" dirty="0"/>
              <a:t>Жуков Михаил</a:t>
            </a:r>
          </a:p>
          <a:p>
            <a:r>
              <a:rPr lang="ru-RU" sz="2400" dirty="0" err="1"/>
              <a:t>Жаппуев</a:t>
            </a:r>
            <a:r>
              <a:rPr lang="ru-RU" sz="2400" dirty="0"/>
              <a:t> Ренат</a:t>
            </a:r>
          </a:p>
          <a:p>
            <a:r>
              <a:rPr lang="ru-RU" sz="2400" dirty="0" err="1"/>
              <a:t>Чмирков</a:t>
            </a:r>
            <a:r>
              <a:rPr lang="ru-RU" sz="2400" dirty="0"/>
              <a:t> Максим</a:t>
            </a:r>
          </a:p>
          <a:p>
            <a:r>
              <a:rPr lang="ru-RU" sz="2400" dirty="0"/>
              <a:t>Королев Никита</a:t>
            </a:r>
          </a:p>
          <a:p>
            <a:r>
              <a:rPr lang="ru-RU" sz="2400" dirty="0"/>
              <a:t>Киселев Ярослав</a:t>
            </a:r>
          </a:p>
          <a:p>
            <a:r>
              <a:rPr lang="ru-RU" sz="2400" dirty="0"/>
              <a:t>Кузьмин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31547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3897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70212"/>
            <a:ext cx="9297973" cy="5387788"/>
          </a:xfrm>
        </p:spPr>
        <p:txBody>
          <a:bodyPr>
            <a:noAutofit/>
          </a:bodyPr>
          <a:lstStyle/>
          <a:p>
            <a:r>
              <a:rPr lang="ru-RU" sz="2400" dirty="0"/>
              <a:t>Мы представляем архитектуру проекта по дисциплине «Архитектура информационных систем».</a:t>
            </a:r>
          </a:p>
          <a:p>
            <a:r>
              <a:rPr lang="ru-RU" sz="2400" dirty="0"/>
              <a:t>Название проекта: Сайт гостиничной сети «Эльбрус-Плаза»</a:t>
            </a:r>
          </a:p>
          <a:p>
            <a:r>
              <a:rPr lang="ru-RU" sz="2400" dirty="0"/>
              <a:t>Суть проекта: создание сайта для отеля с возможностью получения информации об отелях в разных городах, бронированию номеров и участию в программе лояльности. </a:t>
            </a:r>
          </a:p>
          <a:p>
            <a:r>
              <a:rPr lang="ru-RU" sz="2400" dirty="0"/>
              <a:t>Цели организаторов:</a:t>
            </a:r>
            <a:br>
              <a:rPr lang="ru-RU" sz="2400" dirty="0"/>
            </a:br>
            <a:r>
              <a:rPr lang="ru-RU" sz="2400" dirty="0"/>
              <a:t>Добиться большого притока клиентов на сайт. </a:t>
            </a:r>
          </a:p>
          <a:p>
            <a:r>
              <a:rPr lang="ru-RU" sz="2400" dirty="0"/>
              <a:t>Прогнозируемые требования клиентов: </a:t>
            </a:r>
            <a:br>
              <a:rPr lang="ru-RU" sz="2400" dirty="0"/>
            </a:br>
            <a:r>
              <a:rPr lang="ru-RU" sz="2400" dirty="0"/>
              <a:t>Удобный и «дружелюбный» интерфейс. Возможность удобной формы оплаты и бронирования номера. Наличие программы лояльности.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455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9345"/>
            <a:ext cx="12192000" cy="1325562"/>
          </a:xfrm>
        </p:spPr>
        <p:txBody>
          <a:bodyPr/>
          <a:lstStyle/>
          <a:p>
            <a:pPr algn="ctr"/>
            <a:r>
              <a:rPr lang="ru-RU" dirty="0"/>
              <a:t>Бизнес-процессы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264023"/>
            <a:ext cx="8595360" cy="5593977"/>
          </a:xfrm>
        </p:spPr>
        <p:txBody>
          <a:bodyPr>
            <a:normAutofit fontScale="92500" lnSpcReduction="10000"/>
          </a:bodyPr>
          <a:lstStyle/>
          <a:p>
            <a:r>
              <a:rPr lang="mul" sz="2400" dirty="0"/>
              <a:t>Аренда</a:t>
            </a:r>
            <a:r>
              <a:rPr lang="LID4096" sz="2400" dirty="0"/>
              <a:t> </a:t>
            </a:r>
            <a:r>
              <a:rPr lang="mul" sz="2400" dirty="0"/>
              <a:t>номера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Клиен</a:t>
            </a:r>
            <a:r>
              <a:rPr lang="mul" sz="2400" dirty="0"/>
              <a:t>т</a:t>
            </a:r>
            <a:r>
              <a:rPr lang="LID4096" sz="2400" dirty="0"/>
              <a:t> </a:t>
            </a:r>
            <a:r>
              <a:rPr lang="mul" sz="2400" dirty="0"/>
              <a:t>бронирует</a:t>
            </a:r>
            <a:r>
              <a:rPr lang="LID4096" sz="2400" dirty="0"/>
              <a:t> </a:t>
            </a:r>
            <a:r>
              <a:rPr lang="mul" sz="2400" dirty="0"/>
              <a:t>номер,</a:t>
            </a:r>
            <a:r>
              <a:rPr lang="LID4096" sz="2400" dirty="0"/>
              <a:t> </a:t>
            </a:r>
            <a:r>
              <a:rPr lang="mul" sz="2400" dirty="0"/>
              <a:t>участвует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программе</a:t>
            </a:r>
            <a:r>
              <a:rPr lang="LID4096" sz="2400" dirty="0"/>
              <a:t> </a:t>
            </a:r>
            <a:r>
              <a:rPr lang="mul" sz="2400" dirty="0"/>
              <a:t>лояльности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копит</a:t>
            </a:r>
            <a:r>
              <a:rPr lang="LID4096" sz="2400" dirty="0"/>
              <a:t> </a:t>
            </a:r>
            <a:r>
              <a:rPr lang="mul" sz="2400" dirty="0"/>
              <a:t>баллы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их</a:t>
            </a:r>
            <a:r>
              <a:rPr lang="LID4096" sz="2400" dirty="0"/>
              <a:t> </a:t>
            </a:r>
            <a:r>
              <a:rPr lang="mul" sz="2400" dirty="0"/>
              <a:t>использования</a:t>
            </a:r>
            <a:r>
              <a:rPr lang="LID4096" sz="2400" dirty="0"/>
              <a:t> </a:t>
            </a:r>
            <a:r>
              <a:rPr lang="mul" sz="2400" dirty="0"/>
              <a:t>при</a:t>
            </a:r>
            <a:r>
              <a:rPr lang="LID4096" sz="2400" dirty="0"/>
              <a:t> </a:t>
            </a:r>
            <a:r>
              <a:rPr lang="mul" sz="2400" dirty="0"/>
              <a:t>последующем</a:t>
            </a:r>
            <a:r>
              <a:rPr lang="LID4096" sz="2400" dirty="0"/>
              <a:t> </a:t>
            </a:r>
            <a:r>
              <a:rPr lang="mul" sz="2400" dirty="0"/>
              <a:t>бронировании,</a:t>
            </a:r>
            <a:r>
              <a:rPr lang="LID4096" sz="2400" dirty="0"/>
              <a:t> </a:t>
            </a:r>
            <a:r>
              <a:rPr lang="mul" sz="2400" dirty="0"/>
              <a:t>оставляет</a:t>
            </a:r>
            <a:r>
              <a:rPr lang="LID4096" sz="2400" dirty="0"/>
              <a:t> </a:t>
            </a:r>
            <a:r>
              <a:rPr lang="mul" sz="2400" dirty="0"/>
              <a:t>отзыв</a:t>
            </a:r>
            <a:r>
              <a:rPr lang="LID4096" sz="2400" dirty="0"/>
              <a:t> </a:t>
            </a:r>
            <a:r>
              <a:rPr lang="mul" sz="2400" dirty="0"/>
              <a:t>после</a:t>
            </a:r>
            <a:r>
              <a:rPr lang="LID4096" sz="2400" dirty="0"/>
              <a:t> </a:t>
            </a:r>
            <a:r>
              <a:rPr lang="mul" sz="2400" dirty="0"/>
              <a:t>выселения</a:t>
            </a:r>
            <a:endParaRPr lang="LID4096" sz="2400" dirty="0"/>
          </a:p>
          <a:p>
            <a:r>
              <a:rPr lang="mul" sz="2400" dirty="0"/>
              <a:t>Продажа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отеля</a:t>
            </a:r>
            <a:endParaRPr lang="LID4096" sz="2400" dirty="0"/>
          </a:p>
          <a:p>
            <a:pPr marL="0" indent="0">
              <a:buNone/>
            </a:pPr>
            <a:r>
              <a:rPr lang="mul" sz="2400" dirty="0"/>
              <a:t>Клиент</a:t>
            </a:r>
            <a:r>
              <a:rPr lang="LID4096" sz="2400" dirty="0"/>
              <a:t> </a:t>
            </a:r>
            <a:r>
              <a:rPr lang="mul" sz="2400" dirty="0"/>
              <a:t>приобретает</a:t>
            </a:r>
            <a:r>
              <a:rPr lang="LID4096" sz="2400" dirty="0"/>
              <a:t> </a:t>
            </a:r>
            <a:r>
              <a:rPr lang="mul" sz="2400" dirty="0"/>
              <a:t>услуги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отеле,</a:t>
            </a:r>
            <a:r>
              <a:rPr lang="LID4096" sz="2400" dirty="0"/>
              <a:t> </a:t>
            </a:r>
            <a:r>
              <a:rPr lang="mul" sz="2400" dirty="0"/>
              <a:t>такие</a:t>
            </a:r>
            <a:r>
              <a:rPr lang="LID4096" sz="2400" dirty="0"/>
              <a:t> </a:t>
            </a:r>
            <a:r>
              <a:rPr lang="mul" sz="2400" dirty="0"/>
              <a:t>как:</a:t>
            </a:r>
            <a:r>
              <a:rPr lang="LID4096" sz="2400" dirty="0"/>
              <a:t> </a:t>
            </a:r>
            <a:r>
              <a:rPr lang="mul" sz="2400" dirty="0"/>
              <a:t>поход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ресторан,</a:t>
            </a:r>
            <a:r>
              <a:rPr lang="LID4096" sz="2400" dirty="0"/>
              <a:t> </a:t>
            </a:r>
            <a:r>
              <a:rPr lang="mul" sz="2400" dirty="0"/>
              <a:t>посещение</a:t>
            </a:r>
            <a:r>
              <a:rPr lang="LID4096" sz="2400" dirty="0"/>
              <a:t> </a:t>
            </a:r>
            <a:r>
              <a:rPr lang="mul" sz="2400" dirty="0"/>
              <a:t>СПА-центра,</a:t>
            </a:r>
            <a:r>
              <a:rPr lang="LID4096" sz="2400" dirty="0"/>
              <a:t> </a:t>
            </a:r>
            <a:r>
              <a:rPr lang="mul" sz="2400" dirty="0"/>
              <a:t>бронирование</a:t>
            </a:r>
            <a:r>
              <a:rPr lang="LID4096" sz="2400" dirty="0"/>
              <a:t> </a:t>
            </a:r>
            <a:r>
              <a:rPr lang="mul" sz="2400" dirty="0"/>
              <a:t>места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проведения</a:t>
            </a:r>
            <a:r>
              <a:rPr lang="LID4096" sz="2400" dirty="0"/>
              <a:t> </a:t>
            </a:r>
            <a:r>
              <a:rPr lang="mul" sz="2400" dirty="0"/>
              <a:t>мероприятия.</a:t>
            </a:r>
            <a:endParaRPr lang="ru-RU" sz="2400" dirty="0"/>
          </a:p>
          <a:p>
            <a:r>
              <a:rPr lang="mul" sz="2400" dirty="0"/>
              <a:t>Ведение</a:t>
            </a:r>
            <a:r>
              <a:rPr lang="LID4096" sz="2400" dirty="0"/>
              <a:t> </a:t>
            </a:r>
            <a:r>
              <a:rPr lang="mul" sz="2400" dirty="0"/>
              <a:t>сайта</a:t>
            </a:r>
            <a:r>
              <a:rPr lang="LID4096" sz="2400" dirty="0"/>
              <a:t> </a:t>
            </a:r>
            <a:r>
              <a:rPr lang="mul" sz="2400" dirty="0"/>
              <a:t>гостиничной</a:t>
            </a:r>
            <a:r>
              <a:rPr lang="LID4096" sz="2400" dirty="0"/>
              <a:t> </a:t>
            </a:r>
            <a:r>
              <a:rPr lang="mul" sz="2400" dirty="0"/>
              <a:t>сети</a:t>
            </a:r>
            <a:endParaRPr lang="LID4096" sz="2400" dirty="0"/>
          </a:p>
          <a:p>
            <a:pPr marL="0" indent="0">
              <a:buNone/>
            </a:pPr>
            <a:r>
              <a:rPr lang="mul" sz="2400" dirty="0"/>
              <a:t>К</a:t>
            </a:r>
            <a:r>
              <a:rPr lang="ru-RU" sz="2400" dirty="0" err="1"/>
              <a:t>лиент</a:t>
            </a:r>
            <a:r>
              <a:rPr lang="ru-RU" sz="2400" dirty="0"/>
              <a:t> им</a:t>
            </a:r>
            <a:r>
              <a:rPr lang="mul" sz="2400" dirty="0"/>
              <a:t>е</a:t>
            </a:r>
            <a:r>
              <a:rPr lang="ru-RU" sz="2400" dirty="0" err="1"/>
              <a:t>ет</a:t>
            </a:r>
            <a:r>
              <a:rPr lang="ru-RU" sz="2400" dirty="0"/>
              <a:t> потребность в получении информации об отелях, категориях номеров и ценах в зависимости от сезона</a:t>
            </a:r>
            <a:r>
              <a:rPr lang="mul" sz="2400" dirty="0"/>
              <a:t>,</a:t>
            </a:r>
            <a:r>
              <a:rPr lang="LID4096" sz="2400" dirty="0"/>
              <a:t> </a:t>
            </a:r>
            <a:r>
              <a:rPr lang="mul" sz="2400" dirty="0"/>
              <a:t>публикуемых</a:t>
            </a:r>
            <a:r>
              <a:rPr lang="LID4096" sz="2400" dirty="0"/>
              <a:t> </a:t>
            </a:r>
            <a:r>
              <a:rPr lang="mul" sz="2400" dirty="0"/>
              <a:t>контент-менеджером.</a:t>
            </a:r>
            <a:r>
              <a:rPr lang="LID4096" sz="2400" dirty="0"/>
              <a:t> </a:t>
            </a:r>
            <a:r>
              <a:rPr lang="mul" sz="2400" dirty="0"/>
              <a:t>Клиент</a:t>
            </a:r>
            <a:r>
              <a:rPr lang="LID4096" sz="2400" dirty="0"/>
              <a:t> </a:t>
            </a:r>
            <a:r>
              <a:rPr lang="mul" sz="2400" dirty="0"/>
              <a:t>имеет</a:t>
            </a:r>
            <a:r>
              <a:rPr lang="LID4096" sz="2400" dirty="0"/>
              <a:t> </a:t>
            </a:r>
            <a:r>
              <a:rPr lang="mul" sz="2400" dirty="0"/>
              <a:t>потребность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получении</a:t>
            </a:r>
            <a:r>
              <a:rPr lang="LID4096" sz="2400" dirty="0"/>
              <a:t> </a:t>
            </a:r>
            <a:r>
              <a:rPr lang="mul" sz="2400" dirty="0"/>
              <a:t>актуальной</a:t>
            </a:r>
            <a:r>
              <a:rPr lang="LID4096" sz="2400" dirty="0"/>
              <a:t> </a:t>
            </a:r>
            <a:r>
              <a:rPr lang="mul" sz="2400" dirty="0"/>
              <a:t>информации</a:t>
            </a:r>
            <a:r>
              <a:rPr lang="LID4096" sz="2400" dirty="0"/>
              <a:t> </a:t>
            </a:r>
            <a:r>
              <a:rPr lang="mul" sz="2400" dirty="0"/>
              <a:t>о</a:t>
            </a:r>
            <a:r>
              <a:rPr lang="LID4096" sz="2400" dirty="0"/>
              <a:t> </a:t>
            </a:r>
            <a:r>
              <a:rPr lang="mul" sz="2400" dirty="0"/>
              <a:t>доступности</a:t>
            </a:r>
            <a:r>
              <a:rPr lang="LID4096" sz="2400" dirty="0"/>
              <a:t> </a:t>
            </a:r>
            <a:r>
              <a:rPr lang="mul" sz="2400" dirty="0"/>
              <a:t>номеров,</a:t>
            </a:r>
            <a:r>
              <a:rPr lang="LID4096" sz="2400" dirty="0"/>
              <a:t> </a:t>
            </a:r>
            <a:r>
              <a:rPr lang="mul" sz="2400" dirty="0"/>
              <a:t>которую</a:t>
            </a:r>
            <a:r>
              <a:rPr lang="LID4096" sz="2400" dirty="0"/>
              <a:t> </a:t>
            </a:r>
            <a:r>
              <a:rPr lang="mul" sz="2400" dirty="0"/>
              <a:t>обновляет</a:t>
            </a:r>
            <a:r>
              <a:rPr lang="LID4096" sz="2400" dirty="0"/>
              <a:t> </a:t>
            </a:r>
            <a:r>
              <a:rPr lang="mul" sz="2400" dirty="0"/>
              <a:t>менеджер</a:t>
            </a:r>
            <a:r>
              <a:rPr lang="LID4096" sz="2400" dirty="0"/>
              <a:t> </a:t>
            </a:r>
            <a:r>
              <a:rPr lang="mul" sz="2400" dirty="0"/>
              <a:t>гостиничного</a:t>
            </a:r>
            <a:r>
              <a:rPr lang="LID4096" sz="2400" dirty="0"/>
              <a:t> </a:t>
            </a:r>
            <a:r>
              <a:rPr lang="mul" sz="2400" dirty="0"/>
              <a:t>дела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45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5974"/>
            <a:ext cx="12192000" cy="785020"/>
          </a:xfrm>
        </p:spPr>
        <p:txBody>
          <a:bodyPr/>
          <a:lstStyle/>
          <a:p>
            <a:pPr algn="ctr"/>
            <a:r>
              <a:rPr lang="ru-RU" dirty="0"/>
              <a:t>Заинтересованные 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9859" y="1173798"/>
            <a:ext cx="9106244" cy="5684202"/>
          </a:xfrm>
        </p:spPr>
        <p:txBody>
          <a:bodyPr>
            <a:normAutofit/>
          </a:bodyPr>
          <a:lstStyle/>
          <a:p>
            <a:r>
              <a:rPr lang="mul" sz="2400" dirty="0"/>
              <a:t>К</a:t>
            </a:r>
            <a:r>
              <a:rPr lang="ru-RU" sz="2400" dirty="0" err="1"/>
              <a:t>лиент</a:t>
            </a:r>
            <a:endParaRPr lang="ru-RU" sz="2400" dirty="0"/>
          </a:p>
          <a:p>
            <a:pPr marL="0" indent="0">
              <a:buNone/>
            </a:pPr>
            <a:r>
              <a:rPr lang="mul" sz="2400" dirty="0"/>
              <a:t>Человек</a:t>
            </a:r>
            <a:r>
              <a:rPr lang="ru-RU" sz="2400" dirty="0"/>
              <a:t>, </a:t>
            </a:r>
            <a:r>
              <a:rPr lang="mul" sz="2400" dirty="0"/>
              <a:t>который</a:t>
            </a:r>
            <a:r>
              <a:rPr lang="LID4096" sz="2400" dirty="0"/>
              <a:t> </a:t>
            </a:r>
            <a:r>
              <a:rPr lang="mul" sz="2400" dirty="0"/>
              <a:t>пользуется</a:t>
            </a:r>
            <a:r>
              <a:rPr lang="LID4096" sz="2400" dirty="0"/>
              <a:t> </a:t>
            </a:r>
            <a:r>
              <a:rPr lang="mul" sz="2400" dirty="0"/>
              <a:t>сайтом</a:t>
            </a:r>
            <a:r>
              <a:rPr lang="LID4096" sz="2400" dirty="0"/>
              <a:t> </a:t>
            </a:r>
            <a:r>
              <a:rPr lang="mul" sz="2400" dirty="0"/>
              <a:t>гостиничной</a:t>
            </a:r>
            <a:r>
              <a:rPr lang="LID4096" sz="2400" dirty="0"/>
              <a:t> </a:t>
            </a:r>
            <a:r>
              <a:rPr lang="mul" sz="2400" dirty="0"/>
              <a:t>сети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целью</a:t>
            </a:r>
            <a:r>
              <a:rPr lang="LID4096" sz="2400" dirty="0"/>
              <a:t> </a:t>
            </a:r>
            <a:r>
              <a:rPr lang="mul" sz="2400" dirty="0"/>
              <a:t>получения</a:t>
            </a:r>
            <a:r>
              <a:rPr lang="LID4096" sz="2400" dirty="0"/>
              <a:t> </a:t>
            </a:r>
            <a:r>
              <a:rPr lang="mul" sz="2400" dirty="0"/>
              <a:t>информации</a:t>
            </a:r>
            <a:r>
              <a:rPr lang="LID4096" sz="2400" dirty="0"/>
              <a:t> </a:t>
            </a:r>
            <a:r>
              <a:rPr lang="mul" sz="2400" dirty="0"/>
              <a:t>об</a:t>
            </a:r>
            <a:r>
              <a:rPr lang="LID4096" sz="2400" dirty="0"/>
              <a:t> </a:t>
            </a:r>
            <a:r>
              <a:rPr lang="mul" sz="2400" dirty="0"/>
              <a:t>отеле,</a:t>
            </a:r>
            <a:r>
              <a:rPr lang="LID4096" sz="2400" dirty="0"/>
              <a:t> </a:t>
            </a:r>
            <a:r>
              <a:rPr lang="mul" sz="2400" dirty="0"/>
              <a:t>бронирования</a:t>
            </a:r>
            <a:r>
              <a:rPr lang="LID4096" sz="2400" dirty="0"/>
              <a:t> </a:t>
            </a:r>
            <a:r>
              <a:rPr lang="mul" sz="2400" dirty="0"/>
              <a:t>номера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покупке</a:t>
            </a:r>
            <a:r>
              <a:rPr lang="LID4096" sz="2400" dirty="0"/>
              <a:t> </a:t>
            </a:r>
            <a:r>
              <a:rPr lang="mul" sz="2400" dirty="0"/>
              <a:t>сопутсвующих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endParaRPr lang="ru-RU" sz="2400" dirty="0"/>
          </a:p>
          <a:p>
            <a:r>
              <a:rPr lang="ru-RU" sz="2400" dirty="0"/>
              <a:t>Контент-менеджер</a:t>
            </a:r>
          </a:p>
          <a:p>
            <a:pPr marL="0" indent="0">
              <a:buNone/>
            </a:pPr>
            <a:r>
              <a:rPr lang="ru-RU" sz="2400" dirty="0"/>
              <a:t>Работник, который</a:t>
            </a:r>
            <a:r>
              <a:rPr lang="LID4096" sz="2400" dirty="0"/>
              <a:t> </a:t>
            </a:r>
            <a:r>
              <a:rPr lang="mul" sz="2400" dirty="0"/>
              <a:t>обновляет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ru-RU" sz="2400" dirty="0" err="1"/>
              <a:t>нформацию</a:t>
            </a:r>
            <a:r>
              <a:rPr lang="ru-RU" sz="2400" dirty="0"/>
              <a:t> об отелях, ценах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акциях</a:t>
            </a:r>
            <a:r>
              <a:rPr lang="ru-RU" sz="2400" dirty="0"/>
              <a:t> </a:t>
            </a:r>
            <a:r>
              <a:rPr lang="mul" sz="2400" dirty="0"/>
              <a:t>на</a:t>
            </a:r>
            <a:r>
              <a:rPr lang="LID4096" sz="2400" dirty="0"/>
              <a:t> </a:t>
            </a:r>
            <a:r>
              <a:rPr lang="mul" sz="2400" dirty="0"/>
              <a:t>сайте</a:t>
            </a:r>
            <a:r>
              <a:rPr lang="LID4096" sz="2400" dirty="0"/>
              <a:t> </a:t>
            </a:r>
            <a:r>
              <a:rPr lang="mul" sz="2400" dirty="0"/>
              <a:t>гостиничной</a:t>
            </a:r>
            <a:r>
              <a:rPr lang="LID4096" sz="2400" dirty="0"/>
              <a:t> </a:t>
            </a:r>
            <a:r>
              <a:rPr lang="mul" sz="2400" dirty="0"/>
              <a:t>сети</a:t>
            </a:r>
            <a:endParaRPr lang="ru-RU" sz="2400" dirty="0"/>
          </a:p>
          <a:p>
            <a:r>
              <a:rPr lang="ru-RU" sz="2400" dirty="0"/>
              <a:t>Менеджер гостиничного дела</a:t>
            </a:r>
          </a:p>
          <a:p>
            <a:pPr marL="0" indent="0">
              <a:buNone/>
            </a:pPr>
            <a:r>
              <a:rPr lang="ru-RU" sz="2400" dirty="0"/>
              <a:t>Работник, который поддерживает деятельность конкретного отеля сети</a:t>
            </a:r>
            <a:r>
              <a:rPr lang="mul" sz="2400" dirty="0"/>
              <a:t>,</a:t>
            </a:r>
            <a:r>
              <a:rPr lang="LID4096" sz="2400" dirty="0"/>
              <a:t> </a:t>
            </a:r>
            <a:r>
              <a:rPr lang="mul" sz="2400" dirty="0"/>
              <a:t>обновляет</a:t>
            </a:r>
            <a:r>
              <a:rPr lang="LID4096" sz="2400" dirty="0"/>
              <a:t> </a:t>
            </a:r>
            <a:r>
              <a:rPr lang="mul" sz="2400" dirty="0"/>
              <a:t>информацию</a:t>
            </a:r>
            <a:r>
              <a:rPr lang="LID4096" sz="2400" dirty="0"/>
              <a:t> </a:t>
            </a:r>
            <a:r>
              <a:rPr lang="mul" sz="2400" dirty="0"/>
              <a:t>о</a:t>
            </a:r>
            <a:r>
              <a:rPr lang="LID4096" sz="2400" dirty="0"/>
              <a:t> </a:t>
            </a:r>
            <a:r>
              <a:rPr lang="mul" sz="2400" dirty="0"/>
              <a:t>доступности</a:t>
            </a:r>
            <a:r>
              <a:rPr lang="LID4096" sz="2400" dirty="0"/>
              <a:t> </a:t>
            </a:r>
            <a:r>
              <a:rPr lang="mul" sz="2400" dirty="0"/>
              <a:t>номеров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92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/>
              <a:t>Основные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15" y="1150375"/>
            <a:ext cx="10946190" cy="4675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Функции</a:t>
            </a:r>
            <a:r>
              <a:rPr lang="LID4096" sz="2400" dirty="0"/>
              <a:t> </a:t>
            </a:r>
            <a:r>
              <a:rPr lang="mul" sz="2400" dirty="0"/>
              <a:t>нашей</a:t>
            </a:r>
            <a:r>
              <a:rPr lang="LID4096" sz="2400" dirty="0"/>
              <a:t> </a:t>
            </a:r>
            <a:r>
              <a:rPr lang="mul" sz="2400" dirty="0"/>
              <a:t>архитектурной</a:t>
            </a:r>
            <a:r>
              <a:rPr lang="LID4096" sz="2400" dirty="0"/>
              <a:t> </a:t>
            </a:r>
            <a:r>
              <a:rPr lang="mul" sz="2400" dirty="0"/>
              <a:t>каты</a:t>
            </a:r>
            <a:r>
              <a:rPr lang="LID4096" sz="2400" dirty="0"/>
              <a:t> </a:t>
            </a:r>
            <a:r>
              <a:rPr lang="mul" sz="2400" dirty="0"/>
              <a:t>охватывают</a:t>
            </a:r>
            <a:r>
              <a:rPr lang="LID4096" sz="2400" dirty="0"/>
              <a:t> </a:t>
            </a:r>
            <a:r>
              <a:rPr lang="mul" sz="2400" dirty="0"/>
              <a:t>как</a:t>
            </a:r>
            <a:r>
              <a:rPr lang="LID4096" sz="2400" dirty="0"/>
              <a:t> </a:t>
            </a:r>
            <a:r>
              <a:rPr lang="mul" sz="2400" dirty="0"/>
              <a:t>интерфейс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пользователя,</a:t>
            </a:r>
            <a:r>
              <a:rPr lang="LID4096" sz="2400" dirty="0"/>
              <a:t> </a:t>
            </a:r>
            <a:r>
              <a:rPr lang="mul" sz="2400" dirty="0"/>
              <a:t>так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логику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управление</a:t>
            </a:r>
            <a:r>
              <a:rPr lang="LID4096" sz="2400" dirty="0"/>
              <a:t> </a:t>
            </a:r>
            <a:r>
              <a:rPr lang="mul" sz="2400" dirty="0"/>
              <a:t>данными</a:t>
            </a:r>
            <a:r>
              <a:rPr lang="LID4096" sz="2400" dirty="0"/>
              <a:t> </a:t>
            </a:r>
            <a:r>
              <a:rPr lang="mul" sz="2400" dirty="0"/>
              <a:t>сайта.</a:t>
            </a:r>
            <a:r>
              <a:rPr lang="LID4096" sz="2400" dirty="0"/>
              <a:t> </a:t>
            </a:r>
            <a:r>
              <a:rPr lang="mul" sz="2400" dirty="0"/>
              <a:t>Сами</a:t>
            </a:r>
            <a:r>
              <a:rPr lang="LID4096" sz="2400" dirty="0"/>
              <a:t> </a:t>
            </a:r>
            <a:r>
              <a:rPr lang="mul" sz="2400" dirty="0"/>
              <a:t>функции</a:t>
            </a:r>
            <a:r>
              <a:rPr lang="LID4096" sz="2400" dirty="0"/>
              <a:t> </a:t>
            </a:r>
            <a:r>
              <a:rPr lang="mul" sz="2400" dirty="0"/>
              <a:t>отражают</a:t>
            </a:r>
            <a:r>
              <a:rPr lang="LID4096" sz="2400" dirty="0"/>
              <a:t> </a:t>
            </a:r>
            <a:r>
              <a:rPr lang="mul" sz="2400" dirty="0"/>
              <a:t>выделенные</a:t>
            </a:r>
            <a:r>
              <a:rPr lang="LID4096" sz="2400" dirty="0"/>
              <a:t> </a:t>
            </a:r>
            <a:r>
              <a:rPr lang="mul" sz="2400" dirty="0"/>
              <a:t>бизнес-процессы.</a:t>
            </a:r>
            <a:endParaRPr lang="LID4096" sz="2400" dirty="0"/>
          </a:p>
          <a:p>
            <a:pPr marL="0" indent="0">
              <a:buNone/>
            </a:pPr>
            <a:r>
              <a:rPr lang="mul" sz="2400" dirty="0"/>
              <a:t>Аренда</a:t>
            </a:r>
            <a:r>
              <a:rPr lang="LID4096" sz="2400" dirty="0"/>
              <a:t> </a:t>
            </a:r>
            <a:r>
              <a:rPr lang="mul" sz="2400" dirty="0"/>
              <a:t>номера:</a:t>
            </a:r>
            <a:endParaRPr lang="LID4096" sz="2400" dirty="0"/>
          </a:p>
          <a:p>
            <a:r>
              <a:rPr lang="ru-RU" sz="2400" dirty="0"/>
              <a:t>П</a:t>
            </a:r>
            <a:r>
              <a:rPr lang="mul" sz="2400" dirty="0"/>
              <a:t>оиск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выбор</a:t>
            </a:r>
            <a:r>
              <a:rPr lang="LID4096" sz="2400" dirty="0"/>
              <a:t> </a:t>
            </a:r>
            <a:r>
              <a:rPr lang="mul" sz="2400" dirty="0"/>
              <a:t>отеля</a:t>
            </a:r>
            <a:r>
              <a:rPr lang="LID4096" sz="2400" dirty="0"/>
              <a:t> </a:t>
            </a:r>
            <a:r>
              <a:rPr lang="mul" sz="2400" dirty="0"/>
              <a:t>(фильтр</a:t>
            </a:r>
            <a:r>
              <a:rPr lang="LID4096" sz="2400" dirty="0"/>
              <a:t> </a:t>
            </a:r>
            <a:r>
              <a:rPr lang="mul" sz="2400" dirty="0"/>
              <a:t>по</a:t>
            </a:r>
            <a:r>
              <a:rPr lang="LID4096" sz="2400" dirty="0"/>
              <a:t> </a:t>
            </a:r>
            <a:r>
              <a:rPr lang="mul" sz="2400" dirty="0"/>
              <a:t>городу,</a:t>
            </a:r>
            <a:r>
              <a:rPr lang="LID4096" sz="2400" dirty="0"/>
              <a:t> </a:t>
            </a:r>
            <a:r>
              <a:rPr lang="mul" sz="2400" dirty="0"/>
              <a:t>датам,</a:t>
            </a:r>
            <a:r>
              <a:rPr lang="LID4096" sz="2400" dirty="0"/>
              <a:t> </a:t>
            </a:r>
            <a:r>
              <a:rPr lang="mul" sz="2400" dirty="0"/>
              <a:t>категории</a:t>
            </a:r>
            <a:r>
              <a:rPr lang="LID4096" sz="2400" dirty="0"/>
              <a:t> </a:t>
            </a:r>
            <a:r>
              <a:rPr lang="mul" sz="2400" dirty="0"/>
              <a:t>номеров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их</a:t>
            </a:r>
            <a:r>
              <a:rPr lang="LID4096" sz="2400" dirty="0"/>
              <a:t> </a:t>
            </a:r>
            <a:r>
              <a:rPr lang="mul" sz="2400" dirty="0"/>
              <a:t>доступности)</a:t>
            </a:r>
            <a:endParaRPr lang="LID4096" sz="2400" dirty="0"/>
          </a:p>
          <a:p>
            <a:r>
              <a:rPr lang="ru-RU" sz="2400" dirty="0"/>
              <a:t>Б</a:t>
            </a:r>
            <a:r>
              <a:rPr lang="mul" sz="2400" dirty="0"/>
              <a:t>ронирование</a:t>
            </a:r>
            <a:r>
              <a:rPr lang="LID4096" sz="2400" dirty="0"/>
              <a:t> </a:t>
            </a:r>
            <a:r>
              <a:rPr lang="mul" sz="2400" dirty="0"/>
              <a:t>номера</a:t>
            </a:r>
            <a:r>
              <a:rPr lang="LID4096" sz="2400" dirty="0"/>
              <a:t> </a:t>
            </a:r>
            <a:r>
              <a:rPr lang="mul" sz="2400" dirty="0"/>
              <a:t>(форма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ввода</a:t>
            </a:r>
            <a:r>
              <a:rPr lang="LID4096" sz="2400" dirty="0"/>
              <a:t> </a:t>
            </a:r>
            <a:r>
              <a:rPr lang="mul" sz="2400" dirty="0"/>
              <a:t>данных,</a:t>
            </a:r>
            <a:r>
              <a:rPr lang="LID4096" sz="2400" dirty="0"/>
              <a:t> </a:t>
            </a:r>
            <a:r>
              <a:rPr lang="mul" sz="2400" dirty="0"/>
              <a:t>подтверждение</a:t>
            </a:r>
            <a:r>
              <a:rPr lang="LID4096" sz="2400" dirty="0"/>
              <a:t> </a:t>
            </a:r>
            <a:r>
              <a:rPr lang="mul" sz="2400" dirty="0"/>
              <a:t>бронирования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внесение</a:t>
            </a:r>
            <a:r>
              <a:rPr lang="LID4096" sz="2400" dirty="0"/>
              <a:t> </a:t>
            </a:r>
            <a:r>
              <a:rPr lang="mul" sz="2400" dirty="0"/>
              <a:t>предоплаты)</a:t>
            </a:r>
            <a:r>
              <a:rPr lang="LID4096" sz="2400" dirty="0"/>
              <a:t> </a:t>
            </a:r>
          </a:p>
          <a:p>
            <a:r>
              <a:rPr lang="mul" sz="2400" dirty="0"/>
              <a:t>Ведение</a:t>
            </a:r>
            <a:r>
              <a:rPr lang="LID4096" sz="2400" dirty="0"/>
              <a:t> </a:t>
            </a:r>
            <a:r>
              <a:rPr lang="mul" sz="2400" dirty="0"/>
              <a:t>личного</a:t>
            </a:r>
            <a:r>
              <a:rPr lang="LID4096" sz="2400" dirty="0"/>
              <a:t> </a:t>
            </a:r>
            <a:r>
              <a:rPr lang="mul" sz="2400" dirty="0"/>
              <a:t>кабинета</a:t>
            </a:r>
            <a:r>
              <a:rPr lang="LID4096" sz="2400" dirty="0"/>
              <a:t> </a:t>
            </a:r>
            <a:r>
              <a:rPr lang="mul" sz="2400" dirty="0"/>
              <a:t>клиента</a:t>
            </a:r>
            <a:r>
              <a:rPr lang="LID4096" sz="2400" dirty="0"/>
              <a:t> </a:t>
            </a:r>
            <a:r>
              <a:rPr lang="mul" sz="2400" dirty="0"/>
              <a:t>(пополнение</a:t>
            </a:r>
            <a:r>
              <a:rPr lang="LID4096" sz="2400" dirty="0"/>
              <a:t> </a:t>
            </a:r>
            <a:r>
              <a:rPr lang="mul" sz="2400" dirty="0"/>
              <a:t>баланса</a:t>
            </a:r>
            <a:r>
              <a:rPr lang="LID4096" sz="2400" dirty="0"/>
              <a:t> </a:t>
            </a:r>
            <a:r>
              <a:rPr lang="mul" sz="2400" dirty="0"/>
              <a:t>баллов</a:t>
            </a:r>
            <a:r>
              <a:rPr lang="LID4096" sz="2400" dirty="0"/>
              <a:t> </a:t>
            </a:r>
            <a:r>
              <a:rPr lang="mul" sz="2400" dirty="0"/>
              <a:t>по</a:t>
            </a:r>
            <a:r>
              <a:rPr lang="LID4096" sz="2400" dirty="0"/>
              <a:t> </a:t>
            </a:r>
            <a:r>
              <a:rPr lang="mul" sz="2400" dirty="0"/>
              <a:t>программе</a:t>
            </a:r>
            <a:r>
              <a:rPr lang="LID4096" sz="2400" dirty="0"/>
              <a:t> </a:t>
            </a:r>
            <a:r>
              <a:rPr lang="mul" sz="2400" dirty="0"/>
              <a:t>лояльности,</a:t>
            </a:r>
            <a:r>
              <a:rPr lang="LID4096" sz="2400" dirty="0"/>
              <a:t> </a:t>
            </a:r>
            <a:r>
              <a:rPr lang="mul" sz="2400" dirty="0"/>
              <a:t>просмотр</a:t>
            </a:r>
            <a:r>
              <a:rPr lang="LID4096" sz="2400" dirty="0"/>
              <a:t> </a:t>
            </a:r>
            <a:r>
              <a:rPr lang="mul" sz="2400" dirty="0"/>
              <a:t>бронирований,</a:t>
            </a:r>
            <a:r>
              <a:rPr lang="LID4096" sz="2400" dirty="0"/>
              <a:t> </a:t>
            </a:r>
            <a:r>
              <a:rPr lang="mul" sz="2400" dirty="0"/>
              <a:t>возможность</a:t>
            </a:r>
            <a:r>
              <a:rPr lang="LID4096" sz="2400" dirty="0"/>
              <a:t> </a:t>
            </a:r>
            <a:r>
              <a:rPr lang="mul" sz="2400" dirty="0"/>
              <a:t>их</a:t>
            </a:r>
            <a:r>
              <a:rPr lang="LID4096" sz="2400" dirty="0"/>
              <a:t> </a:t>
            </a:r>
            <a:r>
              <a:rPr lang="mul" sz="2400" dirty="0"/>
              <a:t>отмены,</a:t>
            </a:r>
            <a:r>
              <a:rPr lang="LID4096" sz="2400" dirty="0"/>
              <a:t> </a:t>
            </a:r>
            <a:r>
              <a:rPr lang="mul" sz="2400" dirty="0"/>
              <a:t>оставление</a:t>
            </a:r>
            <a:r>
              <a:rPr lang="LID4096" sz="2400" dirty="0"/>
              <a:t> </a:t>
            </a:r>
            <a:r>
              <a:rPr lang="mul" sz="2400" dirty="0"/>
              <a:t>отзыва</a:t>
            </a:r>
            <a:r>
              <a:rPr lang="LID4096" sz="2400" dirty="0"/>
              <a:t> </a:t>
            </a:r>
            <a:r>
              <a:rPr lang="mul" sz="2400" dirty="0"/>
              <a:t>о</a:t>
            </a:r>
            <a:r>
              <a:rPr lang="LID4096" sz="2400" dirty="0"/>
              <a:t> </a:t>
            </a:r>
            <a:r>
              <a:rPr lang="mul" sz="2400" dirty="0"/>
              <a:t>проживании)</a:t>
            </a:r>
            <a:endParaRPr lang="LID4096" sz="2400" dirty="0"/>
          </a:p>
          <a:p>
            <a:r>
              <a:rPr lang="mul" sz="2400" dirty="0"/>
              <a:t>Отправка</a:t>
            </a:r>
            <a:r>
              <a:rPr lang="LID4096" sz="2400" dirty="0"/>
              <a:t> </a:t>
            </a:r>
            <a:r>
              <a:rPr lang="mul" sz="2400" dirty="0"/>
              <a:t>уведомлений</a:t>
            </a:r>
            <a:r>
              <a:rPr lang="LID4096" sz="2400" dirty="0"/>
              <a:t> </a:t>
            </a:r>
            <a:r>
              <a:rPr lang="mul" sz="2400" dirty="0"/>
              <a:t>(о</a:t>
            </a:r>
            <a:r>
              <a:rPr lang="LID4096" sz="2400" dirty="0"/>
              <a:t> </a:t>
            </a:r>
            <a:r>
              <a:rPr lang="mul" sz="2400" dirty="0"/>
              <a:t>подтверждении</a:t>
            </a:r>
            <a:r>
              <a:rPr lang="LID4096" sz="2400" dirty="0"/>
              <a:t> </a:t>
            </a:r>
            <a:r>
              <a:rPr lang="mul" sz="2400" dirty="0"/>
              <a:t>бронирования,</a:t>
            </a:r>
            <a:r>
              <a:rPr lang="LID4096" sz="2400" dirty="0"/>
              <a:t> </a:t>
            </a:r>
            <a:r>
              <a:rPr lang="mul" sz="2400" dirty="0"/>
              <a:t>напоминания</a:t>
            </a:r>
            <a:r>
              <a:rPr lang="LID4096" sz="2400" dirty="0"/>
              <a:t> </a:t>
            </a:r>
            <a:r>
              <a:rPr lang="mul" sz="2400" dirty="0"/>
              <a:t>о</a:t>
            </a:r>
            <a:r>
              <a:rPr lang="LID4096" sz="2400" dirty="0"/>
              <a:t> </a:t>
            </a:r>
            <a:r>
              <a:rPr lang="mul" sz="2400" dirty="0"/>
              <a:t>заезде)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4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/>
              <a:t>Основные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1" y="1150375"/>
            <a:ext cx="10952239" cy="4675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Продажа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отеля:</a:t>
            </a:r>
            <a:endParaRPr lang="LID4096" sz="2400" dirty="0"/>
          </a:p>
          <a:p>
            <a:r>
              <a:rPr lang="mul" sz="2400" dirty="0"/>
              <a:t>Просмотр</a:t>
            </a:r>
            <a:r>
              <a:rPr lang="LID4096" sz="2400" dirty="0"/>
              <a:t> </a:t>
            </a:r>
            <a:r>
              <a:rPr lang="mul" sz="2400" dirty="0"/>
              <a:t>каталога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(отображение</a:t>
            </a:r>
            <a:r>
              <a:rPr lang="LID4096" sz="2400" dirty="0"/>
              <a:t> </a:t>
            </a:r>
            <a:r>
              <a:rPr lang="mul" sz="2400" dirty="0"/>
              <a:t>доступных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описанием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фотографиями)</a:t>
            </a:r>
            <a:endParaRPr lang="LID4096" sz="2400" dirty="0"/>
          </a:p>
          <a:p>
            <a:r>
              <a:rPr lang="mul" sz="2400" dirty="0"/>
              <a:t>Бронирование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(форма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выбора</a:t>
            </a:r>
            <a:r>
              <a:rPr lang="LID4096" sz="2400" dirty="0"/>
              <a:t> </a:t>
            </a:r>
            <a:r>
              <a:rPr lang="mul" sz="2400" dirty="0"/>
              <a:t>услуги,</a:t>
            </a:r>
            <a:r>
              <a:rPr lang="LID4096" sz="2400" dirty="0"/>
              <a:t> </a:t>
            </a:r>
            <a:r>
              <a:rPr lang="mul" sz="2400" dirty="0"/>
              <a:t>клиента,</a:t>
            </a:r>
            <a:r>
              <a:rPr lang="LID4096" sz="2400" dirty="0"/>
              <a:t> </a:t>
            </a:r>
            <a:r>
              <a:rPr lang="mul" sz="2400" dirty="0"/>
              <a:t>даты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времени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выбор</a:t>
            </a:r>
            <a:r>
              <a:rPr lang="LID4096" sz="2400" dirty="0"/>
              <a:t> </a:t>
            </a:r>
            <a:r>
              <a:rPr lang="mul" sz="2400" dirty="0"/>
              <a:t>оплаты</a:t>
            </a:r>
            <a:r>
              <a:rPr lang="LID4096" sz="2400" dirty="0"/>
              <a:t> </a:t>
            </a:r>
            <a:r>
              <a:rPr lang="mul" sz="2400" dirty="0"/>
              <a:t>при</a:t>
            </a:r>
            <a:r>
              <a:rPr lang="LID4096" sz="2400" dirty="0"/>
              <a:t> </a:t>
            </a:r>
            <a:r>
              <a:rPr lang="mul" sz="2400" dirty="0"/>
              <a:t>посещении,</a:t>
            </a:r>
            <a:r>
              <a:rPr lang="LID4096" sz="2400" dirty="0"/>
              <a:t> </a:t>
            </a:r>
            <a:r>
              <a:rPr lang="mul" sz="2400" dirty="0"/>
              <a:t>если</a:t>
            </a:r>
            <a:r>
              <a:rPr lang="LID4096" sz="2400" dirty="0"/>
              <a:t> </a:t>
            </a:r>
            <a:r>
              <a:rPr lang="mul" sz="2400" dirty="0"/>
              <a:t>клиент</a:t>
            </a:r>
            <a:r>
              <a:rPr lang="LID4096" sz="2400" dirty="0"/>
              <a:t> </a:t>
            </a:r>
            <a:r>
              <a:rPr lang="mul" sz="2400" dirty="0"/>
              <a:t>пользуется</a:t>
            </a:r>
            <a:r>
              <a:rPr lang="LID4096" sz="2400" dirty="0"/>
              <a:t> </a:t>
            </a:r>
            <a:r>
              <a:rPr lang="mul" sz="2400" dirty="0"/>
              <a:t>только</a:t>
            </a:r>
            <a:r>
              <a:rPr lang="LID4096" sz="2400" dirty="0"/>
              <a:t> </a:t>
            </a:r>
            <a:r>
              <a:rPr lang="mul" sz="2400" dirty="0"/>
              <a:t>услугой,</a:t>
            </a:r>
            <a:r>
              <a:rPr lang="LID4096" sz="2400" dirty="0"/>
              <a:t> </a:t>
            </a:r>
            <a:r>
              <a:rPr lang="mul" sz="2400" dirty="0"/>
              <a:t>или</a:t>
            </a:r>
            <a:r>
              <a:rPr lang="LID4096" sz="2400" dirty="0"/>
              <a:t> </a:t>
            </a:r>
            <a:r>
              <a:rPr lang="mul" sz="2400" dirty="0"/>
              <a:t>при</a:t>
            </a:r>
            <a:r>
              <a:rPr lang="LID4096" sz="2400" dirty="0"/>
              <a:t> </a:t>
            </a:r>
            <a:r>
              <a:rPr lang="mul" sz="2400" dirty="0"/>
              <a:t>выезде</a:t>
            </a:r>
            <a:r>
              <a:rPr lang="LID4096" sz="2400" dirty="0"/>
              <a:t> </a:t>
            </a:r>
            <a:r>
              <a:rPr lang="mul" sz="2400" dirty="0"/>
              <a:t>из</a:t>
            </a:r>
            <a:r>
              <a:rPr lang="LID4096" sz="2400" dirty="0"/>
              <a:t> </a:t>
            </a:r>
            <a:r>
              <a:rPr lang="mul" sz="2400" dirty="0"/>
              <a:t>отеля,</a:t>
            </a:r>
            <a:r>
              <a:rPr lang="LID4096" sz="2400" dirty="0"/>
              <a:t> </a:t>
            </a:r>
            <a:r>
              <a:rPr lang="mul" sz="2400" dirty="0"/>
              <a:t>если</a:t>
            </a:r>
            <a:r>
              <a:rPr lang="LID4096" sz="2400" dirty="0"/>
              <a:t> </a:t>
            </a:r>
            <a:r>
              <a:rPr lang="mul" sz="2400" dirty="0"/>
              <a:t>он</a:t>
            </a:r>
            <a:r>
              <a:rPr lang="LID4096" sz="2400" dirty="0"/>
              <a:t> </a:t>
            </a:r>
            <a:r>
              <a:rPr lang="mul" sz="2400" dirty="0"/>
              <a:t>проживает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отеле</a:t>
            </a:r>
            <a:r>
              <a:rPr lang="LID4096" sz="2400" dirty="0"/>
              <a:t> </a:t>
            </a:r>
            <a:r>
              <a:rPr lang="mul" sz="2400" dirty="0"/>
              <a:t>на</a:t>
            </a:r>
            <a:r>
              <a:rPr lang="LID4096" sz="2400" dirty="0"/>
              <a:t> </a:t>
            </a:r>
            <a:r>
              <a:rPr lang="mul" sz="2400" dirty="0"/>
              <a:t>данный</a:t>
            </a:r>
            <a:r>
              <a:rPr lang="LID4096" sz="2400" dirty="0"/>
              <a:t> </a:t>
            </a:r>
            <a:r>
              <a:rPr lang="mul" sz="2400" dirty="0"/>
              <a:t>момент)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558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/>
              <a:t>Основные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81" y="1150375"/>
            <a:ext cx="10994571" cy="4675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Ведение</a:t>
            </a:r>
            <a:r>
              <a:rPr lang="LID4096" sz="2400" dirty="0"/>
              <a:t> </a:t>
            </a:r>
            <a:r>
              <a:rPr lang="mul" sz="2400" dirty="0"/>
              <a:t>сайта</a:t>
            </a:r>
            <a:r>
              <a:rPr lang="LID4096" sz="2400" dirty="0"/>
              <a:t> </a:t>
            </a:r>
            <a:r>
              <a:rPr lang="mul" sz="2400" dirty="0"/>
              <a:t>гостиничной</a:t>
            </a:r>
            <a:r>
              <a:rPr lang="LID4096" sz="2400" dirty="0"/>
              <a:t> </a:t>
            </a:r>
            <a:r>
              <a:rPr lang="mul" sz="2400" dirty="0"/>
              <a:t>сети:</a:t>
            </a:r>
            <a:endParaRPr lang="LID4096" sz="2400" dirty="0"/>
          </a:p>
          <a:p>
            <a:r>
              <a:rPr lang="mul" sz="2400" dirty="0"/>
              <a:t>Управление</a:t>
            </a:r>
            <a:r>
              <a:rPr lang="LID4096" sz="2400" dirty="0"/>
              <a:t> </a:t>
            </a:r>
            <a:r>
              <a:rPr lang="mul" sz="2400" dirty="0"/>
              <a:t>контентом</a:t>
            </a:r>
            <a:r>
              <a:rPr lang="LID4096" sz="2400" dirty="0"/>
              <a:t> </a:t>
            </a:r>
            <a:r>
              <a:rPr lang="mul" sz="2400" dirty="0"/>
              <a:t>(редактирование</a:t>
            </a:r>
            <a:r>
              <a:rPr lang="LID4096" sz="2400" dirty="0"/>
              <a:t> </a:t>
            </a:r>
            <a:r>
              <a:rPr lang="mul" sz="2400" dirty="0"/>
              <a:t>текстов,</a:t>
            </a:r>
            <a:r>
              <a:rPr lang="LID4096" sz="2400" dirty="0"/>
              <a:t> </a:t>
            </a:r>
            <a:r>
              <a:rPr lang="mul" sz="2400" dirty="0"/>
              <a:t>изображений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цен</a:t>
            </a:r>
            <a:r>
              <a:rPr lang="LID4096" sz="2400" dirty="0"/>
              <a:t> </a:t>
            </a:r>
            <a:r>
              <a:rPr lang="mul" sz="2400" dirty="0"/>
              <a:t>на</a:t>
            </a:r>
            <a:r>
              <a:rPr lang="LID4096" sz="2400" dirty="0"/>
              <a:t> </a:t>
            </a:r>
            <a:r>
              <a:rPr lang="mul" sz="2400" dirty="0"/>
              <a:t>номера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услуги</a:t>
            </a:r>
            <a:r>
              <a:rPr lang="LID4096" sz="2400" dirty="0"/>
              <a:t> </a:t>
            </a:r>
            <a:r>
              <a:rPr lang="mul" sz="2400" dirty="0"/>
              <a:t>отеля</a:t>
            </a:r>
            <a:r>
              <a:rPr lang="LID4096" sz="2400" dirty="0"/>
              <a:t> </a:t>
            </a:r>
            <a:r>
              <a:rPr lang="mul" sz="2400" dirty="0"/>
              <a:t>на</a:t>
            </a:r>
            <a:r>
              <a:rPr lang="LID4096" sz="2400" dirty="0"/>
              <a:t> </a:t>
            </a:r>
            <a:r>
              <a:rPr lang="mul" sz="2400" dirty="0"/>
              <a:t>сайте)</a:t>
            </a:r>
            <a:endParaRPr lang="LID4096" sz="2400" dirty="0"/>
          </a:p>
          <a:p>
            <a:r>
              <a:rPr lang="mul" sz="2400" dirty="0"/>
              <a:t>Публикация</a:t>
            </a:r>
            <a:r>
              <a:rPr lang="LID4096" sz="2400" dirty="0"/>
              <a:t> </a:t>
            </a:r>
            <a:r>
              <a:rPr lang="mul" sz="2400" dirty="0"/>
              <a:t>акций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спецпредложений</a:t>
            </a:r>
            <a:endParaRPr lang="LID4096" sz="2400" dirty="0"/>
          </a:p>
          <a:p>
            <a:r>
              <a:rPr lang="mul" sz="2400" dirty="0"/>
              <a:t>Управление</a:t>
            </a:r>
            <a:r>
              <a:rPr lang="LID4096" sz="2400" dirty="0"/>
              <a:t> </a:t>
            </a:r>
            <a:r>
              <a:rPr lang="mul" sz="2400" dirty="0"/>
              <a:t>доступностью</a:t>
            </a:r>
            <a:r>
              <a:rPr lang="LID4096" sz="2400" dirty="0"/>
              <a:t> </a:t>
            </a:r>
            <a:r>
              <a:rPr lang="mul" sz="2400" dirty="0"/>
              <a:t>номеров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услуг</a:t>
            </a:r>
            <a:r>
              <a:rPr lang="LID4096" sz="2400" dirty="0"/>
              <a:t> </a:t>
            </a:r>
            <a:r>
              <a:rPr lang="mul" sz="2400" dirty="0"/>
              <a:t>в</a:t>
            </a:r>
            <a:r>
              <a:rPr lang="LID4096" sz="2400" dirty="0"/>
              <a:t> </a:t>
            </a:r>
            <a:r>
              <a:rPr lang="mul" sz="2400" dirty="0"/>
              <a:t>конкретном</a:t>
            </a:r>
            <a:r>
              <a:rPr lang="LID4096" sz="2400" dirty="0"/>
              <a:t> </a:t>
            </a:r>
            <a:r>
              <a:rPr lang="mul" sz="2400" dirty="0"/>
              <a:t>отеле</a:t>
            </a:r>
            <a:r>
              <a:rPr lang="LID4096" sz="2400" dirty="0"/>
              <a:t> </a:t>
            </a:r>
            <a:r>
              <a:rPr lang="mul" sz="2400" dirty="0"/>
              <a:t>сети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4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666" y="1238864"/>
            <a:ext cx="10934095" cy="4867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ul" sz="2400" dirty="0"/>
              <a:t>Безопасность</a:t>
            </a:r>
            <a:r>
              <a:rPr lang="LID4096" sz="2400" dirty="0"/>
              <a:t> </a:t>
            </a:r>
            <a:r>
              <a:rPr lang="mul" sz="2400" dirty="0"/>
              <a:t>хранения</a:t>
            </a:r>
            <a:r>
              <a:rPr lang="LID4096" sz="2400" dirty="0"/>
              <a:t> </a:t>
            </a:r>
            <a:r>
              <a:rPr lang="mul" sz="2400" dirty="0"/>
              <a:t>личных</a:t>
            </a:r>
            <a:r>
              <a:rPr lang="LID4096" sz="2400" dirty="0"/>
              <a:t> </a:t>
            </a:r>
            <a:r>
              <a:rPr lang="mul" sz="2400" dirty="0"/>
              <a:t>данных</a:t>
            </a:r>
            <a:r>
              <a:rPr lang="LID4096" sz="2400" dirty="0"/>
              <a:t> </a:t>
            </a:r>
            <a:r>
              <a:rPr lang="mul" sz="2400" dirty="0"/>
              <a:t>путем:</a:t>
            </a:r>
            <a:endParaRPr lang="LID4096" sz="2400" dirty="0"/>
          </a:p>
          <a:p>
            <a:r>
              <a:rPr lang="mul" sz="2400" dirty="0"/>
              <a:t>Шифрования</a:t>
            </a:r>
            <a:r>
              <a:rPr lang="LID4096" sz="2400" dirty="0"/>
              <a:t> </a:t>
            </a:r>
            <a:r>
              <a:rPr lang="mul" sz="2400" dirty="0"/>
              <a:t>личных</a:t>
            </a:r>
            <a:r>
              <a:rPr lang="LID4096" sz="2400" dirty="0"/>
              <a:t> </a:t>
            </a:r>
            <a:r>
              <a:rPr lang="mul" sz="2400" dirty="0"/>
              <a:t>данных</a:t>
            </a:r>
            <a:r>
              <a:rPr lang="LID4096" sz="2400" dirty="0"/>
              <a:t> </a:t>
            </a:r>
            <a:r>
              <a:rPr lang="mul" sz="2400" dirty="0"/>
              <a:t>гостей</a:t>
            </a:r>
            <a:r>
              <a:rPr lang="LID4096" sz="2400" dirty="0"/>
              <a:t> </a:t>
            </a:r>
            <a:r>
              <a:rPr lang="mul" sz="2400" dirty="0"/>
              <a:t>(паспорт,</a:t>
            </a:r>
            <a:r>
              <a:rPr lang="LID4096" sz="2400" dirty="0"/>
              <a:t> </a:t>
            </a:r>
            <a:r>
              <a:rPr lang="mul" sz="2400" dirty="0"/>
              <a:t>номер</a:t>
            </a:r>
            <a:r>
              <a:rPr lang="LID4096" sz="2400" dirty="0"/>
              <a:t> </a:t>
            </a:r>
            <a:r>
              <a:rPr lang="mul" sz="2400" dirty="0"/>
              <a:t>телефона,</a:t>
            </a:r>
            <a:r>
              <a:rPr lang="LID4096" sz="2400" dirty="0"/>
              <a:t> </a:t>
            </a:r>
            <a:r>
              <a:rPr lang="mul" sz="2400" dirty="0"/>
              <a:t>email,</a:t>
            </a:r>
            <a:r>
              <a:rPr lang="LID4096" sz="2400" dirty="0"/>
              <a:t> </a:t>
            </a:r>
            <a:r>
              <a:rPr lang="mul" sz="2400" dirty="0"/>
              <a:t>данные</a:t>
            </a:r>
            <a:r>
              <a:rPr lang="LID4096" sz="2400" dirty="0"/>
              <a:t> </a:t>
            </a:r>
            <a:r>
              <a:rPr lang="mul" sz="2400" dirty="0"/>
              <a:t>банковских</a:t>
            </a:r>
            <a:r>
              <a:rPr lang="LID4096" sz="2400" dirty="0"/>
              <a:t> </a:t>
            </a:r>
            <a:r>
              <a:rPr lang="mul" sz="2400" dirty="0"/>
              <a:t>карт)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использованием</a:t>
            </a:r>
            <a:r>
              <a:rPr lang="LID4096" sz="2400" dirty="0"/>
              <a:t> </a:t>
            </a:r>
            <a:r>
              <a:rPr lang="mul" sz="2400" dirty="0"/>
              <a:t>современных</a:t>
            </a:r>
            <a:r>
              <a:rPr lang="LID4096" sz="2400" dirty="0"/>
              <a:t> </a:t>
            </a:r>
            <a:r>
              <a:rPr lang="mul" sz="2400" dirty="0"/>
              <a:t>алгоритмов,</a:t>
            </a:r>
            <a:r>
              <a:rPr lang="LID4096" sz="2400" dirty="0"/>
              <a:t> </a:t>
            </a:r>
            <a:r>
              <a:rPr lang="mul" sz="2400" dirty="0"/>
              <a:t>например,</a:t>
            </a:r>
            <a:r>
              <a:rPr lang="LID4096" sz="2400" dirty="0"/>
              <a:t> </a:t>
            </a:r>
            <a:r>
              <a:rPr lang="mul" sz="2400" dirty="0"/>
              <a:t>AES-256</a:t>
            </a:r>
            <a:endParaRPr lang="LID4096" sz="2400" dirty="0"/>
          </a:p>
          <a:p>
            <a:r>
              <a:rPr lang="mul" sz="2400" dirty="0"/>
              <a:t>Использования</a:t>
            </a:r>
            <a:r>
              <a:rPr lang="LID4096" sz="2400" dirty="0"/>
              <a:t> </a:t>
            </a:r>
            <a:r>
              <a:rPr lang="mul" sz="2400" dirty="0"/>
              <a:t>SSl/TLS</a:t>
            </a:r>
            <a:r>
              <a:rPr lang="LID4096" sz="2400" dirty="0"/>
              <a:t> </a:t>
            </a:r>
            <a:r>
              <a:rPr lang="mul" sz="2400" dirty="0"/>
              <a:t>сертификатов</a:t>
            </a:r>
            <a:r>
              <a:rPr lang="LID4096" sz="2400" dirty="0"/>
              <a:t> </a:t>
            </a:r>
            <a:r>
              <a:rPr lang="mul" sz="2400" dirty="0"/>
              <a:t>для</a:t>
            </a:r>
            <a:r>
              <a:rPr lang="LID4096" sz="2400" dirty="0"/>
              <a:t> </a:t>
            </a:r>
            <a:r>
              <a:rPr lang="mul" sz="2400" dirty="0"/>
              <a:t>защиты</a:t>
            </a:r>
            <a:r>
              <a:rPr lang="LID4096" sz="2400" dirty="0"/>
              <a:t> </a:t>
            </a:r>
            <a:r>
              <a:rPr lang="mul" sz="2400" dirty="0"/>
              <a:t>передачи</a:t>
            </a:r>
            <a:r>
              <a:rPr lang="LID4096" sz="2400" dirty="0"/>
              <a:t> </a:t>
            </a:r>
            <a:r>
              <a:rPr lang="mul" sz="2400" dirty="0"/>
              <a:t>данных</a:t>
            </a:r>
            <a:r>
              <a:rPr lang="LID4096" sz="2400" dirty="0"/>
              <a:t> </a:t>
            </a:r>
            <a:r>
              <a:rPr lang="mul" sz="2400" dirty="0"/>
              <a:t>между</a:t>
            </a:r>
            <a:r>
              <a:rPr lang="LID4096" sz="2400" dirty="0"/>
              <a:t> </a:t>
            </a:r>
            <a:r>
              <a:rPr lang="mul" sz="2400" dirty="0"/>
              <a:t>клиентом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сервером</a:t>
            </a:r>
            <a:endParaRPr lang="LID4096" sz="2400" dirty="0"/>
          </a:p>
          <a:p>
            <a:pPr marL="0" indent="0">
              <a:buNone/>
            </a:pPr>
            <a:r>
              <a:rPr lang="mul" sz="2400" dirty="0"/>
              <a:t>Быстрая</a:t>
            </a:r>
            <a:r>
              <a:rPr lang="LID4096" sz="2400" dirty="0"/>
              <a:t> </a:t>
            </a:r>
            <a:r>
              <a:rPr lang="mul" sz="2400" dirty="0"/>
              <a:t>скорость</a:t>
            </a:r>
            <a:r>
              <a:rPr lang="LID4096" sz="2400" dirty="0"/>
              <a:t> </a:t>
            </a:r>
            <a:r>
              <a:rPr lang="mul" sz="2400" dirty="0"/>
              <a:t>загрузки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работы</a:t>
            </a:r>
            <a:r>
              <a:rPr lang="LID4096" sz="2400" dirty="0"/>
              <a:t> </a:t>
            </a:r>
            <a:r>
              <a:rPr lang="mul" sz="2400" dirty="0"/>
              <a:t>(целевой</a:t>
            </a:r>
            <a:r>
              <a:rPr lang="LID4096" sz="2400" dirty="0"/>
              <a:t> </a:t>
            </a:r>
            <a:r>
              <a:rPr lang="mul" sz="2400" dirty="0"/>
              <a:t>показатель</a:t>
            </a:r>
            <a:r>
              <a:rPr lang="LID4096" sz="2400" dirty="0"/>
              <a:t> </a:t>
            </a:r>
            <a:r>
              <a:rPr lang="mul" sz="2400" dirty="0"/>
              <a:t>–</a:t>
            </a:r>
            <a:r>
              <a:rPr lang="LID4096" sz="2400" dirty="0"/>
              <a:t> </a:t>
            </a:r>
            <a:r>
              <a:rPr lang="mul" sz="2400" dirty="0"/>
              <a:t>не</a:t>
            </a:r>
            <a:r>
              <a:rPr lang="LID4096" sz="2400" dirty="0"/>
              <a:t> </a:t>
            </a:r>
            <a:r>
              <a:rPr lang="mul" sz="2400" dirty="0"/>
              <a:t>менее</a:t>
            </a:r>
            <a:r>
              <a:rPr lang="LID4096" sz="2400" dirty="0"/>
              <a:t> </a:t>
            </a:r>
            <a:r>
              <a:rPr lang="mul" sz="2400" dirty="0"/>
              <a:t>2</a:t>
            </a:r>
            <a:r>
              <a:rPr lang="LID4096" sz="2400" dirty="0"/>
              <a:t> </a:t>
            </a:r>
            <a:r>
              <a:rPr lang="mul" sz="2400" dirty="0"/>
              <a:t>секунд)</a:t>
            </a:r>
            <a:r>
              <a:rPr lang="LID4096" sz="2400" dirty="0"/>
              <a:t> </a:t>
            </a:r>
            <a:r>
              <a:rPr lang="mul" sz="2400" dirty="0"/>
              <a:t>путем:</a:t>
            </a:r>
            <a:endParaRPr lang="LID4096" sz="2400" dirty="0"/>
          </a:p>
          <a:p>
            <a:r>
              <a:rPr lang="mul" sz="2400" dirty="0"/>
              <a:t>Использования</a:t>
            </a:r>
            <a:r>
              <a:rPr lang="LID4096" sz="2400" dirty="0"/>
              <a:t> </a:t>
            </a:r>
            <a:r>
              <a:rPr lang="mul" sz="2400" dirty="0"/>
              <a:t>современного</a:t>
            </a:r>
            <a:r>
              <a:rPr lang="LID4096" sz="2400" dirty="0"/>
              <a:t> </a:t>
            </a:r>
            <a:r>
              <a:rPr lang="mul" sz="2400" dirty="0"/>
              <a:t>фреймфорка</a:t>
            </a:r>
            <a:r>
              <a:rPr lang="LID4096" sz="2400" dirty="0"/>
              <a:t> </a:t>
            </a:r>
            <a:r>
              <a:rPr lang="mul" sz="2400" dirty="0"/>
              <a:t>React.js</a:t>
            </a:r>
            <a:r>
              <a:rPr lang="LID4096" sz="2400" dirty="0"/>
              <a:t> </a:t>
            </a:r>
            <a:r>
              <a:rPr lang="mul" sz="2400" dirty="0"/>
              <a:t>с</a:t>
            </a:r>
            <a:r>
              <a:rPr lang="LID4096" sz="2400" dirty="0"/>
              <a:t> </a:t>
            </a:r>
            <a:r>
              <a:rPr lang="mul" sz="2400" dirty="0"/>
              <a:t>минимизацией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сжатием</a:t>
            </a:r>
            <a:r>
              <a:rPr lang="LID4096" sz="2400" dirty="0"/>
              <a:t> </a:t>
            </a:r>
            <a:r>
              <a:rPr lang="mul" sz="2400" dirty="0"/>
              <a:t>CSS,</a:t>
            </a:r>
            <a:r>
              <a:rPr lang="LID4096" sz="2400" dirty="0"/>
              <a:t> </a:t>
            </a:r>
            <a:r>
              <a:rPr lang="mul" sz="2400" dirty="0"/>
              <a:t>JavaScript</a:t>
            </a:r>
            <a:r>
              <a:rPr lang="LID4096" sz="2400" dirty="0"/>
              <a:t> </a:t>
            </a:r>
            <a:r>
              <a:rPr lang="mul" sz="2400" dirty="0"/>
              <a:t>и</a:t>
            </a:r>
            <a:r>
              <a:rPr lang="LID4096" sz="2400" dirty="0"/>
              <a:t> </a:t>
            </a:r>
            <a:r>
              <a:rPr lang="mul" sz="2400" dirty="0"/>
              <a:t>изображений</a:t>
            </a:r>
            <a:endParaRPr lang="LID4096" sz="2400" dirty="0"/>
          </a:p>
          <a:p>
            <a:pPr marL="0" indent="0">
              <a:buNone/>
            </a:pPr>
            <a:endParaRPr lang="LID4096" sz="2400" dirty="0"/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1450605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108</TotalTime>
  <Words>628</Words>
  <Application>Microsoft Office PowerPoint</Application>
  <PresentationFormat>Широкоэкранный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Архитектура информационных систем</vt:lpstr>
      <vt:lpstr>УЧАСТНИКИ</vt:lpstr>
      <vt:lpstr>ПРОЕКТ</vt:lpstr>
      <vt:lpstr>Бизнес-процессы</vt:lpstr>
      <vt:lpstr>Заинтересованные лица</vt:lpstr>
      <vt:lpstr>Основные функции</vt:lpstr>
      <vt:lpstr>Основные функции</vt:lpstr>
      <vt:lpstr>Основные функции</vt:lpstr>
      <vt:lpstr>Характеристики системы</vt:lpstr>
      <vt:lpstr>Характеристики системы</vt:lpstr>
      <vt:lpstr>Характеристики системы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информационных систем</dc:title>
  <dc:creator>yaros</dc:creator>
  <cp:lastModifiedBy>Renat Zhappuev</cp:lastModifiedBy>
  <cp:revision>15</cp:revision>
  <dcterms:created xsi:type="dcterms:W3CDTF">2025-02-17T20:30:09Z</dcterms:created>
  <dcterms:modified xsi:type="dcterms:W3CDTF">2025-03-17T14:10:31Z</dcterms:modified>
</cp:coreProperties>
</file>