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62" r:id="rId3"/>
    <p:sldId id="270" r:id="rId4"/>
    <p:sldId id="271" r:id="rId5"/>
    <p:sldId id="272" r:id="rId6"/>
    <p:sldId id="277" r:id="rId7"/>
    <p:sldId id="278" r:id="rId8"/>
    <p:sldId id="273" r:id="rId9"/>
    <p:sldId id="280" r:id="rId10"/>
    <p:sldId id="281" r:id="rId11"/>
    <p:sldId id="274" r:id="rId12"/>
    <p:sldId id="283" r:id="rId13"/>
    <p:sldId id="284" r:id="rId14"/>
    <p:sldId id="275" r:id="rId15"/>
    <p:sldId id="285" r:id="rId16"/>
    <p:sldId id="286" r:id="rId17"/>
    <p:sldId id="287" r:id="rId18"/>
    <p:sldId id="288" r:id="rId19"/>
    <p:sldId id="276" r:id="rId20"/>
    <p:sldId id="290" r:id="rId21"/>
    <p:sldId id="291" r:id="rId22"/>
    <p:sldId id="289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82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35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3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14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34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56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83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58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52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03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25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DDA75-EC46-48E4-8BB6-E86BBA7191FF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394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1734" y="2613953"/>
            <a:ext cx="10320931" cy="1239820"/>
          </a:xfrm>
        </p:spPr>
        <p:txBody>
          <a:bodyPr/>
          <a:lstStyle/>
          <a:p>
            <a:r>
              <a:rPr lang="en-US" dirty="0"/>
              <a:t>7</a:t>
            </a:r>
            <a:r>
              <a:rPr lang="ru-RU" dirty="0"/>
              <a:t>-</a:t>
            </a:r>
            <a:r>
              <a:rPr lang="ru-RU" dirty="0" err="1"/>
              <a:t>ая</a:t>
            </a:r>
            <a:r>
              <a:rPr lang="ru-RU" dirty="0"/>
              <a:t> итерация + исправление </a:t>
            </a:r>
            <a:r>
              <a:rPr lang="en-US" dirty="0"/>
              <a:t>6</a:t>
            </a:r>
            <a:r>
              <a:rPr lang="ru-RU" dirty="0"/>
              <a:t> итерации</a:t>
            </a:r>
          </a:p>
        </p:txBody>
      </p:sp>
    </p:spTree>
    <p:extLst>
      <p:ext uri="{BB962C8B-B14F-4D97-AF65-F5344CB8AC3E}">
        <p14:creationId xmlns:p14="http://schemas.microsoft.com/office/powerpoint/2010/main" val="2436449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342D7BB7-C0F6-4D9C-9A46-49A513C3D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620730"/>
              </p:ext>
            </p:extLst>
          </p:nvPr>
        </p:nvGraphicFramePr>
        <p:xfrm>
          <a:off x="879477" y="1233964"/>
          <a:ext cx="10515599" cy="1394460"/>
        </p:xfrm>
        <a:graphic>
          <a:graphicData uri="http://schemas.openxmlformats.org/drawingml/2006/table">
            <a:tbl>
              <a:tblPr/>
              <a:tblGrid>
                <a:gridCol w="2593952">
                  <a:extLst>
                    <a:ext uri="{9D8B030D-6E8A-4147-A177-3AD203B41FA5}">
                      <a16:colId xmlns:a16="http://schemas.microsoft.com/office/drawing/2014/main" val="2132713267"/>
                    </a:ext>
                  </a:extLst>
                </a:gridCol>
                <a:gridCol w="2640549">
                  <a:extLst>
                    <a:ext uri="{9D8B030D-6E8A-4147-A177-3AD203B41FA5}">
                      <a16:colId xmlns:a16="http://schemas.microsoft.com/office/drawing/2014/main" val="4287819240"/>
                    </a:ext>
                  </a:extLst>
                </a:gridCol>
                <a:gridCol w="2640549">
                  <a:extLst>
                    <a:ext uri="{9D8B030D-6E8A-4147-A177-3AD203B41FA5}">
                      <a16:colId xmlns:a16="http://schemas.microsoft.com/office/drawing/2014/main" val="3635161933"/>
                    </a:ext>
                  </a:extLst>
                </a:gridCol>
                <a:gridCol w="2640549">
                  <a:extLst>
                    <a:ext uri="{9D8B030D-6E8A-4147-A177-3AD203B41FA5}">
                      <a16:colId xmlns:a16="http://schemas.microsoft.com/office/drawing/2014/main" val="20663058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Параметр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Go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Spring Boot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Node.js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41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RPS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100k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15k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10k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975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Память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 MB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200 MB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80 MB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847481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CB44BDBA-E1C5-4EFB-B325-E4EC33CAE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7" y="565478"/>
            <a:ext cx="53181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Сравнение производительности: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D9FA00-F079-41D0-8B29-3DCCA4F3B2E0}"/>
              </a:ext>
            </a:extLst>
          </p:cNvPr>
          <p:cNvSpPr txBox="1"/>
          <p:nvPr/>
        </p:nvSpPr>
        <p:spPr>
          <a:xfrm>
            <a:off x="571500" y="4347402"/>
            <a:ext cx="11620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b="1" i="0" dirty="0">
                <a:effectLst/>
              </a:rPr>
              <a:t>Компромиссы:</a:t>
            </a:r>
            <a:endParaRPr lang="ru-RU" sz="28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effectLst/>
              </a:rPr>
              <a:t>Разнородность стека (Java/Go/Python) усложняет поиск разработчиков.</a:t>
            </a:r>
          </a:p>
        </p:txBody>
      </p:sp>
    </p:spTree>
    <p:extLst>
      <p:ext uri="{BB962C8B-B14F-4D97-AF65-F5344CB8AC3E}">
        <p14:creationId xmlns:p14="http://schemas.microsoft.com/office/powerpoint/2010/main" val="3936180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FDA78-A774-4E6B-8A85-015B5531B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6" y="60325"/>
            <a:ext cx="5418667" cy="1325563"/>
          </a:xfrm>
        </p:spPr>
        <p:txBody>
          <a:bodyPr/>
          <a:lstStyle/>
          <a:p>
            <a:r>
              <a:rPr lang="ru-RU" b="1" dirty="0"/>
              <a:t>3. Хранилища данных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3ACEB40D-A8BB-422D-BD66-1D951DA83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573322"/>
              </p:ext>
            </p:extLst>
          </p:nvPr>
        </p:nvGraphicFramePr>
        <p:xfrm>
          <a:off x="838200" y="2248694"/>
          <a:ext cx="10515600" cy="3810000"/>
        </p:xfrm>
        <a:graphic>
          <a:graphicData uri="http://schemas.openxmlformats.org/drawingml/2006/table">
            <a:tbl>
              <a:tblPr/>
              <a:tblGrid>
                <a:gridCol w="3463718">
                  <a:extLst>
                    <a:ext uri="{9D8B030D-6E8A-4147-A177-3AD203B41FA5}">
                      <a16:colId xmlns:a16="http://schemas.microsoft.com/office/drawing/2014/main" val="3491972218"/>
                    </a:ext>
                  </a:extLst>
                </a:gridCol>
                <a:gridCol w="3525941">
                  <a:extLst>
                    <a:ext uri="{9D8B030D-6E8A-4147-A177-3AD203B41FA5}">
                      <a16:colId xmlns:a16="http://schemas.microsoft.com/office/drawing/2014/main" val="1098266501"/>
                    </a:ext>
                  </a:extLst>
                </a:gridCol>
                <a:gridCol w="3525941">
                  <a:extLst>
                    <a:ext uri="{9D8B030D-6E8A-4147-A177-3AD203B41FA5}">
                      <a16:colId xmlns:a16="http://schemas.microsoft.com/office/drawing/2014/main" val="703717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2000" b="1" dirty="0">
                          <a:effectLst/>
                        </a:rPr>
                        <a:t>Данные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b="1" dirty="0">
                          <a:effectLst/>
                        </a:rPr>
                        <a:t>СУБД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b="1">
                          <a:effectLst/>
                        </a:rPr>
                        <a:t>Обоснование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648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2000" b="1" dirty="0">
                          <a:effectLst/>
                        </a:rPr>
                        <a:t>Отели</a:t>
                      </a:r>
                      <a:endParaRPr lang="ru-RU" sz="2000" dirty="0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MongoDB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</a:rPr>
                        <a:t>Гибкая схема для сезонных цен. Шардирование (Airbnb: 4+ TB данных).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272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2000" b="1">
                          <a:effectLst/>
                        </a:rPr>
                        <a:t>Бронирования</a:t>
                      </a:r>
                      <a:endParaRPr lang="ru-RU" sz="2000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PostgreSQL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ACID-</a:t>
                      </a:r>
                      <a:r>
                        <a:rPr lang="ru-RU" sz="2000" dirty="0">
                          <a:effectLst/>
                        </a:rPr>
                        <a:t>транзакции, </a:t>
                      </a:r>
                      <a:r>
                        <a:rPr lang="en-US" sz="2000" dirty="0">
                          <a:effectLst/>
                        </a:rPr>
                        <a:t>Foreign Keys. </a:t>
                      </a:r>
                      <a:r>
                        <a:rPr lang="ru-RU" sz="2000" dirty="0">
                          <a:effectLst/>
                        </a:rPr>
                        <a:t>Пример: 99.99% </a:t>
                      </a:r>
                      <a:r>
                        <a:rPr lang="en-US" sz="2000" dirty="0">
                          <a:effectLst/>
                        </a:rPr>
                        <a:t>uptime </a:t>
                      </a:r>
                      <a:r>
                        <a:rPr lang="ru-RU" sz="2000" dirty="0">
                          <a:effectLst/>
                        </a:rPr>
                        <a:t>при репликации.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4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2000" b="1">
                          <a:effectLst/>
                        </a:rPr>
                        <a:t>Лояльность</a:t>
                      </a:r>
                      <a:endParaRPr lang="ru-RU" sz="2000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Redis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1 млн операций/сек, TTL для автоматического списания баллов.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88464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34B8EC-93B3-4F28-BC09-0DC4C6F5C7D0}"/>
              </a:ext>
            </a:extLst>
          </p:cNvPr>
          <p:cNvSpPr txBox="1"/>
          <p:nvPr/>
        </p:nvSpPr>
        <p:spPr>
          <a:xfrm>
            <a:off x="838200" y="138588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effectLst/>
              </a:rPr>
              <a:t>3.1 Выбор СУБД</a:t>
            </a:r>
          </a:p>
        </p:txBody>
      </p:sp>
    </p:spTree>
    <p:extLst>
      <p:ext uri="{BB962C8B-B14F-4D97-AF65-F5344CB8AC3E}">
        <p14:creationId xmlns:p14="http://schemas.microsoft.com/office/powerpoint/2010/main" val="777013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B77E02-CE55-4435-8910-9168CFD3C49B}"/>
              </a:ext>
            </a:extLst>
          </p:cNvPr>
          <p:cNvSpPr txBox="1"/>
          <p:nvPr/>
        </p:nvSpPr>
        <p:spPr>
          <a:xfrm>
            <a:off x="4343400" y="151383"/>
            <a:ext cx="35052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Структуры данных: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F3FEEA-3B93-44BB-A936-B573FEBC7B12}"/>
              </a:ext>
            </a:extLst>
          </p:cNvPr>
          <p:cNvSpPr txBox="1"/>
          <p:nvPr/>
        </p:nvSpPr>
        <p:spPr>
          <a:xfrm>
            <a:off x="317500" y="1367135"/>
            <a:ext cx="260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effectLst/>
              </a:rPr>
              <a:t>MongoDB (</a:t>
            </a:r>
            <a:r>
              <a:rPr lang="ru-RU" sz="2400" b="1" i="0" dirty="0">
                <a:effectLst/>
              </a:rPr>
              <a:t>отели):</a:t>
            </a:r>
            <a:endParaRPr lang="ru-RU" sz="2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ABE170A-93CA-4BCE-BEB9-3BF2D076D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2571702"/>
            <a:ext cx="4357933" cy="19748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11CE32-0F64-4BA2-B920-04DFF52EAF5B}"/>
              </a:ext>
            </a:extLst>
          </p:cNvPr>
          <p:cNvSpPr txBox="1"/>
          <p:nvPr/>
        </p:nvSpPr>
        <p:spPr>
          <a:xfrm>
            <a:off x="6615326" y="1367134"/>
            <a:ext cx="4038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effectLst/>
              </a:rPr>
              <a:t>PostgreSQL (</a:t>
            </a:r>
            <a:r>
              <a:rPr lang="ru-RU" sz="2400" b="1" i="0" dirty="0">
                <a:effectLst/>
              </a:rPr>
              <a:t>бронирования):</a:t>
            </a:r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E314A0-8579-4D66-8166-6EE07B59E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652" y="2536753"/>
            <a:ext cx="6479748" cy="2009847"/>
          </a:xfrm>
          <a:prstGeom prst="rect">
            <a:avLst/>
          </a:prstGeom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289113B3-6A39-41F5-8FF1-015B9F5F9A4E}"/>
              </a:ext>
            </a:extLst>
          </p:cNvPr>
          <p:cNvCxnSpPr>
            <a:cxnSpLocks/>
          </p:cNvCxnSpPr>
          <p:nvPr/>
        </p:nvCxnSpPr>
        <p:spPr>
          <a:xfrm>
            <a:off x="5067300" y="927100"/>
            <a:ext cx="0" cy="59309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13EF06FF-BA3B-4B67-8B28-142E06DFF343}"/>
              </a:ext>
            </a:extLst>
          </p:cNvPr>
          <p:cNvCxnSpPr>
            <a:cxnSpLocks/>
          </p:cNvCxnSpPr>
          <p:nvPr/>
        </p:nvCxnSpPr>
        <p:spPr>
          <a:xfrm>
            <a:off x="0" y="927100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7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8C212B-95D4-4AAD-9734-48FDC555CC53}"/>
              </a:ext>
            </a:extLst>
          </p:cNvPr>
          <p:cNvSpPr txBox="1"/>
          <p:nvPr/>
        </p:nvSpPr>
        <p:spPr>
          <a:xfrm>
            <a:off x="508001" y="3097705"/>
            <a:ext cx="12344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b="1" i="0" dirty="0">
                <a:effectLst/>
              </a:rPr>
              <a:t>Компромиссы:</a:t>
            </a:r>
            <a:endParaRPr lang="ru-RU" sz="28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 err="1">
                <a:effectLst/>
              </a:rPr>
              <a:t>MongoDB</a:t>
            </a:r>
            <a:r>
              <a:rPr lang="ru-RU" sz="2800" b="0" i="0" dirty="0">
                <a:effectLst/>
              </a:rPr>
              <a:t> не поддерживает JOIN, что требует </a:t>
            </a:r>
            <a:r>
              <a:rPr lang="ru-RU" sz="2800" b="0" i="0" dirty="0" err="1">
                <a:effectLst/>
              </a:rPr>
              <a:t>денормализации</a:t>
            </a:r>
            <a:r>
              <a:rPr lang="ru-RU" sz="2800" b="0" i="0" dirty="0">
                <a:effectLst/>
              </a:rPr>
              <a:t> данных.</a:t>
            </a:r>
            <a:endParaRPr lang="en-US" sz="28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07488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33F9F4-FD45-491B-BA9E-6BFC79C1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300" y="68792"/>
            <a:ext cx="7391400" cy="1325563"/>
          </a:xfrm>
        </p:spPr>
        <p:txBody>
          <a:bodyPr/>
          <a:lstStyle/>
          <a:p>
            <a:r>
              <a:rPr lang="ru-RU" b="1" dirty="0"/>
              <a:t>4. Безопасность и мониторинг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D561A-0FBB-492C-A2B9-481C40A49735}"/>
              </a:ext>
            </a:extLst>
          </p:cNvPr>
          <p:cNvSpPr txBox="1"/>
          <p:nvPr/>
        </p:nvSpPr>
        <p:spPr>
          <a:xfrm>
            <a:off x="1466850" y="2168436"/>
            <a:ext cx="96456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b="1" i="0" dirty="0">
                <a:effectLst/>
                <a:latin typeface="DeepSeek-CJK-patch"/>
              </a:rPr>
              <a:t>4.1 Безопасность</a:t>
            </a:r>
          </a:p>
          <a:p>
            <a:pPr algn="l"/>
            <a:endParaRPr lang="ru-RU" sz="2800" b="1" i="0" dirty="0"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1" i="0" dirty="0">
                <a:effectLst/>
                <a:latin typeface="DeepSeek-CJK-patch"/>
              </a:rPr>
              <a:t>Аутентификация</a:t>
            </a:r>
            <a:r>
              <a:rPr lang="ru-RU" sz="2800" b="0" i="0" dirty="0">
                <a:effectLst/>
                <a:latin typeface="DeepSeek-CJK-patch"/>
              </a:rPr>
              <a:t>: </a:t>
            </a:r>
            <a:r>
              <a:rPr lang="en-US" sz="2800" b="0" i="0" dirty="0">
                <a:effectLst/>
                <a:latin typeface="DeepSeek-CJK-patch"/>
              </a:rPr>
              <a:t>OAuth 2.0 + </a:t>
            </a:r>
            <a:r>
              <a:rPr lang="en-US" sz="2800" b="0" i="0" dirty="0" err="1">
                <a:effectLst/>
                <a:latin typeface="DeepSeek-CJK-patch"/>
              </a:rPr>
              <a:t>Keycloak</a:t>
            </a:r>
            <a:r>
              <a:rPr lang="en-US" sz="2800" b="0" i="0" dirty="0">
                <a:effectLst/>
                <a:latin typeface="DeepSeek-CJK-patch"/>
              </a:rPr>
              <a:t> (</a:t>
            </a:r>
            <a:r>
              <a:rPr lang="ru-RU" sz="2800" b="0" i="0" dirty="0">
                <a:effectLst/>
                <a:latin typeface="DeepSeek-CJK-patch"/>
              </a:rPr>
              <a:t>поддержка </a:t>
            </a:r>
            <a:r>
              <a:rPr lang="en-US" sz="2800" b="0" i="0" dirty="0">
                <a:effectLst/>
                <a:latin typeface="DeepSeek-CJK-patch"/>
              </a:rPr>
              <a:t>SSO).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1" i="0" dirty="0">
                <a:effectLst/>
                <a:latin typeface="DeepSeek-CJK-patch"/>
              </a:rPr>
              <a:t>Шифрование</a:t>
            </a:r>
            <a:r>
              <a:rPr lang="ru-RU" sz="2800" b="0" i="0" dirty="0">
                <a:effectLst/>
                <a:latin typeface="DeepSeek-CJK-patch"/>
              </a:rPr>
              <a:t>: </a:t>
            </a:r>
            <a:r>
              <a:rPr lang="en-US" sz="2800" b="0" i="0" dirty="0">
                <a:effectLst/>
                <a:latin typeface="DeepSeek-CJK-patch"/>
              </a:rPr>
              <a:t>AES-256 </a:t>
            </a:r>
            <a:r>
              <a:rPr lang="ru-RU" sz="2800" b="0" i="0" dirty="0">
                <a:effectLst/>
                <a:latin typeface="DeepSeek-CJK-patch"/>
              </a:rPr>
              <a:t>для БД, </a:t>
            </a:r>
            <a:r>
              <a:rPr lang="en-US" sz="2800" b="0" i="0" dirty="0">
                <a:effectLst/>
                <a:latin typeface="DeepSeek-CJK-patch"/>
              </a:rPr>
              <a:t>TLS 1.3 </a:t>
            </a:r>
            <a:r>
              <a:rPr lang="ru-RU" sz="2800" b="0" i="0" dirty="0">
                <a:effectLst/>
                <a:latin typeface="DeepSeek-CJK-patch"/>
              </a:rPr>
              <a:t>для трафика.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DeepSeek-CJK-patch"/>
              </a:rPr>
              <a:t>PCI DSS</a:t>
            </a:r>
            <a:r>
              <a:rPr lang="en-US" sz="2800" b="0" i="0" dirty="0">
                <a:effectLst/>
                <a:latin typeface="DeepSeek-CJK-patch"/>
              </a:rPr>
              <a:t>: </a:t>
            </a:r>
            <a:r>
              <a:rPr lang="ru-RU" sz="2800" b="0" i="0" dirty="0" err="1">
                <a:effectLst/>
                <a:latin typeface="DeepSeek-CJK-patch"/>
              </a:rPr>
              <a:t>Токенизация</a:t>
            </a:r>
            <a:r>
              <a:rPr lang="ru-RU" sz="2800" b="0" i="0" dirty="0">
                <a:effectLst/>
                <a:latin typeface="DeepSeek-CJK-patch"/>
              </a:rPr>
              <a:t> платежных данных через </a:t>
            </a:r>
            <a:r>
              <a:rPr lang="en-US" sz="2800" b="0" i="0" dirty="0">
                <a:effectLst/>
                <a:latin typeface="DeepSeek-CJK-patch"/>
              </a:rPr>
              <a:t>Stripe Vault.</a:t>
            </a:r>
          </a:p>
        </p:txBody>
      </p:sp>
    </p:spTree>
    <p:extLst>
      <p:ext uri="{BB962C8B-B14F-4D97-AF65-F5344CB8AC3E}">
        <p14:creationId xmlns:p14="http://schemas.microsoft.com/office/powerpoint/2010/main" val="569401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E79A1E9-953A-4491-AE47-1698AC1E3CCE}"/>
              </a:ext>
            </a:extLst>
          </p:cNvPr>
          <p:cNvSpPr txBox="1"/>
          <p:nvPr/>
        </p:nvSpPr>
        <p:spPr>
          <a:xfrm>
            <a:off x="3568700" y="1163935"/>
            <a:ext cx="5054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3600" b="1" i="0" dirty="0">
                <a:effectLst/>
              </a:rPr>
              <a:t>Пример </a:t>
            </a:r>
            <a:r>
              <a:rPr lang="ru-RU" sz="3600" b="1" i="0" dirty="0" err="1">
                <a:effectLst/>
              </a:rPr>
              <a:t>токенизации</a:t>
            </a:r>
            <a:r>
              <a:rPr lang="ru-RU" sz="3600" b="1" i="0" dirty="0">
                <a:effectLst/>
              </a:rPr>
              <a:t>:</a:t>
            </a:r>
            <a:endParaRPr lang="ru-RU" sz="3600" b="0" i="0" dirty="0">
              <a:effectLst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7162708-B007-4E34-9F41-2EA171BC0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807" y="2812994"/>
            <a:ext cx="8501365" cy="155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8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6E5507-A528-4FE8-8FC1-AD8A0A5EC455}"/>
              </a:ext>
            </a:extLst>
          </p:cNvPr>
          <p:cNvSpPr txBox="1"/>
          <p:nvPr/>
        </p:nvSpPr>
        <p:spPr>
          <a:xfrm>
            <a:off x="508000" y="2093436"/>
            <a:ext cx="119253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4.2 Мониторинг</a:t>
            </a:r>
          </a:p>
          <a:p>
            <a:endParaRPr lang="ru-RU" sz="2800" dirty="0"/>
          </a:p>
          <a:p>
            <a:r>
              <a:rPr lang="ru-RU" sz="2800" dirty="0"/>
              <a:t>Метрики: </a:t>
            </a:r>
            <a:r>
              <a:rPr lang="en-US" sz="2800" dirty="0"/>
              <a:t>Prometheus + Grafana (</a:t>
            </a:r>
            <a:r>
              <a:rPr lang="ru-RU" sz="2800" dirty="0"/>
              <a:t>запросы/сек, задержки, ошибки).</a:t>
            </a:r>
          </a:p>
          <a:p>
            <a:endParaRPr lang="ru-RU" sz="2800" dirty="0"/>
          </a:p>
          <a:p>
            <a:r>
              <a:rPr lang="ru-RU" sz="2800" dirty="0" err="1"/>
              <a:t>Логи</a:t>
            </a:r>
            <a:r>
              <a:rPr lang="ru-RU" sz="2800" dirty="0"/>
              <a:t>: </a:t>
            </a:r>
            <a:r>
              <a:rPr lang="en-US" sz="2800" dirty="0"/>
              <a:t>ELK-</a:t>
            </a:r>
            <a:r>
              <a:rPr lang="ru-RU" sz="2800" dirty="0"/>
              <a:t>стек (фильтрация ошибок по тегам, например, </a:t>
            </a:r>
            <a:r>
              <a:rPr lang="en-US" sz="2800" dirty="0" err="1"/>
              <a:t>payment_failed</a:t>
            </a:r>
            <a:r>
              <a:rPr lang="en-US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34810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20763B-A612-429D-9AEC-10D76A1F68E0}"/>
              </a:ext>
            </a:extLst>
          </p:cNvPr>
          <p:cNvSpPr txBox="1"/>
          <p:nvPr/>
        </p:nvSpPr>
        <p:spPr>
          <a:xfrm>
            <a:off x="3048000" y="15361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3600" b="1" i="0" dirty="0">
                <a:effectLst/>
              </a:rPr>
              <a:t>Пример </a:t>
            </a:r>
            <a:r>
              <a:rPr lang="ru-RU" sz="3600" b="1" i="0" dirty="0" err="1">
                <a:effectLst/>
              </a:rPr>
              <a:t>дашборда</a:t>
            </a:r>
            <a:r>
              <a:rPr lang="ru-RU" sz="3600" b="1" i="0" dirty="0">
                <a:effectLst/>
              </a:rPr>
              <a:t> </a:t>
            </a:r>
            <a:r>
              <a:rPr lang="en-US" sz="3600" b="1" i="0" dirty="0">
                <a:effectLst/>
              </a:rPr>
              <a:t>Grafana:</a:t>
            </a:r>
            <a:endParaRPr lang="ru-RU" sz="3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DD853D3-D38B-4448-BB3B-5AA481DA6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260" y="2737366"/>
            <a:ext cx="6623481" cy="212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18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2A9C0-2066-4EDA-B7D7-95267658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300" y="263525"/>
            <a:ext cx="7899400" cy="1325563"/>
          </a:xfrm>
        </p:spPr>
        <p:txBody>
          <a:bodyPr/>
          <a:lstStyle/>
          <a:p>
            <a:r>
              <a:rPr lang="ru-RU" b="1" dirty="0"/>
              <a:t>5. Архитектурные решения (</a:t>
            </a:r>
            <a:r>
              <a:rPr lang="en-US" b="1" dirty="0"/>
              <a:t>ADR)</a:t>
            </a:r>
            <a:endParaRPr lang="ru-R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F996C-5EC6-434F-862A-695E264F8499}"/>
              </a:ext>
            </a:extLst>
          </p:cNvPr>
          <p:cNvSpPr txBox="1"/>
          <p:nvPr/>
        </p:nvSpPr>
        <p:spPr>
          <a:xfrm>
            <a:off x="215900" y="1855738"/>
            <a:ext cx="58801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i="0" dirty="0">
                <a:effectLst/>
              </a:rPr>
              <a:t>ADR-1: </a:t>
            </a:r>
            <a:r>
              <a:rPr lang="ru-RU" sz="2400" b="1" i="0" dirty="0" err="1">
                <a:effectLst/>
              </a:rPr>
              <a:t>Микросервисы</a:t>
            </a:r>
            <a:r>
              <a:rPr lang="ru-RU" sz="2400" b="1" i="0" dirty="0">
                <a:effectLst/>
              </a:rPr>
              <a:t> </a:t>
            </a:r>
            <a:r>
              <a:rPr lang="ru-RU" sz="2400" b="1" i="0" dirty="0" err="1">
                <a:effectLst/>
              </a:rPr>
              <a:t>vs</a:t>
            </a:r>
            <a:r>
              <a:rPr lang="ru-RU" sz="2400" b="1" i="0" dirty="0">
                <a:effectLst/>
              </a:rPr>
              <a:t> Монолит</a:t>
            </a:r>
          </a:p>
          <a:p>
            <a:pPr algn="l"/>
            <a:r>
              <a:rPr lang="ru-RU" sz="2400" b="1" i="0" dirty="0">
                <a:effectLst/>
              </a:rPr>
              <a:t>Контекст</a:t>
            </a:r>
            <a:r>
              <a:rPr lang="ru-RU" sz="2400" b="0" i="0" dirty="0">
                <a:effectLst/>
              </a:rPr>
              <a:t>: Требовалась независимая масштабируемость </a:t>
            </a:r>
            <a:r>
              <a:rPr lang="ru-RU" sz="2400" b="0" i="0" dirty="0" err="1">
                <a:effectLst/>
              </a:rPr>
              <a:t>Payment</a:t>
            </a:r>
            <a:r>
              <a:rPr lang="ru-RU" sz="2400" b="0" i="0" dirty="0">
                <a:effectLst/>
              </a:rPr>
              <a:t> Service в 10 раз при пиковой нагрузке.</a:t>
            </a:r>
            <a:br>
              <a:rPr lang="ru-RU" sz="2400" b="0" i="0" dirty="0">
                <a:effectLst/>
              </a:rPr>
            </a:br>
            <a:r>
              <a:rPr lang="ru-RU" sz="2400" b="1" i="0" dirty="0">
                <a:effectLst/>
              </a:rPr>
              <a:t>Решение</a:t>
            </a:r>
            <a:r>
              <a:rPr lang="ru-RU" sz="2400" b="0" i="0" dirty="0">
                <a:effectLst/>
              </a:rPr>
              <a:t>: </a:t>
            </a:r>
            <a:r>
              <a:rPr lang="ru-RU" sz="2400" b="0" i="0" dirty="0" err="1">
                <a:effectLst/>
              </a:rPr>
              <a:t>Микросервисы</a:t>
            </a:r>
            <a:r>
              <a:rPr lang="ru-RU" sz="2400" b="0" i="0" dirty="0">
                <a:effectLst/>
              </a:rPr>
              <a:t> с DDD-границами.</a:t>
            </a:r>
            <a:br>
              <a:rPr lang="ru-RU" sz="2400" b="0" i="0" dirty="0">
                <a:effectLst/>
              </a:rPr>
            </a:br>
            <a:r>
              <a:rPr lang="ru-RU" sz="2400" b="1" i="0" dirty="0">
                <a:effectLst/>
              </a:rPr>
              <a:t>Последствия</a:t>
            </a:r>
            <a:r>
              <a:rPr lang="ru-RU" sz="2400" b="0" i="0" dirty="0">
                <a:effectLst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</a:rPr>
              <a:t>(+) Уменьшение </a:t>
            </a:r>
            <a:r>
              <a:rPr lang="ru-RU" sz="2400" b="0" i="0" dirty="0" err="1">
                <a:effectLst/>
              </a:rPr>
              <a:t>downtime</a:t>
            </a:r>
            <a:r>
              <a:rPr lang="ru-RU" sz="2400" b="0" i="0" dirty="0">
                <a:effectLst/>
              </a:rPr>
              <a:t> на 90% (пример: Amazon).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</a:rPr>
              <a:t>(-) Усложнение </a:t>
            </a:r>
            <a:r>
              <a:rPr lang="ru-RU" sz="2400" b="0" i="0" dirty="0" err="1">
                <a:effectLst/>
              </a:rPr>
              <a:t>дебаггинга</a:t>
            </a:r>
            <a:r>
              <a:rPr lang="ru-RU" sz="2400" b="0" i="0" dirty="0">
                <a:effectLst/>
              </a:rPr>
              <a:t> (требуется </a:t>
            </a:r>
            <a:r>
              <a:rPr lang="ru-RU" sz="2400" b="0" i="0" dirty="0" err="1">
                <a:effectLst/>
              </a:rPr>
              <a:t>Distributed</a:t>
            </a:r>
            <a:r>
              <a:rPr lang="ru-RU" sz="2400" b="0" i="0" dirty="0">
                <a:effectLst/>
              </a:rPr>
              <a:t> </a:t>
            </a:r>
            <a:r>
              <a:rPr lang="ru-RU" sz="2400" b="0" i="0" dirty="0" err="1">
                <a:effectLst/>
              </a:rPr>
              <a:t>Tracing</a:t>
            </a:r>
            <a:r>
              <a:rPr lang="ru-RU" sz="2400" b="0" i="0" dirty="0">
                <a:effectLst/>
              </a:rPr>
              <a:t>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F135B4-ECF1-4439-8ACF-AD5E9C140A1A}"/>
              </a:ext>
            </a:extLst>
          </p:cNvPr>
          <p:cNvSpPr txBox="1"/>
          <p:nvPr/>
        </p:nvSpPr>
        <p:spPr>
          <a:xfrm>
            <a:off x="6096000" y="1589088"/>
            <a:ext cx="5448300" cy="4793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300"/>
              </a:spcAft>
              <a:buSzPts val="1000"/>
              <a:tabLst>
                <a:tab pos="457200" algn="l"/>
              </a:tabLst>
            </a:pPr>
            <a:r>
              <a:rPr lang="ru-RU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ADR-2: Выбор </a:t>
            </a:r>
            <a:r>
              <a:rPr lang="ru-RU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gRPC</a:t>
            </a:r>
            <a:endParaRPr lang="ru-RU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300"/>
              </a:spcAft>
              <a:buSzPts val="1000"/>
              <a:tabLst>
                <a:tab pos="457200" algn="l"/>
              </a:tabLst>
            </a:pPr>
            <a:r>
              <a:rPr lang="ru-RU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Контекст:</a:t>
            </a:r>
          </a:p>
          <a:p>
            <a:pPr lvl="0">
              <a:lnSpc>
                <a:spcPct val="107000"/>
              </a:lnSpc>
              <a:spcAft>
                <a:spcPts val="300"/>
              </a:spcAft>
              <a:buSzPts val="1000"/>
              <a:tabLst>
                <a:tab pos="457200" algn="l"/>
              </a:tabLst>
            </a:pPr>
            <a:r>
              <a:rPr lang="ru-RU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 Сервис бронирований должен быстро обмениваться данными с платежным сервисом.</a:t>
            </a:r>
          </a:p>
          <a:p>
            <a:pPr lvl="0">
              <a:lnSpc>
                <a:spcPct val="107000"/>
              </a:lnSpc>
              <a:spcAft>
                <a:spcPts val="300"/>
              </a:spcAft>
              <a:buSzPts val="1000"/>
              <a:tabLst>
                <a:tab pos="457200" algn="l"/>
              </a:tabLst>
            </a:pPr>
            <a:r>
              <a:rPr lang="ru-RU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Решение:</a:t>
            </a:r>
          </a:p>
          <a:p>
            <a:pPr lvl="0">
              <a:lnSpc>
                <a:spcPct val="107000"/>
              </a:lnSpc>
              <a:spcAft>
                <a:spcPts val="300"/>
              </a:spcAft>
              <a:buSzPts val="1000"/>
              <a:tabLst>
                <a:tab pos="457200" algn="l"/>
              </a:tabLst>
            </a:pPr>
            <a:r>
              <a:rPr lang="ru-RU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 Использовать </a:t>
            </a:r>
            <a:r>
              <a:rPr lang="ru-RU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gRPC</a:t>
            </a:r>
            <a:r>
              <a:rPr lang="ru-RU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вместо REST.</a:t>
            </a:r>
          </a:p>
          <a:p>
            <a:pPr lvl="0">
              <a:lnSpc>
                <a:spcPct val="107000"/>
              </a:lnSpc>
              <a:spcAft>
                <a:spcPts val="300"/>
              </a:spcAft>
              <a:buSzPts val="1000"/>
              <a:tabLst>
                <a:tab pos="457200" algn="l"/>
              </a:tabLst>
            </a:pPr>
            <a:r>
              <a:rPr lang="ru-RU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Последствия:</a:t>
            </a:r>
          </a:p>
          <a:p>
            <a:pPr lvl="0">
              <a:lnSpc>
                <a:spcPct val="107000"/>
              </a:lnSpc>
              <a:spcAft>
                <a:spcPts val="300"/>
              </a:spcAft>
              <a:buSzPts val="1000"/>
              <a:tabLst>
                <a:tab pos="457200" algn="l"/>
              </a:tabLst>
            </a:pPr>
            <a:r>
              <a:rPr lang="ru-RU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sz="1800" b="0" i="0" dirty="0">
                <a:effectLst/>
              </a:rPr>
              <a:t>(+) </a:t>
            </a:r>
            <a:r>
              <a:rPr lang="ru-RU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Задержка уменьшилась с 200 </a:t>
            </a:r>
            <a:r>
              <a:rPr lang="ru-RU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мс</a:t>
            </a:r>
            <a:r>
              <a:rPr lang="ru-RU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до 30 </a:t>
            </a:r>
            <a:r>
              <a:rPr lang="ru-RU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мс</a:t>
            </a:r>
            <a:r>
              <a:rPr lang="ru-RU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7000"/>
              </a:lnSpc>
              <a:spcAft>
                <a:spcPts val="300"/>
              </a:spcAft>
              <a:buSzPts val="1000"/>
              <a:tabLst>
                <a:tab pos="457200" algn="l"/>
              </a:tabLst>
            </a:pPr>
            <a:r>
              <a:rPr lang="ru-RU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sz="1800" b="0" i="0" dirty="0">
                <a:effectLst/>
              </a:rPr>
              <a:t>(-) </a:t>
            </a:r>
            <a:r>
              <a:rPr lang="ru-RU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Разработчикам пришлось изучить Protocol </a:t>
            </a:r>
            <a:r>
              <a:rPr lang="ru-RU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Buffers</a:t>
            </a:r>
            <a:r>
              <a:rPr lang="ru-RU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.( это механизм бинарной </a:t>
            </a:r>
            <a:r>
              <a:rPr lang="ru-RU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сериализации</a:t>
            </a:r>
            <a:r>
              <a:rPr lang="ru-RU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данных, разработанный компанией Google. Он используется для эффективного и быстрого обмена структурированными данными между разными компьютерными системами, языками программирования и платформами.)</a:t>
            </a:r>
          </a:p>
        </p:txBody>
      </p:sp>
    </p:spTree>
    <p:extLst>
      <p:ext uri="{BB962C8B-B14F-4D97-AF65-F5344CB8AC3E}">
        <p14:creationId xmlns:p14="http://schemas.microsoft.com/office/powerpoint/2010/main" val="76070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CD0D7A-70C3-4C09-830D-5EFC12B55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165" y="89959"/>
            <a:ext cx="6815667" cy="1325563"/>
          </a:xfrm>
        </p:spPr>
        <p:txBody>
          <a:bodyPr/>
          <a:lstStyle/>
          <a:p>
            <a:r>
              <a:rPr lang="ru-RU" dirty="0"/>
              <a:t>Итоговая схема технологий: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836B1C7-9602-4004-AF1E-F41C79579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140706"/>
              </p:ext>
            </p:extLst>
          </p:nvPr>
        </p:nvGraphicFramePr>
        <p:xfrm>
          <a:off x="2277533" y="1425577"/>
          <a:ext cx="7875051" cy="48996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3951">
                  <a:extLst>
                    <a:ext uri="{9D8B030D-6E8A-4147-A177-3AD203B41FA5}">
                      <a16:colId xmlns:a16="http://schemas.microsoft.com/office/drawing/2014/main" val="1980958712"/>
                    </a:ext>
                  </a:extLst>
                </a:gridCol>
                <a:gridCol w="2640550">
                  <a:extLst>
                    <a:ext uri="{9D8B030D-6E8A-4147-A177-3AD203B41FA5}">
                      <a16:colId xmlns:a16="http://schemas.microsoft.com/office/drawing/2014/main" val="2995534215"/>
                    </a:ext>
                  </a:extLst>
                </a:gridCol>
                <a:gridCol w="2640550">
                  <a:extLst>
                    <a:ext uri="{9D8B030D-6E8A-4147-A177-3AD203B41FA5}">
                      <a16:colId xmlns:a16="http://schemas.microsoft.com/office/drawing/2014/main" val="2370865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Компонент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effectLst/>
                        </a:rPr>
                        <a:t>Технологии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effectLst/>
                        </a:rPr>
                        <a:t>Обоснование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450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Веб-интерфейс</a:t>
                      </a:r>
                      <a:endParaRPr lang="ru-RU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React + TypeScript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Динамические интерфейсы, строгая типизация.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8757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Мобильное приложение</a:t>
                      </a:r>
                      <a:endParaRPr lang="ru-RU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React Native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Кроссплатформенность, скорость разработки.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4252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Бронирования</a:t>
                      </a:r>
                      <a:endParaRPr lang="ru-RU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Spring Boot + PostgreSQL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Транзакции, надежность.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472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Платежи</a:t>
                      </a:r>
                      <a:endParaRPr lang="ru-RU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Node.js + Stripe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Асинхронная обработка 10k платежей/сек.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8158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Мониторинг</a:t>
                      </a:r>
                      <a:endParaRPr lang="ru-RU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Prometheus + ELK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Отслеживание метрик в реальном времени.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5291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b="1" dirty="0">
                          <a:effectLst/>
                        </a:rPr>
                        <a:t>Аутентификация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Go, OAuth 2.0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Гибкость, безопасность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377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90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463801"/>
            <a:ext cx="10515600" cy="1037491"/>
          </a:xfrm>
        </p:spPr>
        <p:txBody>
          <a:bodyPr/>
          <a:lstStyle/>
          <a:p>
            <a:pPr algn="ctr"/>
            <a:r>
              <a:rPr lang="ru-RU" dirty="0"/>
              <a:t>Доработка в 6 итерации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5606CF-CFFB-481A-8DDC-32D8B65D3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582" y="3209544"/>
            <a:ext cx="5926836" cy="4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9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78DAFB-7A63-4835-9EA2-40B9CD305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124" y="114160"/>
            <a:ext cx="9565577" cy="1404089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Сводная таблица всех требований и их связь с архитектурой</a:t>
            </a:r>
            <a:endParaRPr lang="ru-RU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5AA02971-E09C-4770-9673-3AC8F7CCB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748454"/>
              </p:ext>
            </p:extLst>
          </p:nvPr>
        </p:nvGraphicFramePr>
        <p:xfrm>
          <a:off x="1404714" y="2121958"/>
          <a:ext cx="9382572" cy="435133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14461">
                  <a:extLst>
                    <a:ext uri="{9D8B030D-6E8A-4147-A177-3AD203B41FA5}">
                      <a16:colId xmlns:a16="http://schemas.microsoft.com/office/drawing/2014/main" val="3280629607"/>
                    </a:ext>
                  </a:extLst>
                </a:gridCol>
                <a:gridCol w="2356037">
                  <a:extLst>
                    <a:ext uri="{9D8B030D-6E8A-4147-A177-3AD203B41FA5}">
                      <a16:colId xmlns:a16="http://schemas.microsoft.com/office/drawing/2014/main" val="3700645300"/>
                    </a:ext>
                  </a:extLst>
                </a:gridCol>
                <a:gridCol w="2356037">
                  <a:extLst>
                    <a:ext uri="{9D8B030D-6E8A-4147-A177-3AD203B41FA5}">
                      <a16:colId xmlns:a16="http://schemas.microsoft.com/office/drawing/2014/main" val="443985467"/>
                    </a:ext>
                  </a:extLst>
                </a:gridCol>
                <a:gridCol w="2356037">
                  <a:extLst>
                    <a:ext uri="{9D8B030D-6E8A-4147-A177-3AD203B41FA5}">
                      <a16:colId xmlns:a16="http://schemas.microsoft.com/office/drawing/2014/main" val="247834164"/>
                    </a:ext>
                  </a:extLst>
                </a:gridCol>
              </a:tblGrid>
              <a:tr h="414737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</a:rPr>
                        <a:t>ID</a:t>
                      </a:r>
                    </a:p>
                  </a:txBody>
                  <a:tcPr marL="81588" marR="84987" marT="84987" marB="849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1">
                          <a:effectLst/>
                        </a:rPr>
                        <a:t>Требование</a:t>
                      </a:r>
                    </a:p>
                  </a:txBody>
                  <a:tcPr marL="84987" marR="84987" marT="84987" marB="849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1">
                          <a:effectLst/>
                        </a:rPr>
                        <a:t>Архитектурное решение</a:t>
                      </a:r>
                    </a:p>
                  </a:txBody>
                  <a:tcPr marL="84987" marR="84987" marT="84987" marB="849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1">
                          <a:effectLst/>
                        </a:rPr>
                        <a:t>Обоснование</a:t>
                      </a:r>
                    </a:p>
                  </a:txBody>
                  <a:tcPr marL="84987" marR="84987" marT="84987" marB="849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266523"/>
                  </a:ext>
                </a:extLst>
              </a:tr>
              <a:tr h="139378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FR-1</a:t>
                      </a:r>
                    </a:p>
                  </a:txBody>
                  <a:tcPr marL="81588" marR="84987" marT="84987" marB="849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Удобный интерфейс для пользователей и админов.</a:t>
                      </a:r>
                    </a:p>
                  </a:txBody>
                  <a:tcPr marL="84987" marR="84987" marT="84987" marB="849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React, React Native, Angular</a:t>
                      </a:r>
                    </a:p>
                  </a:txBody>
                  <a:tcPr marL="84987" marR="84987" marT="84987" marB="849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React Native обеспечивает кроссплатформенность, Angular — сложные фильтры.</a:t>
                      </a:r>
                    </a:p>
                  </a:txBody>
                  <a:tcPr marL="84987" marR="84987" marT="84987" marB="849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638178"/>
                  </a:ext>
                </a:extLst>
              </a:tr>
              <a:tr h="114902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FR-2</a:t>
                      </a:r>
                    </a:p>
                  </a:txBody>
                  <a:tcPr marL="81588" marR="84987" marT="84987" marB="849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Поддержка динамического ценообразования.</a:t>
                      </a:r>
                    </a:p>
                  </a:txBody>
                  <a:tcPr marL="84987" marR="84987" marT="84987" marB="849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MongoDB</a:t>
                      </a:r>
                    </a:p>
                  </a:txBody>
                  <a:tcPr marL="84987" marR="84987" marT="84987" marB="849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Гибкая схема данных позволяет хранить сезонные цены без изменения структуры.</a:t>
                      </a:r>
                    </a:p>
                  </a:txBody>
                  <a:tcPr marL="84987" marR="84987" marT="84987" marB="849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013381"/>
                  </a:ext>
                </a:extLst>
              </a:tr>
              <a:tr h="139378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FR-3</a:t>
                      </a:r>
                    </a:p>
                  </a:txBody>
                  <a:tcPr marL="81588" marR="84987" marT="84987" marB="849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Начисление бонусов лояльности.</a:t>
                      </a:r>
                    </a:p>
                  </a:txBody>
                  <a:tcPr marL="84987" marR="84987" marT="84987" marB="849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Python Flask + Redis</a:t>
                      </a:r>
                    </a:p>
                  </a:txBody>
                  <a:tcPr marL="84987" marR="84987" marT="84987" marB="849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err="1">
                          <a:effectLst/>
                        </a:rPr>
                        <a:t>Redis</a:t>
                      </a:r>
                      <a:r>
                        <a:rPr lang="ru-RU" sz="1600" dirty="0">
                          <a:effectLst/>
                        </a:rPr>
                        <a:t> обеспечивает мгновенный доступ к баллам, </a:t>
                      </a:r>
                      <a:r>
                        <a:rPr lang="ru-RU" sz="1600" dirty="0" err="1">
                          <a:effectLst/>
                        </a:rPr>
                        <a:t>Flask</a:t>
                      </a:r>
                      <a:r>
                        <a:rPr lang="ru-RU" sz="1600" dirty="0">
                          <a:effectLst/>
                        </a:rPr>
                        <a:t> — простые математические расчеты.</a:t>
                      </a:r>
                    </a:p>
                  </a:txBody>
                  <a:tcPr marL="84987" marR="84987" marT="84987" marB="849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0656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C019039-ACCD-43DC-80CC-4F0970B85FB7}"/>
              </a:ext>
            </a:extLst>
          </p:cNvPr>
          <p:cNvSpPr txBox="1"/>
          <p:nvPr/>
        </p:nvSpPr>
        <p:spPr>
          <a:xfrm>
            <a:off x="4296833" y="1635437"/>
            <a:ext cx="3598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effectLst/>
              </a:rPr>
              <a:t>Функциональные требования (</a:t>
            </a:r>
            <a:r>
              <a:rPr lang="en-US" b="1" i="0" dirty="0">
                <a:effectLst/>
              </a:rPr>
              <a:t>FR)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5537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1F5F9C5-F786-4C84-8742-35FCBBF8AFF5}"/>
              </a:ext>
            </a:extLst>
          </p:cNvPr>
          <p:cNvSpPr txBox="1"/>
          <p:nvPr/>
        </p:nvSpPr>
        <p:spPr>
          <a:xfrm>
            <a:off x="4085166" y="391067"/>
            <a:ext cx="4021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Нефункциональные требования (</a:t>
            </a:r>
            <a:r>
              <a:rPr lang="en-US" b="1" dirty="0"/>
              <a:t>NFR)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51BDE8B-2FA9-4B63-AB35-935A4C2B7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590962"/>
              </p:ext>
            </p:extLst>
          </p:nvPr>
        </p:nvGraphicFramePr>
        <p:xfrm>
          <a:off x="597295" y="870729"/>
          <a:ext cx="10993571" cy="582273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11858">
                  <a:extLst>
                    <a:ext uri="{9D8B030D-6E8A-4147-A177-3AD203B41FA5}">
                      <a16:colId xmlns:a16="http://schemas.microsoft.com/office/drawing/2014/main" val="250378526"/>
                    </a:ext>
                  </a:extLst>
                </a:gridCol>
                <a:gridCol w="2760571">
                  <a:extLst>
                    <a:ext uri="{9D8B030D-6E8A-4147-A177-3AD203B41FA5}">
                      <a16:colId xmlns:a16="http://schemas.microsoft.com/office/drawing/2014/main" val="471446531"/>
                    </a:ext>
                  </a:extLst>
                </a:gridCol>
                <a:gridCol w="2760571">
                  <a:extLst>
                    <a:ext uri="{9D8B030D-6E8A-4147-A177-3AD203B41FA5}">
                      <a16:colId xmlns:a16="http://schemas.microsoft.com/office/drawing/2014/main" val="998642816"/>
                    </a:ext>
                  </a:extLst>
                </a:gridCol>
                <a:gridCol w="2760571">
                  <a:extLst>
                    <a:ext uri="{9D8B030D-6E8A-4147-A177-3AD203B41FA5}">
                      <a16:colId xmlns:a16="http://schemas.microsoft.com/office/drawing/2014/main" val="1974694253"/>
                    </a:ext>
                  </a:extLst>
                </a:gridCol>
              </a:tblGrid>
              <a:tr h="354774"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/>
                        </a:rPr>
                        <a:t>ID</a:t>
                      </a:r>
                    </a:p>
                  </a:txBody>
                  <a:tcPr marL="56757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1" dirty="0">
                          <a:effectLst/>
                        </a:rPr>
                        <a:t>Требование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1">
                          <a:effectLst/>
                        </a:rPr>
                        <a:t>Архитектурное решение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1">
                          <a:effectLst/>
                        </a:rPr>
                        <a:t>Обоснование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327521"/>
                  </a:ext>
                </a:extLst>
              </a:tr>
              <a:tr h="77352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NFR-1</a:t>
                      </a:r>
                    </a:p>
                  </a:txBody>
                  <a:tcPr marL="56757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Масштабируемость до 1 млн пользователей/день.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err="1">
                          <a:effectLst/>
                        </a:rPr>
                        <a:t>Микросервисы</a:t>
                      </a:r>
                      <a:r>
                        <a:rPr lang="ru-RU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gRPC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ru-RU" sz="1600" dirty="0" err="1">
                          <a:effectLst/>
                        </a:rPr>
                        <a:t>шардирование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MongoDB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Горизонтальное масштабирование сервисов и баз данных.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594614"/>
                  </a:ext>
                </a:extLst>
              </a:tr>
              <a:tr h="77352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NFR-2</a:t>
                      </a:r>
                    </a:p>
                  </a:txBody>
                  <a:tcPr marL="56757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Защита персональных данных.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OAuth 2.0, AES-256, PCI DSS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Шифрование данных и токенизация платежей через Stripe.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658147"/>
                  </a:ext>
                </a:extLst>
              </a:tr>
              <a:tr h="77352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NFR-3</a:t>
                      </a:r>
                    </a:p>
                  </a:txBody>
                  <a:tcPr marL="56757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Время отклика ≤ 200 мс для 95% запросов.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gRPC, Redis, React (SSR)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Бинарный протокол gRPC и кеширование ускоряют обработку.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092380"/>
                  </a:ext>
                </a:extLst>
              </a:tr>
              <a:tr h="77352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NFR-4</a:t>
                      </a:r>
                    </a:p>
                  </a:txBody>
                  <a:tcPr marL="56757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Доступность 99.99% (максимум 5 мин простоя/год.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PostgreSQL (</a:t>
                      </a:r>
                      <a:r>
                        <a:rPr lang="ru-RU" sz="1600">
                          <a:effectLst/>
                        </a:rPr>
                        <a:t>репликация), </a:t>
                      </a:r>
                      <a:r>
                        <a:rPr lang="en-US" sz="1600">
                          <a:effectLst/>
                        </a:rPr>
                        <a:t>Redis Cluster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Резервные копии и автоматическое восстановление.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220434"/>
                  </a:ext>
                </a:extLst>
              </a:tr>
              <a:tr h="77352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NFR-5</a:t>
                      </a:r>
                    </a:p>
                  </a:txBody>
                  <a:tcPr marL="56757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Удобство поддержки и обновлений.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Разделение БД (</a:t>
                      </a:r>
                      <a:r>
                        <a:rPr lang="en-US" sz="1600">
                          <a:effectLst/>
                        </a:rPr>
                        <a:t>MongoDB, PostgreSQL, Redis)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Изменение схемы бронирований не влияет на данные отелей.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941651"/>
                  </a:ext>
                </a:extLst>
              </a:tr>
              <a:tr h="56414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NFR-6</a:t>
                      </a:r>
                    </a:p>
                  </a:txBody>
                  <a:tcPr marL="56757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err="1">
                          <a:effectLst/>
                        </a:rPr>
                        <a:t>Аудируемость</a:t>
                      </a:r>
                      <a:r>
                        <a:rPr lang="ru-RU" sz="1600" dirty="0">
                          <a:effectLst/>
                        </a:rPr>
                        <a:t> действий пользователей.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ELK-</a:t>
                      </a:r>
                      <a:r>
                        <a:rPr lang="ru-RU" sz="1600">
                          <a:effectLst/>
                        </a:rPr>
                        <a:t>стек (логи), </a:t>
                      </a:r>
                      <a:r>
                        <a:rPr lang="en-US" sz="1600">
                          <a:effectLst/>
                        </a:rPr>
                        <a:t>Grafana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Поиск и анализ 100+ млн логов/день.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245770"/>
                  </a:ext>
                </a:extLst>
              </a:tr>
              <a:tr h="56414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NFR-7</a:t>
                      </a:r>
                    </a:p>
                  </a:txBody>
                  <a:tcPr marL="56757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Поддержка </a:t>
                      </a:r>
                      <a:r>
                        <a:rPr lang="en-US" sz="1600">
                          <a:effectLst/>
                        </a:rPr>
                        <a:t>iOS, Android, </a:t>
                      </a:r>
                      <a:r>
                        <a:rPr lang="ru-RU" sz="1600">
                          <a:effectLst/>
                        </a:rPr>
                        <a:t>веб-браузеров.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React Native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85% общего кода для мобильных платформ.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545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661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1C4EBB-24A2-41D6-AFD7-69D51AFFE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975" y="2621359"/>
            <a:ext cx="4210050" cy="1615282"/>
          </a:xfrm>
        </p:spPr>
        <p:txBody>
          <a:bodyPr>
            <a:noAutofit/>
          </a:bodyPr>
          <a:lstStyle/>
          <a:p>
            <a:r>
              <a:rPr lang="ru-RU" sz="6000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38170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9B69FAE9-46AA-4DB2-AD3A-D937FD582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102258"/>
              </p:ext>
            </p:extLst>
          </p:nvPr>
        </p:nvGraphicFramePr>
        <p:xfrm>
          <a:off x="775498" y="826233"/>
          <a:ext cx="10823836" cy="56444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9434">
                  <a:extLst>
                    <a:ext uri="{9D8B030D-6E8A-4147-A177-3AD203B41FA5}">
                      <a16:colId xmlns:a16="http://schemas.microsoft.com/office/drawing/2014/main" val="2743166627"/>
                    </a:ext>
                  </a:extLst>
                </a:gridCol>
                <a:gridCol w="5425586">
                  <a:extLst>
                    <a:ext uri="{9D8B030D-6E8A-4147-A177-3AD203B41FA5}">
                      <a16:colId xmlns:a16="http://schemas.microsoft.com/office/drawing/2014/main" val="1068707372"/>
                    </a:ext>
                  </a:extLst>
                </a:gridCol>
                <a:gridCol w="2728816">
                  <a:extLst>
                    <a:ext uri="{9D8B030D-6E8A-4147-A177-3AD203B41FA5}">
                      <a16:colId xmlns:a16="http://schemas.microsoft.com/office/drawing/2014/main" val="3646821438"/>
                    </a:ext>
                  </a:extLst>
                </a:gridCol>
              </a:tblGrid>
              <a:tr h="3743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Отправитель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Данные обмена (Формат/Структура)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Получатель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extLst>
                  <a:ext uri="{0D108BD9-81ED-4DB2-BD59-A6C34878D82A}">
                    <a16:rowId xmlns:a16="http://schemas.microsoft.com/office/drawing/2014/main" val="163153996"/>
                  </a:ext>
                </a:extLst>
              </a:tr>
              <a:tr h="5374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Website/MobileApp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{ hotelId: string, checkIn: Date, checkOut: Date, roomType: enum }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RoomController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extLst>
                  <a:ext uri="{0D108BD9-81ED-4DB2-BD59-A6C34878D82A}">
                    <a16:rowId xmlns:a16="http://schemas.microsoft.com/office/drawing/2014/main" val="2384405346"/>
                  </a:ext>
                </a:extLst>
              </a:tr>
              <a:tr h="5374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RoomController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{ </a:t>
                      </a:r>
                      <a:r>
                        <a:rPr lang="en-US" sz="1000" dirty="0" err="1">
                          <a:effectLst/>
                        </a:rPr>
                        <a:t>hotelId</a:t>
                      </a:r>
                      <a:r>
                        <a:rPr lang="en-US" sz="1000" dirty="0">
                          <a:effectLst/>
                        </a:rPr>
                        <a:t>: string, dates: </a:t>
                      </a:r>
                      <a:r>
                        <a:rPr lang="en-US" sz="1000" dirty="0" err="1">
                          <a:effectLst/>
                        </a:rPr>
                        <a:t>DateRange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en-US" sz="1000" dirty="0" err="1">
                          <a:effectLst/>
                        </a:rPr>
                        <a:t>roomType</a:t>
                      </a:r>
                      <a:r>
                        <a:rPr lang="en-US" sz="1000" dirty="0">
                          <a:effectLst/>
                        </a:rPr>
                        <a:t>: </a:t>
                      </a:r>
                      <a:r>
                        <a:rPr lang="en-US" sz="1000" dirty="0" err="1">
                          <a:effectLst/>
                        </a:rPr>
                        <a:t>enum</a:t>
                      </a:r>
                      <a:r>
                        <a:rPr lang="en-US" sz="1000" dirty="0">
                          <a:effectLst/>
                        </a:rPr>
                        <a:t> }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AvailabilityComponent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extLst>
                  <a:ext uri="{0D108BD9-81ED-4DB2-BD59-A6C34878D82A}">
                    <a16:rowId xmlns:a16="http://schemas.microsoft.com/office/drawing/2014/main" val="2563268165"/>
                  </a:ext>
                </a:extLst>
              </a:tr>
              <a:tr h="3743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AvailabilityComponent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{ availableRooms: Room[], basePrice: float } (gRPC)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RoomController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extLst>
                  <a:ext uri="{0D108BD9-81ED-4DB2-BD59-A6C34878D82A}">
                    <a16:rowId xmlns:a16="http://schemas.microsoft.com/office/drawing/2014/main" val="2187176250"/>
                  </a:ext>
                </a:extLst>
              </a:tr>
              <a:tr h="3743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RoomController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{ </a:t>
                      </a:r>
                      <a:r>
                        <a:rPr lang="en-US" sz="1000" dirty="0" err="1">
                          <a:effectLst/>
                        </a:rPr>
                        <a:t>availableRooms</a:t>
                      </a:r>
                      <a:r>
                        <a:rPr lang="en-US" sz="1000" dirty="0">
                          <a:effectLst/>
                        </a:rPr>
                        <a:t>: Room[], </a:t>
                      </a:r>
                      <a:r>
                        <a:rPr lang="en-US" sz="1000" dirty="0" err="1">
                          <a:effectLst/>
                        </a:rPr>
                        <a:t>totalPrice</a:t>
                      </a:r>
                      <a:r>
                        <a:rPr lang="en-US" sz="1000" dirty="0">
                          <a:effectLst/>
                        </a:rPr>
                        <a:t>: float } (JSON)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Website/MobileApp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extLst>
                  <a:ext uri="{0D108BD9-81ED-4DB2-BD59-A6C34878D82A}">
                    <a16:rowId xmlns:a16="http://schemas.microsoft.com/office/drawing/2014/main" val="3323241649"/>
                  </a:ext>
                </a:extLst>
              </a:tr>
              <a:tr h="5374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ReservationController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{ userId: string, roomId: string, paymentAmount: float }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PaymentController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extLst>
                  <a:ext uri="{0D108BD9-81ED-4DB2-BD59-A6C34878D82A}">
                    <a16:rowId xmlns:a16="http://schemas.microsoft.com/office/drawing/2014/main" val="31040335"/>
                  </a:ext>
                </a:extLst>
              </a:tr>
              <a:tr h="3743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PaymentController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{ </a:t>
                      </a:r>
                      <a:r>
                        <a:rPr lang="en-US" sz="1000" dirty="0" err="1">
                          <a:effectLst/>
                        </a:rPr>
                        <a:t>cardNumber</a:t>
                      </a:r>
                      <a:r>
                        <a:rPr lang="en-US" sz="1000" dirty="0">
                          <a:effectLst/>
                        </a:rPr>
                        <a:t>: string, </a:t>
                      </a:r>
                      <a:r>
                        <a:rPr lang="en-US" sz="1000" dirty="0" err="1">
                          <a:effectLst/>
                        </a:rPr>
                        <a:t>cvv</a:t>
                      </a:r>
                      <a:r>
                        <a:rPr lang="en-US" sz="1000" dirty="0">
                          <a:effectLst/>
                        </a:rPr>
                        <a:t>: string, amount: float }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PaymentGateway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extLst>
                  <a:ext uri="{0D108BD9-81ED-4DB2-BD59-A6C34878D82A}">
                    <a16:rowId xmlns:a16="http://schemas.microsoft.com/office/drawing/2014/main" val="1548296866"/>
                  </a:ext>
                </a:extLst>
              </a:tr>
              <a:tr h="3743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PaymentGateway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{ </a:t>
                      </a:r>
                      <a:r>
                        <a:rPr lang="en-US" sz="1000" dirty="0" err="1">
                          <a:effectLst/>
                        </a:rPr>
                        <a:t>transactionId</a:t>
                      </a:r>
                      <a:r>
                        <a:rPr lang="en-US" sz="1000" dirty="0">
                          <a:effectLst/>
                        </a:rPr>
                        <a:t>: string, status: "SUCCESS"|"FAILED" }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PaymentController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extLst>
                  <a:ext uri="{0D108BD9-81ED-4DB2-BD59-A6C34878D82A}">
                    <a16:rowId xmlns:a16="http://schemas.microsoft.com/office/drawing/2014/main" val="3776369723"/>
                  </a:ext>
                </a:extLst>
              </a:tr>
              <a:tr h="3743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PaymentController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{ </a:t>
                      </a:r>
                      <a:r>
                        <a:rPr lang="ru-RU" sz="1000" dirty="0" err="1">
                          <a:effectLst/>
                        </a:rPr>
                        <a:t>bookingId</a:t>
                      </a:r>
                      <a:r>
                        <a:rPr lang="ru-RU" sz="1000" dirty="0">
                          <a:effectLst/>
                        </a:rPr>
                        <a:t>: </a:t>
                      </a:r>
                      <a:r>
                        <a:rPr lang="ru-RU" sz="1000" dirty="0" err="1">
                          <a:effectLst/>
                        </a:rPr>
                        <a:t>string</a:t>
                      </a:r>
                      <a:r>
                        <a:rPr lang="ru-RU" sz="1000" dirty="0">
                          <a:effectLst/>
                        </a:rPr>
                        <a:t>, </a:t>
                      </a:r>
                      <a:r>
                        <a:rPr lang="ru-RU" sz="1000" dirty="0" err="1">
                          <a:effectLst/>
                        </a:rPr>
                        <a:t>paymentStatus</a:t>
                      </a:r>
                      <a:r>
                        <a:rPr lang="ru-RU" sz="1000" dirty="0">
                          <a:effectLst/>
                        </a:rPr>
                        <a:t>: </a:t>
                      </a:r>
                      <a:r>
                        <a:rPr lang="ru-RU" sz="1000" dirty="0" err="1">
                          <a:effectLst/>
                        </a:rPr>
                        <a:t>string</a:t>
                      </a:r>
                      <a:r>
                        <a:rPr lang="ru-RU" sz="1000" dirty="0">
                          <a:effectLst/>
                        </a:rPr>
                        <a:t> }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ReservationController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extLst>
                  <a:ext uri="{0D108BD9-81ED-4DB2-BD59-A6C34878D82A}">
                    <a16:rowId xmlns:a16="http://schemas.microsoft.com/office/drawing/2014/main" val="4050419551"/>
                  </a:ext>
                </a:extLst>
              </a:tr>
              <a:tr h="3743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LoyaltyController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{ userId: string, discountPercent: int } (REST)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ReservationController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extLst>
                  <a:ext uri="{0D108BD9-81ED-4DB2-BD59-A6C34878D82A}">
                    <a16:rowId xmlns:a16="http://schemas.microsoft.com/office/drawing/2014/main" val="3970389784"/>
                  </a:ext>
                </a:extLst>
              </a:tr>
              <a:tr h="3743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ReservationController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{ bookingId: string, userId: string, nights: int }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LoyaltyController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extLst>
                  <a:ext uri="{0D108BD9-81ED-4DB2-BD59-A6C34878D82A}">
                    <a16:rowId xmlns:a16="http://schemas.microsoft.com/office/drawing/2014/main" val="2037304309"/>
                  </a:ext>
                </a:extLst>
              </a:tr>
              <a:tr h="518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NotificationComponent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{ email: string, text: string } (SMTP)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EmailService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extLst>
                  <a:ext uri="{0D108BD9-81ED-4DB2-BD59-A6C34878D82A}">
                    <a16:rowId xmlns:a16="http://schemas.microsoft.com/office/drawing/2014/main" val="3473278549"/>
                  </a:ext>
                </a:extLst>
              </a:tr>
              <a:tr h="518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NotificationComponent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{ deviceToken: string, message: string } (Push API)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 err="1">
                          <a:effectLst/>
                        </a:rPr>
                        <a:t>PushService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extLst>
                  <a:ext uri="{0D108BD9-81ED-4DB2-BD59-A6C34878D82A}">
                    <a16:rowId xmlns:a16="http://schemas.microsoft.com/office/drawing/2014/main" val="40573176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BA60BAA-4BEE-455A-8715-B8C8196E1E75}"/>
              </a:ext>
            </a:extLst>
          </p:cNvPr>
          <p:cNvSpPr txBox="1"/>
          <p:nvPr/>
        </p:nvSpPr>
        <p:spPr>
          <a:xfrm>
            <a:off x="838200" y="57904"/>
            <a:ext cx="11167533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обмена данными между компонентами</a:t>
            </a:r>
            <a:endParaRPr lang="ru-RU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78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4A2F13-7803-4623-BCA7-07FAFAA03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866" y="1922993"/>
            <a:ext cx="10346267" cy="270827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7</a:t>
            </a:r>
            <a:r>
              <a:rPr lang="ru-RU" b="1" dirty="0"/>
              <a:t>-</a:t>
            </a:r>
            <a:r>
              <a:rPr lang="ru-RU" b="1" dirty="0" err="1"/>
              <a:t>ая</a:t>
            </a:r>
            <a:r>
              <a:rPr lang="ru-RU" b="1" dirty="0"/>
              <a:t> итерация, целевая архитектура. Архитектурные решения для системы гостиничной сети.</a:t>
            </a:r>
          </a:p>
        </p:txBody>
      </p:sp>
    </p:spTree>
    <p:extLst>
      <p:ext uri="{BB962C8B-B14F-4D97-AF65-F5344CB8AC3E}">
        <p14:creationId xmlns:p14="http://schemas.microsoft.com/office/powerpoint/2010/main" val="413688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7730D9-0201-4C9A-8844-6412BA3D3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94191"/>
            <a:ext cx="11353800" cy="1058863"/>
          </a:xfrm>
        </p:spPr>
        <p:txBody>
          <a:bodyPr/>
          <a:lstStyle/>
          <a:p>
            <a:r>
              <a:rPr lang="ru-RU" b="1" dirty="0"/>
              <a:t>1. Выбор технологий для интерфейсной части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B437D-1FBA-4904-9DFC-CF593525886F}"/>
              </a:ext>
            </a:extLst>
          </p:cNvPr>
          <p:cNvSpPr txBox="1"/>
          <p:nvPr/>
        </p:nvSpPr>
        <p:spPr>
          <a:xfrm>
            <a:off x="330200" y="1153054"/>
            <a:ext cx="11772900" cy="5653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effectLst/>
                <a:latin typeface="DeepSeek-CJK-patch"/>
              </a:rPr>
              <a:t>1.1 Графический интерфейс пользователя</a:t>
            </a:r>
          </a:p>
          <a:p>
            <a:pPr algn="l"/>
            <a:r>
              <a:rPr lang="ru-RU" b="1" i="0" dirty="0">
                <a:effectLst/>
                <a:latin typeface="DeepSeek-CJK-patch"/>
              </a:rPr>
              <a:t>Технологии:</a:t>
            </a:r>
            <a:endParaRPr lang="ru-RU" b="0" i="0" dirty="0"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DeepSeek-CJK-patch"/>
              </a:rPr>
              <a:t>Веб-интерфейс</a:t>
            </a:r>
            <a:r>
              <a:rPr lang="ru-RU" b="0" i="0" dirty="0">
                <a:effectLst/>
                <a:latin typeface="DeepSeek-CJK-patch"/>
              </a:rPr>
              <a:t>: </a:t>
            </a:r>
            <a:r>
              <a:rPr lang="ru-RU" b="0" i="0" dirty="0" err="1">
                <a:effectLst/>
                <a:latin typeface="DeepSeek-CJK-patch"/>
              </a:rPr>
              <a:t>React</a:t>
            </a:r>
            <a:r>
              <a:rPr lang="ru-RU" b="0" i="0" dirty="0">
                <a:effectLst/>
                <a:latin typeface="DeepSeek-CJK-patch"/>
              </a:rPr>
              <a:t> + </a:t>
            </a:r>
            <a:r>
              <a:rPr lang="ru-RU" b="0" i="0" dirty="0" err="1">
                <a:effectLst/>
                <a:latin typeface="DeepSeek-CJK-patch"/>
              </a:rPr>
              <a:t>TypeScript</a:t>
            </a:r>
            <a:endParaRPr lang="ru-RU" b="0" i="0" dirty="0"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DeepSeek-CJK-patch"/>
              </a:rPr>
              <a:t>Мобильное приложение</a:t>
            </a:r>
            <a:r>
              <a:rPr lang="ru-RU" b="0" i="0" dirty="0">
                <a:effectLst/>
                <a:latin typeface="DeepSeek-CJK-patch"/>
              </a:rPr>
              <a:t>: </a:t>
            </a:r>
            <a:r>
              <a:rPr lang="ru-RU" b="0" i="0" dirty="0" err="1">
                <a:effectLst/>
                <a:latin typeface="DeepSeek-CJK-patch"/>
              </a:rPr>
              <a:t>React</a:t>
            </a:r>
            <a:r>
              <a:rPr lang="ru-RU" b="0" i="0" dirty="0">
                <a:effectLst/>
                <a:latin typeface="DeepSeek-CJK-patch"/>
              </a:rPr>
              <a:t> </a:t>
            </a:r>
            <a:r>
              <a:rPr lang="ru-RU" b="0" i="0" dirty="0" err="1">
                <a:effectLst/>
                <a:latin typeface="DeepSeek-CJK-patch"/>
              </a:rPr>
              <a:t>Native</a:t>
            </a:r>
            <a:endParaRPr lang="ru-RU" b="0" i="0" dirty="0"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DeepSeek-CJK-patch"/>
              </a:rPr>
              <a:t>Админ-панель</a:t>
            </a:r>
            <a:r>
              <a:rPr lang="ru-RU" b="0" i="0" dirty="0">
                <a:effectLst/>
                <a:latin typeface="DeepSeek-CJK-patch"/>
              </a:rPr>
              <a:t>: </a:t>
            </a:r>
            <a:r>
              <a:rPr lang="ru-RU" b="0" i="0" dirty="0" err="1">
                <a:effectLst/>
                <a:latin typeface="DeepSeek-CJK-patch"/>
              </a:rPr>
              <a:t>Angular</a:t>
            </a:r>
            <a:endParaRPr lang="ru-RU" b="0" i="0" dirty="0">
              <a:effectLst/>
              <a:latin typeface="DeepSeek-CJK-patch"/>
            </a:endParaRPr>
          </a:p>
          <a:p>
            <a:pPr algn="l"/>
            <a:r>
              <a:rPr lang="ru-RU" b="1" i="0" dirty="0">
                <a:effectLst/>
                <a:latin typeface="DeepSeek-CJK-patch"/>
              </a:rPr>
              <a:t>Обоснование:</a:t>
            </a:r>
            <a:endParaRPr lang="ru-RU" b="0" i="0" dirty="0"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 err="1">
                <a:effectLst/>
                <a:latin typeface="DeepSeek-CJK-patch"/>
              </a:rPr>
              <a:t>React</a:t>
            </a:r>
            <a:r>
              <a:rPr lang="ru-RU" b="1" i="0" dirty="0">
                <a:effectLst/>
                <a:latin typeface="DeepSeek-CJK-patch"/>
              </a:rPr>
              <a:t>/</a:t>
            </a:r>
            <a:r>
              <a:rPr lang="ru-RU" b="1" i="0" dirty="0" err="1">
                <a:effectLst/>
                <a:latin typeface="DeepSeek-CJK-patch"/>
              </a:rPr>
              <a:t>TypeScript</a:t>
            </a:r>
            <a:r>
              <a:rPr lang="ru-RU" b="0" i="0" dirty="0">
                <a:effectLst/>
                <a:latin typeface="DeepSeek-CJK-patch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DeepSeek-CJK-patch"/>
              </a:rPr>
              <a:t>Гибкость</a:t>
            </a:r>
            <a:r>
              <a:rPr lang="ru-RU" b="0" i="0" dirty="0">
                <a:effectLst/>
                <a:latin typeface="DeepSeek-CJK-patch"/>
              </a:rPr>
              <a:t>: Возможность использовать Next.js для SSR (пример: </a:t>
            </a:r>
            <a:r>
              <a:rPr lang="ru-RU" b="0" i="0" dirty="0" err="1">
                <a:effectLst/>
                <a:latin typeface="DeepSeek-CJK-patch"/>
              </a:rPr>
              <a:t>Airbnb</a:t>
            </a:r>
            <a:r>
              <a:rPr lang="ru-RU" b="0" i="0" dirty="0">
                <a:effectLst/>
                <a:latin typeface="DeepSeek-CJK-patch"/>
              </a:rPr>
              <a:t>), что улучшает SEO и скорость загрузки.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DeepSeek-CJK-patch"/>
              </a:rPr>
              <a:t>Производительность</a:t>
            </a:r>
            <a:r>
              <a:rPr lang="ru-RU" b="0" i="0" dirty="0">
                <a:effectLst/>
                <a:latin typeface="DeepSeek-CJK-patch"/>
              </a:rPr>
              <a:t>: Виртуальный DOM оптимизирует рендеринг (</a:t>
            </a:r>
            <a:r>
              <a:rPr lang="ru-RU" b="0" i="0" dirty="0" err="1">
                <a:effectLst/>
                <a:latin typeface="DeepSeek-CJK-patch"/>
              </a:rPr>
              <a:t>Netflix</a:t>
            </a:r>
            <a:r>
              <a:rPr lang="ru-RU" b="0" i="0" dirty="0">
                <a:effectLst/>
                <a:latin typeface="DeepSeek-CJK-patch"/>
              </a:rPr>
              <a:t> обрабатывает 50 млн пользователей/день).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DeepSeek-CJK-patch"/>
              </a:rPr>
              <a:t>Типизация</a:t>
            </a:r>
            <a:r>
              <a:rPr lang="ru-RU" b="0" i="0" dirty="0">
                <a:effectLst/>
                <a:latin typeface="DeepSeek-CJK-patch"/>
              </a:rPr>
              <a:t>: </a:t>
            </a:r>
            <a:r>
              <a:rPr lang="ru-RU" b="0" i="0" dirty="0" err="1">
                <a:effectLst/>
                <a:latin typeface="DeepSeek-CJK-patch"/>
              </a:rPr>
              <a:t>TypeScript</a:t>
            </a:r>
            <a:r>
              <a:rPr lang="ru-RU" b="0" i="0" dirty="0">
                <a:effectLst/>
                <a:latin typeface="DeepSeek-CJK-patch"/>
              </a:rPr>
              <a:t> снижает ошибки на 15% (кейс Microsoft </a:t>
            </a:r>
            <a:r>
              <a:rPr lang="ru-RU" b="0" i="0" dirty="0" err="1">
                <a:effectLst/>
                <a:latin typeface="DeepSeek-CJK-patch"/>
              </a:rPr>
              <a:t>Azure</a:t>
            </a:r>
            <a:r>
              <a:rPr lang="ru-RU" b="0" i="0" dirty="0">
                <a:effectLst/>
                <a:latin typeface="DeepSeek-CJK-patch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 err="1">
                <a:effectLst/>
                <a:latin typeface="DeepSeek-CJK-patch"/>
              </a:rPr>
              <a:t>React</a:t>
            </a:r>
            <a:r>
              <a:rPr lang="ru-RU" b="1" i="0" dirty="0">
                <a:effectLst/>
                <a:latin typeface="DeepSeek-CJK-patch"/>
              </a:rPr>
              <a:t> </a:t>
            </a:r>
            <a:r>
              <a:rPr lang="ru-RU" b="1" i="0" dirty="0" err="1">
                <a:effectLst/>
                <a:latin typeface="DeepSeek-CJK-patch"/>
              </a:rPr>
              <a:t>Native</a:t>
            </a:r>
            <a:r>
              <a:rPr lang="ru-RU" b="0" i="0" dirty="0">
                <a:effectLst/>
                <a:latin typeface="DeepSeek-CJK-patch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DeepSeek-CJK-patch"/>
              </a:rPr>
              <a:t>Кроссплатформенность</a:t>
            </a:r>
            <a:r>
              <a:rPr lang="ru-RU" b="0" i="0" dirty="0">
                <a:effectLst/>
                <a:latin typeface="DeepSeek-CJK-patch"/>
              </a:rPr>
              <a:t>: 85% общего кода для </a:t>
            </a:r>
            <a:r>
              <a:rPr lang="ru-RU" b="0" i="0" dirty="0" err="1">
                <a:effectLst/>
                <a:latin typeface="DeepSeek-CJK-patch"/>
              </a:rPr>
              <a:t>iOS</a:t>
            </a:r>
            <a:r>
              <a:rPr lang="ru-RU" b="0" i="0" dirty="0">
                <a:effectLst/>
                <a:latin typeface="DeepSeek-CJK-patch"/>
              </a:rPr>
              <a:t>/</a:t>
            </a:r>
            <a:r>
              <a:rPr lang="ru-RU" b="0" i="0" dirty="0" err="1">
                <a:effectLst/>
                <a:latin typeface="DeepSeek-CJK-patch"/>
              </a:rPr>
              <a:t>Android</a:t>
            </a:r>
            <a:r>
              <a:rPr lang="ru-RU" b="0" i="0" dirty="0">
                <a:effectLst/>
                <a:latin typeface="DeepSeek-CJK-patch"/>
              </a:rPr>
              <a:t> (Facebook, </a:t>
            </a:r>
            <a:r>
              <a:rPr lang="ru-RU" b="0" i="0" dirty="0" err="1">
                <a:effectLst/>
                <a:latin typeface="DeepSeek-CJK-patch"/>
              </a:rPr>
              <a:t>Instagram</a:t>
            </a:r>
            <a:r>
              <a:rPr lang="ru-RU" b="0" i="0" dirty="0">
                <a:effectLst/>
                <a:latin typeface="DeepSeek-CJK-patch"/>
              </a:rPr>
              <a:t>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DeepSeek-CJK-patch"/>
              </a:rPr>
              <a:t>Производительность</a:t>
            </a:r>
            <a:r>
              <a:rPr lang="ru-RU" b="0" i="0" dirty="0">
                <a:effectLst/>
                <a:latin typeface="DeepSeek-CJK-patch"/>
              </a:rPr>
              <a:t>: Нативные модули обеспечивают 90% скорости нативных приложений (пример: </a:t>
            </a:r>
            <a:r>
              <a:rPr lang="ru-RU" b="0" i="0" dirty="0" err="1">
                <a:effectLst/>
                <a:latin typeface="DeepSeek-CJK-patch"/>
              </a:rPr>
              <a:t>Walmart</a:t>
            </a:r>
            <a:r>
              <a:rPr lang="ru-RU" b="0" i="0" dirty="0">
                <a:effectLst/>
                <a:latin typeface="DeepSeek-CJK-patch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 err="1">
                <a:effectLst/>
                <a:latin typeface="DeepSeek-CJK-patch"/>
              </a:rPr>
              <a:t>Angular</a:t>
            </a:r>
            <a:r>
              <a:rPr lang="ru-RU" b="0" i="0" dirty="0">
                <a:effectLst/>
                <a:latin typeface="DeepSeek-CJK-patch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DeepSeek-CJK-patch"/>
              </a:rPr>
              <a:t>Сложные интерфейсы</a:t>
            </a:r>
            <a:r>
              <a:rPr lang="ru-RU" b="0" i="0" dirty="0">
                <a:effectLst/>
                <a:latin typeface="DeepSeek-CJK-patch"/>
              </a:rPr>
              <a:t>: Встроенные инструменты (</a:t>
            </a:r>
            <a:r>
              <a:rPr lang="ru-RU" b="0" i="0" dirty="0" err="1">
                <a:effectLst/>
                <a:latin typeface="DeepSeek-CJK-patch"/>
              </a:rPr>
              <a:t>RxJS</a:t>
            </a:r>
            <a:r>
              <a:rPr lang="ru-RU" b="0" i="0" dirty="0">
                <a:effectLst/>
                <a:latin typeface="DeepSeek-CJK-patch"/>
              </a:rPr>
              <a:t>, CLI) упрощают управление состоянием для административных задач.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DeepSeek-CJK-patch"/>
              </a:rPr>
              <a:t>Строгая типизация</a:t>
            </a:r>
            <a:r>
              <a:rPr lang="ru-RU" b="0" i="0" dirty="0">
                <a:effectLst/>
                <a:latin typeface="DeepSeek-CJK-patch"/>
              </a:rPr>
              <a:t>: Снижает риск ошибок при массовых операциях (например, управление квотами номеров).</a:t>
            </a:r>
          </a:p>
        </p:txBody>
      </p:sp>
    </p:spTree>
    <p:extLst>
      <p:ext uri="{BB962C8B-B14F-4D97-AF65-F5344CB8AC3E}">
        <p14:creationId xmlns:p14="http://schemas.microsoft.com/office/powerpoint/2010/main" val="759496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49881B-9777-41D1-A6CF-8E43005C660E}"/>
              </a:ext>
            </a:extLst>
          </p:cNvPr>
          <p:cNvSpPr txBox="1"/>
          <p:nvPr/>
        </p:nvSpPr>
        <p:spPr>
          <a:xfrm>
            <a:off x="499534" y="2473467"/>
            <a:ext cx="12268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i="0" dirty="0">
                <a:effectLst/>
              </a:rPr>
              <a:t>Компромиссы:</a:t>
            </a:r>
            <a:endParaRPr lang="ru-RU" sz="2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 err="1">
                <a:effectLst/>
              </a:rPr>
              <a:t>React</a:t>
            </a:r>
            <a:r>
              <a:rPr lang="ru-RU" sz="2400" b="0" i="0" dirty="0">
                <a:effectLst/>
              </a:rPr>
              <a:t> </a:t>
            </a:r>
            <a:r>
              <a:rPr lang="ru-RU" sz="2400" b="0" i="0" dirty="0" err="1">
                <a:effectLst/>
              </a:rPr>
              <a:t>Native</a:t>
            </a:r>
            <a:r>
              <a:rPr lang="ru-RU" sz="2400" b="0" i="0" dirty="0">
                <a:effectLst/>
              </a:rPr>
              <a:t> ограничен для 3D-графики (например, виртуальные туры по номерам).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 err="1">
                <a:effectLst/>
              </a:rPr>
              <a:t>Angular</a:t>
            </a:r>
            <a:r>
              <a:rPr lang="ru-RU" sz="2400" b="0" i="0" dirty="0">
                <a:effectLst/>
              </a:rPr>
              <a:t> требует больше времени для освоения из-за сложной архитектуры.</a:t>
            </a:r>
          </a:p>
        </p:txBody>
      </p:sp>
    </p:spTree>
    <p:extLst>
      <p:ext uri="{BB962C8B-B14F-4D97-AF65-F5344CB8AC3E}">
        <p14:creationId xmlns:p14="http://schemas.microsoft.com/office/powerpoint/2010/main" val="136461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0FC302-38FC-4B83-B882-DD4B608B3FFF}"/>
              </a:ext>
            </a:extLst>
          </p:cNvPr>
          <p:cNvSpPr txBox="1"/>
          <p:nvPr/>
        </p:nvSpPr>
        <p:spPr>
          <a:xfrm>
            <a:off x="215900" y="937042"/>
            <a:ext cx="11760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effectLst/>
              </a:rPr>
              <a:t>1.2 API</a:t>
            </a:r>
          </a:p>
          <a:p>
            <a:pPr algn="l"/>
            <a:r>
              <a:rPr lang="ru-RU" sz="2400" b="1" i="0" dirty="0">
                <a:effectLst/>
              </a:rPr>
              <a:t>Технологии:</a:t>
            </a:r>
            <a:endParaRPr lang="ru-RU" sz="2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>
                <a:effectLst/>
              </a:rPr>
              <a:t>Клиентский </a:t>
            </a:r>
            <a:r>
              <a:rPr lang="en-US" sz="2400" b="1" i="0" dirty="0">
                <a:effectLst/>
              </a:rPr>
              <a:t>API</a:t>
            </a:r>
            <a:r>
              <a:rPr lang="en-US" sz="2400" b="0" i="0" dirty="0">
                <a:effectLst/>
              </a:rPr>
              <a:t>: REST/JSON + HTTPS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>
                <a:effectLst/>
              </a:rPr>
              <a:t>Внутренний </a:t>
            </a:r>
            <a:r>
              <a:rPr lang="en-US" sz="2400" b="1" i="0" dirty="0">
                <a:effectLst/>
              </a:rPr>
              <a:t>API</a:t>
            </a:r>
            <a:r>
              <a:rPr lang="en-US" sz="2400" b="0" i="0" dirty="0">
                <a:effectLst/>
              </a:rPr>
              <a:t>: </a:t>
            </a:r>
            <a:r>
              <a:rPr lang="en-US" sz="2400" b="0" i="0" dirty="0" err="1">
                <a:effectLst/>
              </a:rPr>
              <a:t>gRPC</a:t>
            </a:r>
            <a:r>
              <a:rPr lang="en-US" sz="2400" b="0" i="0" dirty="0">
                <a:effectLst/>
              </a:rPr>
              <a:t> + Protocol Buffers</a:t>
            </a:r>
          </a:p>
          <a:p>
            <a:pPr algn="l"/>
            <a:r>
              <a:rPr lang="ru-RU" sz="2400" b="1" i="0" dirty="0">
                <a:effectLst/>
              </a:rPr>
              <a:t>Обоснование:</a:t>
            </a:r>
            <a:endParaRPr lang="ru-RU" sz="2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</a:rPr>
              <a:t>REST/JSON</a:t>
            </a:r>
            <a:r>
              <a:rPr lang="en-US" sz="2400" b="0" i="0" dirty="0"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400" b="1" i="0" dirty="0">
                <a:effectLst/>
              </a:rPr>
              <a:t>Совместимость</a:t>
            </a:r>
            <a:r>
              <a:rPr lang="ru-RU" sz="2400" b="0" i="0" dirty="0">
                <a:effectLst/>
              </a:rPr>
              <a:t>: Интеграция с внешними сервисами (</a:t>
            </a:r>
            <a:r>
              <a:rPr lang="en-US" sz="2400" b="0" i="0" dirty="0">
                <a:effectLst/>
              </a:rPr>
              <a:t>TripAdvisor, Google Maps).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400" b="1" i="0" dirty="0">
                <a:effectLst/>
              </a:rPr>
              <a:t>Безопасность</a:t>
            </a:r>
            <a:r>
              <a:rPr lang="ru-RU" sz="2400" b="0" i="0" dirty="0">
                <a:effectLst/>
              </a:rPr>
              <a:t>: </a:t>
            </a:r>
            <a:r>
              <a:rPr lang="en-US" sz="2400" b="0" i="0" dirty="0">
                <a:effectLst/>
              </a:rPr>
              <a:t>JWT-</a:t>
            </a:r>
            <a:r>
              <a:rPr lang="ru-RU" sz="2400" b="0" i="0" dirty="0">
                <a:effectLst/>
              </a:rPr>
              <a:t>токены + </a:t>
            </a:r>
            <a:r>
              <a:rPr lang="en-US" sz="2400" b="0" i="0" dirty="0">
                <a:effectLst/>
              </a:rPr>
              <a:t>OAuth 2.0 (</a:t>
            </a:r>
            <a:r>
              <a:rPr lang="ru-RU" sz="2400" b="0" i="0" dirty="0">
                <a:effectLst/>
              </a:rPr>
              <a:t>пример: </a:t>
            </a:r>
            <a:r>
              <a:rPr lang="en-US" sz="2400" b="0" i="0" dirty="0">
                <a:effectLst/>
              </a:rPr>
              <a:t>Booking.com).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 err="1">
                <a:effectLst/>
              </a:rPr>
              <a:t>gRPC</a:t>
            </a:r>
            <a:r>
              <a:rPr lang="en-US" sz="2400" b="0" i="0" dirty="0"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400" b="1" i="0" dirty="0">
                <a:effectLst/>
              </a:rPr>
              <a:t>Производительность</a:t>
            </a:r>
            <a:r>
              <a:rPr lang="ru-RU" sz="2400" b="0" i="0" dirty="0">
                <a:effectLst/>
              </a:rPr>
              <a:t>: Обработка 500 млн </a:t>
            </a:r>
            <a:r>
              <a:rPr lang="en-US" sz="2400" b="0" i="0" dirty="0">
                <a:effectLst/>
              </a:rPr>
              <a:t>RPC/</a:t>
            </a:r>
            <a:r>
              <a:rPr lang="ru-RU" sz="2400" b="0" i="0" dirty="0">
                <a:effectLst/>
              </a:rPr>
              <a:t>день (</a:t>
            </a:r>
            <a:r>
              <a:rPr lang="en-US" sz="2400" b="0" i="0" dirty="0">
                <a:effectLst/>
              </a:rPr>
              <a:t>Netflix) </a:t>
            </a:r>
            <a:r>
              <a:rPr lang="ru-RU" sz="2400" b="0" i="0" dirty="0">
                <a:effectLst/>
              </a:rPr>
              <a:t>с задержкой 15 </a:t>
            </a:r>
            <a:r>
              <a:rPr lang="ru-RU" sz="2400" b="0" i="0" dirty="0" err="1">
                <a:effectLst/>
              </a:rPr>
              <a:t>мс</a:t>
            </a:r>
            <a:r>
              <a:rPr lang="ru-RU" sz="2400" b="0" i="0" dirty="0">
                <a:effectLst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400" b="1" i="0" dirty="0">
                <a:effectLst/>
              </a:rPr>
              <a:t>Типизация</a:t>
            </a:r>
            <a:r>
              <a:rPr lang="ru-RU" sz="2400" b="0" i="0" dirty="0">
                <a:effectLst/>
              </a:rPr>
              <a:t>: </a:t>
            </a:r>
            <a:r>
              <a:rPr lang="ru-RU" sz="2400" b="0" i="0" dirty="0" err="1">
                <a:effectLst/>
              </a:rPr>
              <a:t>Автогенерация</a:t>
            </a:r>
            <a:r>
              <a:rPr lang="ru-RU" sz="2400" b="0" i="0" dirty="0">
                <a:effectLst/>
              </a:rPr>
              <a:t> кода через .</a:t>
            </a:r>
            <a:r>
              <a:rPr lang="en-US" sz="2400" b="0" i="0" dirty="0">
                <a:effectLst/>
              </a:rPr>
              <a:t>proto-</a:t>
            </a:r>
            <a:r>
              <a:rPr lang="ru-RU" sz="2400" b="0" i="0" dirty="0">
                <a:effectLst/>
              </a:rPr>
              <a:t>файлы исключает ошибки </a:t>
            </a:r>
            <a:r>
              <a:rPr lang="ru-RU" sz="2400" b="0" i="0" dirty="0" err="1">
                <a:effectLst/>
              </a:rPr>
              <a:t>сериализации</a:t>
            </a:r>
            <a:r>
              <a:rPr lang="ru-RU" sz="2400" b="0" i="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2669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36E588-3BBB-45A7-914F-ADC5C60251B7}"/>
              </a:ext>
            </a:extLst>
          </p:cNvPr>
          <p:cNvSpPr txBox="1"/>
          <p:nvPr/>
        </p:nvSpPr>
        <p:spPr>
          <a:xfrm>
            <a:off x="452967" y="93133"/>
            <a:ext cx="24341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dirty="0">
                <a:effectLst/>
              </a:rPr>
              <a:t>Пример </a:t>
            </a:r>
            <a:r>
              <a:rPr lang="en-US" sz="2400" b="1" i="0" dirty="0" err="1">
                <a:effectLst/>
              </a:rPr>
              <a:t>gRPC</a:t>
            </a:r>
            <a:r>
              <a:rPr lang="en-US" sz="2400" b="1" i="0" dirty="0">
                <a:effectLst/>
              </a:rPr>
              <a:t>:</a:t>
            </a: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21DDAAE-9FD6-42C2-92A2-ADC6774633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781"/>
          <a:stretch/>
        </p:blipFill>
        <p:spPr>
          <a:xfrm>
            <a:off x="1276582" y="795535"/>
            <a:ext cx="10123785" cy="35227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B276DF-5FD9-4851-8485-CEC2F8A41C55}"/>
              </a:ext>
            </a:extLst>
          </p:cNvPr>
          <p:cNvSpPr txBox="1"/>
          <p:nvPr/>
        </p:nvSpPr>
        <p:spPr>
          <a:xfrm>
            <a:off x="791633" y="5108358"/>
            <a:ext cx="11252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b="1" i="0" dirty="0">
                <a:effectLst/>
              </a:rPr>
              <a:t>Компромиссы:</a:t>
            </a:r>
            <a:endParaRPr lang="ru-RU" sz="28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 err="1">
                <a:effectLst/>
              </a:rPr>
              <a:t>gRPC</a:t>
            </a:r>
            <a:r>
              <a:rPr lang="ru-RU" sz="2800" b="0" i="0" dirty="0">
                <a:effectLst/>
              </a:rPr>
              <a:t> требует обучения команды работе с бинарными протоколами.</a:t>
            </a:r>
          </a:p>
        </p:txBody>
      </p:sp>
    </p:spTree>
    <p:extLst>
      <p:ext uri="{BB962C8B-B14F-4D97-AF65-F5344CB8AC3E}">
        <p14:creationId xmlns:p14="http://schemas.microsoft.com/office/powerpoint/2010/main" val="3697219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94C2682-A669-48E9-89B7-FD718D4E57A5}"/>
              </a:ext>
            </a:extLst>
          </p:cNvPr>
          <p:cNvSpPr txBox="1">
            <a:spLocks/>
          </p:cNvSpPr>
          <p:nvPr/>
        </p:nvSpPr>
        <p:spPr>
          <a:xfrm>
            <a:off x="2789766" y="365125"/>
            <a:ext cx="66124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2. Бизнес-логика (</a:t>
            </a:r>
            <a:r>
              <a:rPr lang="en-US" b="1" dirty="0"/>
              <a:t>Backend)</a:t>
            </a:r>
            <a:endParaRPr lang="ru-RU" b="1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A928744-EF55-4965-B80C-A0835570C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966373"/>
              </p:ext>
            </p:extLst>
          </p:nvPr>
        </p:nvGraphicFramePr>
        <p:xfrm>
          <a:off x="838200" y="1879124"/>
          <a:ext cx="10515600" cy="4244340"/>
        </p:xfrm>
        <a:graphic>
          <a:graphicData uri="http://schemas.openxmlformats.org/drawingml/2006/table">
            <a:tbl>
              <a:tblPr/>
              <a:tblGrid>
                <a:gridCol w="3463718">
                  <a:extLst>
                    <a:ext uri="{9D8B030D-6E8A-4147-A177-3AD203B41FA5}">
                      <a16:colId xmlns:a16="http://schemas.microsoft.com/office/drawing/2014/main" val="3680521229"/>
                    </a:ext>
                  </a:extLst>
                </a:gridCol>
                <a:gridCol w="3525941">
                  <a:extLst>
                    <a:ext uri="{9D8B030D-6E8A-4147-A177-3AD203B41FA5}">
                      <a16:colId xmlns:a16="http://schemas.microsoft.com/office/drawing/2014/main" val="3315566916"/>
                    </a:ext>
                  </a:extLst>
                </a:gridCol>
                <a:gridCol w="3525941">
                  <a:extLst>
                    <a:ext uri="{9D8B030D-6E8A-4147-A177-3AD203B41FA5}">
                      <a16:colId xmlns:a16="http://schemas.microsoft.com/office/drawing/2014/main" val="2344319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Сервис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effectLst/>
                        </a:rPr>
                        <a:t>Технология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effectLst/>
                        </a:rPr>
                        <a:t>Обоснование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025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Booking</a:t>
                      </a:r>
                      <a:endParaRPr lang="en-US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Spring Boot (Java)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Поддержка </a:t>
                      </a:r>
                      <a:r>
                        <a:rPr lang="en-US">
                          <a:effectLst/>
                        </a:rPr>
                        <a:t>ACID-</a:t>
                      </a:r>
                      <a:r>
                        <a:rPr lang="ru-RU">
                          <a:effectLst/>
                        </a:rPr>
                        <a:t>транзакций через </a:t>
                      </a:r>
                      <a:r>
                        <a:rPr lang="en-US">
                          <a:effectLst/>
                        </a:rPr>
                        <a:t>Hibernate. </a:t>
                      </a:r>
                      <a:r>
                        <a:rPr lang="ru-RU">
                          <a:effectLst/>
                        </a:rPr>
                        <a:t>Пример: </a:t>
                      </a:r>
                      <a:r>
                        <a:rPr lang="en-US">
                          <a:effectLst/>
                        </a:rPr>
                        <a:t>Uber (15k RPS </a:t>
                      </a:r>
                      <a:r>
                        <a:rPr lang="ru-RU">
                          <a:effectLst/>
                        </a:rPr>
                        <a:t>на </a:t>
                      </a:r>
                      <a:r>
                        <a:rPr lang="en-US">
                          <a:effectLst/>
                        </a:rPr>
                        <a:t>AWS).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021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Payment</a:t>
                      </a:r>
                      <a:endParaRPr lang="en-US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Node.js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Асинхронная обработка 10k платежей/сек (PayPal +35% throughput).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661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Loyalty</a:t>
                      </a:r>
                      <a:endParaRPr lang="en-US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Python Flask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Библиотеки </a:t>
                      </a:r>
                      <a:r>
                        <a:rPr lang="en-US">
                          <a:effectLst/>
                        </a:rPr>
                        <a:t>Pandas/NumPy </a:t>
                      </a:r>
                      <a:r>
                        <a:rPr lang="ru-RU">
                          <a:effectLst/>
                        </a:rPr>
                        <a:t>для расчета баллов (кейс: </a:t>
                      </a:r>
                      <a:r>
                        <a:rPr lang="en-US">
                          <a:effectLst/>
                        </a:rPr>
                        <a:t>Starbucks).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851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Auth</a:t>
                      </a:r>
                      <a:endParaRPr lang="en-US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Go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100k RPS на 1 CPU (</a:t>
                      </a:r>
                      <a:r>
                        <a:rPr lang="ru-RU" dirty="0" err="1">
                          <a:effectLst/>
                        </a:rPr>
                        <a:t>Twitch</a:t>
                      </a:r>
                      <a:r>
                        <a:rPr lang="ru-RU" dirty="0">
                          <a:effectLst/>
                        </a:rPr>
                        <a:t>), </a:t>
                      </a:r>
                      <a:r>
                        <a:rPr lang="ru-RU" dirty="0" err="1">
                          <a:effectLst/>
                        </a:rPr>
                        <a:t>горутины</a:t>
                      </a:r>
                      <a:r>
                        <a:rPr lang="ru-RU" dirty="0">
                          <a:effectLst/>
                        </a:rPr>
                        <a:t> для параллельной аутентификации.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21275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56039F-4EDD-42E0-BF00-E6AA4FBF450A}"/>
              </a:ext>
            </a:extLst>
          </p:cNvPr>
          <p:cNvSpPr txBox="1"/>
          <p:nvPr/>
        </p:nvSpPr>
        <p:spPr>
          <a:xfrm>
            <a:off x="838200" y="1321356"/>
            <a:ext cx="416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2.1 Сервисы и 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4063720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968</TotalTime>
  <Words>1207</Words>
  <Application>Microsoft Office PowerPoint</Application>
  <PresentationFormat>Широкоэкранный</PresentationFormat>
  <Paragraphs>228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DeepSeek-CJK-patch</vt:lpstr>
      <vt:lpstr>Office Theme</vt:lpstr>
      <vt:lpstr>7-ая итерация + исправление 6 итерации</vt:lpstr>
      <vt:lpstr>Доработка в 6 итерации</vt:lpstr>
      <vt:lpstr>Презентация PowerPoint</vt:lpstr>
      <vt:lpstr>7-ая итерация, целевая архитектура. Архитектурные решения для системы гостиничной сети.</vt:lpstr>
      <vt:lpstr>1. Выбор технологий для интерфейсной части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3. Хранилища данных</vt:lpstr>
      <vt:lpstr>Презентация PowerPoint</vt:lpstr>
      <vt:lpstr>Презентация PowerPoint</vt:lpstr>
      <vt:lpstr>4. Безопасность и мониторинг</vt:lpstr>
      <vt:lpstr>Презентация PowerPoint</vt:lpstr>
      <vt:lpstr>Презентация PowerPoint</vt:lpstr>
      <vt:lpstr>Презентация PowerPoint</vt:lpstr>
      <vt:lpstr>5. Архитектурные решения (ADR)</vt:lpstr>
      <vt:lpstr>Итоговая схема технологий:</vt:lpstr>
      <vt:lpstr>Сводная таблица всех требований и их связь с архитектурой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Контекстная-диаграмма</dc:title>
  <dc:creator>Renat Zhappuev</dc:creator>
  <cp:lastModifiedBy>Михаил Жуков</cp:lastModifiedBy>
  <cp:revision>174</cp:revision>
  <dcterms:created xsi:type="dcterms:W3CDTF">2025-03-25T10:59:15Z</dcterms:created>
  <dcterms:modified xsi:type="dcterms:W3CDTF">2025-05-06T10:25:31Z</dcterms:modified>
</cp:coreProperties>
</file>