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8229600" cx="14630400"/>
  <p:notesSz cx="8229600" cy="14630400"/>
  <p:embeddedFontLst>
    <p:embeddedFont>
      <p:font typeface="Inter"/>
      <p:regular r:id="rId12"/>
      <p:bold r:id="rId13"/>
      <p:italic r:id="rId14"/>
      <p:boldItalic r:id="rId15"/>
    </p:embeddedFont>
    <p:embeddedFont>
      <p:font typeface="Petrona"/>
      <p:bold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Inter-bold.fntdata"/><Relationship Id="rId12" Type="http://schemas.openxmlformats.org/officeDocument/2006/relationships/font" Target="fonts/Inter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Inter-boldItalic.fntdata"/><Relationship Id="rId14" Type="http://schemas.openxmlformats.org/officeDocument/2006/relationships/font" Target="fonts/Inter-italic.fntdata"/><Relationship Id="rId17" Type="http://schemas.openxmlformats.org/officeDocument/2006/relationships/font" Target="fonts/Petrona-boldItalic.fntdata"/><Relationship Id="rId16" Type="http://schemas.openxmlformats.org/officeDocument/2006/relationships/font" Target="fonts/Petrona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/>
              <a:t>‹#›</a:t>
            </a:fld>
            <a:endParaRPr b="0" i="0" sz="1200" u="none" cap="none" strike="noStrike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" name="Google Shape;4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" name="Google Shape;5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1 master">
  <p:cSld name="Slide 1 master">
    <p:bg>
      <p:bgPr>
        <a:solidFill>
          <a:srgbClr val="000000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1" name="Google Shape;11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3" name="Google Shape;13;p2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2 master">
  <p:cSld name="Slide 2 master">
    <p:bg>
      <p:bgPr>
        <a:solidFill>
          <a:srgbClr val="000000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5" name="Google Shape;15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7" name="Google Shape;17;p3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3 master">
  <p:cSld name="Slide 3 master">
    <p:bg>
      <p:bgPr>
        <a:solidFill>
          <a:srgbClr val="000000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9" name="Google Shape;19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4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1" name="Google Shape;21;p4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4 master">
  <p:cSld name="Slide 4 master">
    <p:bg>
      <p:bgPr>
        <a:solidFill>
          <a:srgbClr val="000000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3" name="Google Shape;23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5" name="Google Shape;25;p5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5 master">
  <p:cSld name="Slide 5 master">
    <p:bg>
      <p:bgPr>
        <a:solidFill>
          <a:srgbClr val="000000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7" name="Google Shape;27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6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9" name="Google Shape;29;p6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6 master">
  <p:cSld name="Slide 6 master">
    <p:bg>
      <p:bgPr>
        <a:solidFill>
          <a:srgbClr val="000000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1" name="Google Shape;31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7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33" name="Google Shape;33;p7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7 master">
  <p:cSld name="Slide 7 master">
    <p:bg>
      <p:bgPr>
        <a:solidFill>
          <a:srgbClr val="000000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5" name="Google Shape;35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8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37" name="Google Shape;37;p8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8 master">
  <p:cSld name="Slide 8 master">
    <p:bg>
      <p:bgPr>
        <a:solidFill>
          <a:srgbClr val="000000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9" name="Google Shape;39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9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41" name="Google Shape;41;p9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bg>
      <p:bgPr>
        <a:solidFill>
          <a:schemeClr val="lt1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2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1.png"/><Relationship Id="rId4" Type="http://schemas.openxmlformats.org/officeDocument/2006/relationships/image" Target="../media/image11.png"/><Relationship Id="rId5" Type="http://schemas.openxmlformats.org/officeDocument/2006/relationships/image" Target="../media/image9.png"/><Relationship Id="rId6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48" name="Google Shape;4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5486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11"/>
          <p:cNvSpPr/>
          <p:nvPr/>
        </p:nvSpPr>
        <p:spPr>
          <a:xfrm>
            <a:off x="6280190" y="692312"/>
            <a:ext cx="7556400" cy="30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80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50"/>
              <a:buFont typeface="Petrona"/>
              <a:buNone/>
            </a:pPr>
            <a:r>
              <a:rPr b="1" i="0" lang="en-US" sz="6450" u="none" cap="none" strike="noStrike">
                <a:solidFill>
                  <a:srgbClr val="000000"/>
                </a:solidFill>
                <a:latin typeface="Petrona"/>
                <a:ea typeface="Petrona"/>
                <a:cs typeface="Petrona"/>
                <a:sym typeface="Petrona"/>
              </a:rPr>
              <a:t>Podstawy grafiki wektorowej i rastrowej</a:t>
            </a:r>
            <a:endParaRPr b="0" i="0" sz="6450" u="none" cap="none" strike="noStrike"/>
          </a:p>
        </p:txBody>
      </p:sp>
      <p:sp>
        <p:nvSpPr>
          <p:cNvPr id="50" name="Google Shape;50;p11"/>
          <p:cNvSpPr/>
          <p:nvPr/>
        </p:nvSpPr>
        <p:spPr>
          <a:xfrm>
            <a:off x="6280190" y="4531573"/>
            <a:ext cx="7556400" cy="14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50"/>
              <a:buFont typeface="Inter"/>
              <a:buNone/>
            </a:pPr>
            <a:r>
              <a:rPr b="0" i="0" lang="en-US" sz="1750" u="none" cap="none" strike="noStrike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Grafika wektorowa i rastrowa to dwa podstawowe rodzaje grafiki komputerowej, różniące się sposobem reprezentacji obrazu. Znajomość tych koncepcji jest kluczowa dla efektywnego tworzenia i przetwarzania grafiki cyfrowej.</a:t>
            </a:r>
            <a:endParaRPr b="0" i="0" sz="1750" u="none" cap="none" strike="noStrike"/>
          </a:p>
        </p:txBody>
      </p:sp>
      <p:sp>
        <p:nvSpPr>
          <p:cNvPr id="51" name="Google Shape;51;p11"/>
          <p:cNvSpPr/>
          <p:nvPr/>
        </p:nvSpPr>
        <p:spPr>
          <a:xfrm>
            <a:off x="6280190" y="6497241"/>
            <a:ext cx="362903" cy="362903"/>
          </a:xfrm>
          <a:prstGeom prst="roundRect">
            <a:avLst>
              <a:gd fmla="val 25194296" name="adj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2" name="Google Shape;52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800000" y="7678600"/>
            <a:ext cx="1720400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1"/>
          <p:cNvSpPr/>
          <p:nvPr/>
        </p:nvSpPr>
        <p:spPr>
          <a:xfrm>
            <a:off x="11751715" y="7678609"/>
            <a:ext cx="27687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909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200"/>
              <a:buFont typeface="Inter"/>
              <a:buNone/>
            </a:pPr>
            <a:r>
              <a:rPr b="1" i="0" lang="en-US" sz="2200" u="none" cap="none" strike="noStrike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Maksim Kazakou</a:t>
            </a:r>
            <a:endParaRPr b="0" i="0" sz="2200" u="none" cap="none" strike="noStrik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/>
          <p:nvPr/>
        </p:nvSpPr>
        <p:spPr>
          <a:xfrm>
            <a:off x="3180865" y="1053584"/>
            <a:ext cx="7556400" cy="14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580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50"/>
              <a:buFont typeface="Petrona"/>
              <a:buNone/>
            </a:pPr>
            <a:r>
              <a:rPr b="1" i="0" lang="en-US" sz="4650" u="none" cap="none" strike="noStrike">
                <a:solidFill>
                  <a:srgbClr val="000000"/>
                </a:solidFill>
                <a:latin typeface="Petrona"/>
                <a:ea typeface="Petrona"/>
                <a:cs typeface="Petrona"/>
                <a:sym typeface="Petrona"/>
              </a:rPr>
              <a:t>Definicja grafiki wektorowej</a:t>
            </a:r>
            <a:endParaRPr b="0" i="0" sz="4650" u="none" cap="none" strike="noStrike"/>
          </a:p>
        </p:txBody>
      </p:sp>
      <p:sp>
        <p:nvSpPr>
          <p:cNvPr id="60" name="Google Shape;60;p12"/>
          <p:cNvSpPr/>
          <p:nvPr/>
        </p:nvSpPr>
        <p:spPr>
          <a:xfrm>
            <a:off x="3180865" y="3137416"/>
            <a:ext cx="510300" cy="510300"/>
          </a:xfrm>
          <a:prstGeom prst="roundRect">
            <a:avLst>
              <a:gd fmla="val 18669" name="adj"/>
            </a:avLst>
          </a:prstGeom>
          <a:solidFill>
            <a:srgbClr val="CCEEFF"/>
          </a:solidFill>
          <a:ln cap="flat" cmpd="sng" w="9525">
            <a:solidFill>
              <a:srgbClr val="B2D4E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2"/>
          <p:cNvSpPr/>
          <p:nvPr/>
        </p:nvSpPr>
        <p:spPr>
          <a:xfrm>
            <a:off x="3359578" y="3213854"/>
            <a:ext cx="153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800"/>
              <a:buFont typeface="Petrona"/>
              <a:buNone/>
            </a:pPr>
            <a:r>
              <a:rPr b="1" i="0" lang="en-US" sz="2800" u="none" cap="none" strike="noStrike">
                <a:solidFill>
                  <a:srgbClr val="272525"/>
                </a:solidFill>
                <a:latin typeface="Petrona"/>
                <a:ea typeface="Petrona"/>
                <a:cs typeface="Petrona"/>
                <a:sym typeface="Petrona"/>
              </a:rPr>
              <a:t>1</a:t>
            </a:r>
            <a:endParaRPr b="0" i="0" sz="2800" u="none" cap="none" strike="noStrike"/>
          </a:p>
        </p:txBody>
      </p:sp>
      <p:sp>
        <p:nvSpPr>
          <p:cNvPr id="62" name="Google Shape;62;p12"/>
          <p:cNvSpPr/>
          <p:nvPr/>
        </p:nvSpPr>
        <p:spPr>
          <a:xfrm>
            <a:off x="3917981" y="3137416"/>
            <a:ext cx="2927700" cy="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6086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300"/>
              <a:buFont typeface="Petrona"/>
              <a:buNone/>
            </a:pPr>
            <a:r>
              <a:rPr b="1" i="0" lang="en-US" sz="2300" u="none" cap="none" strike="noStrike">
                <a:solidFill>
                  <a:srgbClr val="272525"/>
                </a:solidFill>
                <a:latin typeface="Petrona"/>
                <a:ea typeface="Petrona"/>
                <a:cs typeface="Petrona"/>
                <a:sym typeface="Petrona"/>
              </a:rPr>
              <a:t>Oparta na kształtach</a:t>
            </a:r>
            <a:endParaRPr b="0" i="0" sz="2300" u="none" cap="none" strike="noStrike"/>
          </a:p>
        </p:txBody>
      </p:sp>
      <p:sp>
        <p:nvSpPr>
          <p:cNvPr id="63" name="Google Shape;63;p12"/>
          <p:cNvSpPr/>
          <p:nvPr/>
        </p:nvSpPr>
        <p:spPr>
          <a:xfrm>
            <a:off x="3917981" y="3645575"/>
            <a:ext cx="2927700" cy="18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50"/>
              <a:buFont typeface="Inter"/>
              <a:buNone/>
            </a:pPr>
            <a:r>
              <a:rPr b="0" i="0" lang="en-US" sz="1750" u="none" cap="none" strike="noStrike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Grafika wektorowa definiuje obrazy jako zbiór matematycznych obiektów, takich jak linie, krzywe i kształty.</a:t>
            </a:r>
            <a:endParaRPr b="0" i="0" sz="1750" u="none" cap="none" strike="noStrike"/>
          </a:p>
        </p:txBody>
      </p:sp>
      <p:sp>
        <p:nvSpPr>
          <p:cNvPr id="64" name="Google Shape;64;p12"/>
          <p:cNvSpPr/>
          <p:nvPr/>
        </p:nvSpPr>
        <p:spPr>
          <a:xfrm>
            <a:off x="7072542" y="3137416"/>
            <a:ext cx="510300" cy="510300"/>
          </a:xfrm>
          <a:prstGeom prst="roundRect">
            <a:avLst>
              <a:gd fmla="val 18669" name="adj"/>
            </a:avLst>
          </a:prstGeom>
          <a:solidFill>
            <a:srgbClr val="CCEEFF"/>
          </a:solidFill>
          <a:ln cap="flat" cmpd="sng" w="9525">
            <a:solidFill>
              <a:srgbClr val="B2D4E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2"/>
          <p:cNvSpPr/>
          <p:nvPr/>
        </p:nvSpPr>
        <p:spPr>
          <a:xfrm>
            <a:off x="7226370" y="3213854"/>
            <a:ext cx="2025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800"/>
              <a:buFont typeface="Petrona"/>
              <a:buNone/>
            </a:pPr>
            <a:r>
              <a:rPr b="1" i="0" lang="en-US" sz="2800" u="none" cap="none" strike="noStrike">
                <a:solidFill>
                  <a:srgbClr val="272525"/>
                </a:solidFill>
                <a:latin typeface="Petrona"/>
                <a:ea typeface="Petrona"/>
                <a:cs typeface="Petrona"/>
                <a:sym typeface="Petrona"/>
              </a:rPr>
              <a:t>2</a:t>
            </a:r>
            <a:endParaRPr b="0" i="0" sz="2800" u="none" cap="none" strike="noStrike"/>
          </a:p>
        </p:txBody>
      </p:sp>
      <p:sp>
        <p:nvSpPr>
          <p:cNvPr id="66" name="Google Shape;66;p12"/>
          <p:cNvSpPr/>
          <p:nvPr/>
        </p:nvSpPr>
        <p:spPr>
          <a:xfrm>
            <a:off x="7809658" y="3137416"/>
            <a:ext cx="2927700" cy="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6086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300"/>
              <a:buFont typeface="Petrona"/>
              <a:buNone/>
            </a:pPr>
            <a:r>
              <a:rPr b="1" i="0" lang="en-US" sz="2300" u="none" cap="none" strike="noStrike">
                <a:solidFill>
                  <a:srgbClr val="272525"/>
                </a:solidFill>
                <a:latin typeface="Petrona"/>
                <a:ea typeface="Petrona"/>
                <a:cs typeface="Petrona"/>
                <a:sym typeface="Petrona"/>
              </a:rPr>
              <a:t>Skalowalność</a:t>
            </a:r>
            <a:endParaRPr b="0" i="0" sz="2300" u="none" cap="none" strike="noStrike"/>
          </a:p>
        </p:txBody>
      </p:sp>
      <p:sp>
        <p:nvSpPr>
          <p:cNvPr id="67" name="Google Shape;67;p12"/>
          <p:cNvSpPr/>
          <p:nvPr/>
        </p:nvSpPr>
        <p:spPr>
          <a:xfrm>
            <a:off x="7809658" y="3645575"/>
            <a:ext cx="2927700" cy="14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50"/>
              <a:buFont typeface="Inter"/>
              <a:buNone/>
            </a:pPr>
            <a:r>
              <a:rPr b="0" i="0" lang="en-US" sz="1750" u="none" cap="none" strike="noStrike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Obrazy wektorowe można dowolnie powiększać lub pomniejszać bez utraty jakości.</a:t>
            </a:r>
            <a:endParaRPr b="0" i="0" sz="1750" u="none" cap="none" strike="noStrike"/>
          </a:p>
        </p:txBody>
      </p:sp>
      <p:sp>
        <p:nvSpPr>
          <p:cNvPr id="68" name="Google Shape;68;p12"/>
          <p:cNvSpPr/>
          <p:nvPr/>
        </p:nvSpPr>
        <p:spPr>
          <a:xfrm>
            <a:off x="3180865" y="5942052"/>
            <a:ext cx="510300" cy="510300"/>
          </a:xfrm>
          <a:prstGeom prst="roundRect">
            <a:avLst>
              <a:gd fmla="val 18669" name="adj"/>
            </a:avLst>
          </a:prstGeom>
          <a:solidFill>
            <a:srgbClr val="CCEEFF"/>
          </a:solidFill>
          <a:ln cap="flat" cmpd="sng" w="9525">
            <a:solidFill>
              <a:srgbClr val="B2D4E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2"/>
          <p:cNvSpPr/>
          <p:nvPr/>
        </p:nvSpPr>
        <p:spPr>
          <a:xfrm>
            <a:off x="3334932" y="6018490"/>
            <a:ext cx="2022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800"/>
              <a:buFont typeface="Petrona"/>
              <a:buNone/>
            </a:pPr>
            <a:r>
              <a:rPr b="1" i="0" lang="en-US" sz="2800" u="none" cap="none" strike="noStrike">
                <a:solidFill>
                  <a:srgbClr val="272525"/>
                </a:solidFill>
                <a:latin typeface="Petrona"/>
                <a:ea typeface="Petrona"/>
                <a:cs typeface="Petrona"/>
                <a:sym typeface="Petrona"/>
              </a:rPr>
              <a:t>3</a:t>
            </a:r>
            <a:endParaRPr b="0" i="0" sz="2800" u="none" cap="none" strike="noStrike"/>
          </a:p>
        </p:txBody>
      </p:sp>
      <p:sp>
        <p:nvSpPr>
          <p:cNvPr id="70" name="Google Shape;70;p12"/>
          <p:cNvSpPr/>
          <p:nvPr/>
        </p:nvSpPr>
        <p:spPr>
          <a:xfrm>
            <a:off x="3917981" y="5942052"/>
            <a:ext cx="2976900" cy="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6086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300"/>
              <a:buFont typeface="Petrona"/>
              <a:buNone/>
            </a:pPr>
            <a:r>
              <a:rPr b="1" i="0" lang="en-US" sz="2300" u="none" cap="none" strike="noStrike">
                <a:solidFill>
                  <a:srgbClr val="272525"/>
                </a:solidFill>
                <a:latin typeface="Petrona"/>
                <a:ea typeface="Petrona"/>
                <a:cs typeface="Petrona"/>
                <a:sym typeface="Petrona"/>
              </a:rPr>
              <a:t>Rozmiar plików</a:t>
            </a:r>
            <a:endParaRPr b="0" i="0" sz="2300" u="none" cap="none" strike="noStrike"/>
          </a:p>
        </p:txBody>
      </p:sp>
      <p:sp>
        <p:nvSpPr>
          <p:cNvPr id="71" name="Google Shape;71;p12"/>
          <p:cNvSpPr/>
          <p:nvPr/>
        </p:nvSpPr>
        <p:spPr>
          <a:xfrm>
            <a:off x="3917981" y="6450211"/>
            <a:ext cx="6819300" cy="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50"/>
              <a:buFont typeface="Inter"/>
              <a:buNone/>
            </a:pPr>
            <a:r>
              <a:rPr b="0" i="0" lang="en-US" sz="1750" u="none" cap="none" strike="noStrike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Pliki wektorowe mają małe rozmiary, ponieważ przechowują jedynie informacje o kształtach, a nie pełen zestaw pikseli.</a:t>
            </a:r>
            <a:endParaRPr b="0" i="0" sz="1750" u="none" cap="none" strike="noStrike"/>
          </a:p>
        </p:txBody>
      </p:sp>
      <p:pic>
        <p:nvPicPr>
          <p:cNvPr id="72" name="Google Shape;72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00000" y="7678600"/>
            <a:ext cx="1720400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/>
          <p:cNvSpPr/>
          <p:nvPr/>
        </p:nvSpPr>
        <p:spPr>
          <a:xfrm>
            <a:off x="3389865" y="1607168"/>
            <a:ext cx="7144800" cy="7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80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50"/>
              <a:buFont typeface="Petrona"/>
              <a:buNone/>
            </a:pPr>
            <a:r>
              <a:rPr b="1" i="0" lang="en-US" sz="4650" u="none" cap="none" strike="noStrike">
                <a:solidFill>
                  <a:srgbClr val="000000"/>
                </a:solidFill>
                <a:latin typeface="Petrona"/>
                <a:ea typeface="Petrona"/>
                <a:cs typeface="Petrona"/>
                <a:sym typeface="Petrona"/>
              </a:rPr>
              <a:t>Definicja grafiki rastrowej</a:t>
            </a:r>
            <a:endParaRPr b="0" i="0" sz="4650" u="none" cap="none" strike="noStrike"/>
          </a:p>
        </p:txBody>
      </p:sp>
      <p:sp>
        <p:nvSpPr>
          <p:cNvPr id="79" name="Google Shape;79;p13"/>
          <p:cNvSpPr/>
          <p:nvPr/>
        </p:nvSpPr>
        <p:spPr>
          <a:xfrm>
            <a:off x="3389865" y="2946741"/>
            <a:ext cx="510300" cy="510300"/>
          </a:xfrm>
          <a:prstGeom prst="roundRect">
            <a:avLst>
              <a:gd fmla="val 18669" name="adj"/>
            </a:avLst>
          </a:prstGeom>
          <a:solidFill>
            <a:srgbClr val="CCEEFF"/>
          </a:solidFill>
          <a:ln cap="flat" cmpd="sng" w="9525">
            <a:solidFill>
              <a:srgbClr val="B2D4E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3"/>
          <p:cNvSpPr/>
          <p:nvPr/>
        </p:nvSpPr>
        <p:spPr>
          <a:xfrm>
            <a:off x="3568578" y="3023178"/>
            <a:ext cx="153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800"/>
              <a:buFont typeface="Petrona"/>
              <a:buNone/>
            </a:pPr>
            <a:r>
              <a:rPr b="1" i="0" lang="en-US" sz="2800" u="none" cap="none" strike="noStrike">
                <a:solidFill>
                  <a:srgbClr val="272525"/>
                </a:solidFill>
                <a:latin typeface="Petrona"/>
                <a:ea typeface="Petrona"/>
                <a:cs typeface="Petrona"/>
                <a:sym typeface="Petrona"/>
              </a:rPr>
              <a:t>1</a:t>
            </a:r>
            <a:endParaRPr b="0" i="0" sz="2800" u="none" cap="none" strike="noStrike"/>
          </a:p>
        </p:txBody>
      </p:sp>
      <p:sp>
        <p:nvSpPr>
          <p:cNvPr id="81" name="Google Shape;81;p13"/>
          <p:cNvSpPr/>
          <p:nvPr/>
        </p:nvSpPr>
        <p:spPr>
          <a:xfrm>
            <a:off x="4126981" y="2946741"/>
            <a:ext cx="2927700" cy="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6086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300"/>
              <a:buFont typeface="Petrona"/>
              <a:buNone/>
            </a:pPr>
            <a:r>
              <a:rPr b="1" i="0" lang="en-US" sz="2300" u="none" cap="none" strike="noStrike">
                <a:solidFill>
                  <a:srgbClr val="272525"/>
                </a:solidFill>
                <a:latin typeface="Petrona"/>
                <a:ea typeface="Petrona"/>
                <a:cs typeface="Petrona"/>
                <a:sym typeface="Petrona"/>
              </a:rPr>
              <a:t>Oparta na pikselach</a:t>
            </a:r>
            <a:endParaRPr b="0" i="0" sz="2300" u="none" cap="none" strike="noStrike"/>
          </a:p>
        </p:txBody>
      </p:sp>
      <p:sp>
        <p:nvSpPr>
          <p:cNvPr id="82" name="Google Shape;82;p13"/>
          <p:cNvSpPr/>
          <p:nvPr/>
        </p:nvSpPr>
        <p:spPr>
          <a:xfrm>
            <a:off x="4126981" y="3454900"/>
            <a:ext cx="2927700" cy="14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50"/>
              <a:buFont typeface="Inter"/>
              <a:buNone/>
            </a:pPr>
            <a:r>
              <a:rPr b="0" i="0" lang="en-US" sz="1750" u="none" cap="none" strike="noStrike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Grafika rastrowa to zbiór kolorowych pikseli ułożonych w siatkę, definiujących obraz.</a:t>
            </a:r>
            <a:endParaRPr b="0" i="0" sz="1750" u="none" cap="none" strike="noStrike"/>
          </a:p>
        </p:txBody>
      </p:sp>
      <p:sp>
        <p:nvSpPr>
          <p:cNvPr id="83" name="Google Shape;83;p13"/>
          <p:cNvSpPr/>
          <p:nvPr/>
        </p:nvSpPr>
        <p:spPr>
          <a:xfrm>
            <a:off x="7281542" y="2946741"/>
            <a:ext cx="510300" cy="510300"/>
          </a:xfrm>
          <a:prstGeom prst="roundRect">
            <a:avLst>
              <a:gd fmla="val 18669" name="adj"/>
            </a:avLst>
          </a:prstGeom>
          <a:solidFill>
            <a:srgbClr val="CCEEFF"/>
          </a:solidFill>
          <a:ln cap="flat" cmpd="sng" w="9525">
            <a:solidFill>
              <a:srgbClr val="B2D4E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3"/>
          <p:cNvSpPr/>
          <p:nvPr/>
        </p:nvSpPr>
        <p:spPr>
          <a:xfrm>
            <a:off x="7435370" y="3023178"/>
            <a:ext cx="2025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800"/>
              <a:buFont typeface="Petrona"/>
              <a:buNone/>
            </a:pPr>
            <a:r>
              <a:rPr b="1" i="0" lang="en-US" sz="2800" u="none" cap="none" strike="noStrike">
                <a:solidFill>
                  <a:srgbClr val="272525"/>
                </a:solidFill>
                <a:latin typeface="Petrona"/>
                <a:ea typeface="Petrona"/>
                <a:cs typeface="Petrona"/>
                <a:sym typeface="Petrona"/>
              </a:rPr>
              <a:t>2</a:t>
            </a:r>
            <a:endParaRPr b="0" i="0" sz="2800" u="none" cap="none" strike="noStrike"/>
          </a:p>
        </p:txBody>
      </p:sp>
      <p:sp>
        <p:nvSpPr>
          <p:cNvPr id="85" name="Google Shape;85;p13"/>
          <p:cNvSpPr/>
          <p:nvPr/>
        </p:nvSpPr>
        <p:spPr>
          <a:xfrm>
            <a:off x="8018658" y="2946741"/>
            <a:ext cx="2927700" cy="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6086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300"/>
              <a:buFont typeface="Petrona"/>
              <a:buNone/>
            </a:pPr>
            <a:r>
              <a:rPr b="1" i="0" lang="en-US" sz="2300" u="none" cap="none" strike="noStrike">
                <a:solidFill>
                  <a:srgbClr val="272525"/>
                </a:solidFill>
                <a:latin typeface="Petrona"/>
                <a:ea typeface="Petrona"/>
                <a:cs typeface="Petrona"/>
                <a:sym typeface="Petrona"/>
              </a:rPr>
              <a:t>Rozdzielczość</a:t>
            </a:r>
            <a:endParaRPr b="0" i="0" sz="2300" u="none" cap="none" strike="noStrike"/>
          </a:p>
        </p:txBody>
      </p:sp>
      <p:sp>
        <p:nvSpPr>
          <p:cNvPr id="86" name="Google Shape;86;p13"/>
          <p:cNvSpPr/>
          <p:nvPr/>
        </p:nvSpPr>
        <p:spPr>
          <a:xfrm>
            <a:off x="8018658" y="3454900"/>
            <a:ext cx="2927700" cy="10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50"/>
              <a:buFont typeface="Inter"/>
              <a:buNone/>
            </a:pPr>
            <a:r>
              <a:rPr b="0" i="0" lang="en-US" sz="1750" u="none" cap="none" strike="noStrike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Jakość grafiki rastrowej zależy od liczby pikseli, czyli jej rozdzielczości.</a:t>
            </a:r>
            <a:endParaRPr b="0" i="0" sz="1750" u="none" cap="none" strike="noStrike"/>
          </a:p>
        </p:txBody>
      </p:sp>
      <p:sp>
        <p:nvSpPr>
          <p:cNvPr id="87" name="Google Shape;87;p13"/>
          <p:cNvSpPr/>
          <p:nvPr/>
        </p:nvSpPr>
        <p:spPr>
          <a:xfrm>
            <a:off x="3389865" y="5388475"/>
            <a:ext cx="510300" cy="510300"/>
          </a:xfrm>
          <a:prstGeom prst="roundRect">
            <a:avLst>
              <a:gd fmla="val 18669" name="adj"/>
            </a:avLst>
          </a:prstGeom>
          <a:solidFill>
            <a:srgbClr val="CCEEFF"/>
          </a:solidFill>
          <a:ln cap="flat" cmpd="sng" w="9525">
            <a:solidFill>
              <a:srgbClr val="B2D4E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3"/>
          <p:cNvSpPr/>
          <p:nvPr/>
        </p:nvSpPr>
        <p:spPr>
          <a:xfrm>
            <a:off x="3543932" y="5464913"/>
            <a:ext cx="2022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800"/>
              <a:buFont typeface="Petrona"/>
              <a:buNone/>
            </a:pPr>
            <a:r>
              <a:rPr b="1" i="0" lang="en-US" sz="2800" u="none" cap="none" strike="noStrike">
                <a:solidFill>
                  <a:srgbClr val="272525"/>
                </a:solidFill>
                <a:latin typeface="Petrona"/>
                <a:ea typeface="Petrona"/>
                <a:cs typeface="Petrona"/>
                <a:sym typeface="Petrona"/>
              </a:rPr>
              <a:t>3</a:t>
            </a:r>
            <a:endParaRPr b="0" i="0" sz="2800" u="none" cap="none" strike="noStrike"/>
          </a:p>
        </p:txBody>
      </p:sp>
      <p:sp>
        <p:nvSpPr>
          <p:cNvPr id="89" name="Google Shape;89;p13"/>
          <p:cNvSpPr/>
          <p:nvPr/>
        </p:nvSpPr>
        <p:spPr>
          <a:xfrm>
            <a:off x="4126981" y="5388475"/>
            <a:ext cx="2976900" cy="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6086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300"/>
              <a:buFont typeface="Petrona"/>
              <a:buNone/>
            </a:pPr>
            <a:r>
              <a:rPr b="1" i="0" lang="en-US" sz="2300" u="none" cap="none" strike="noStrike">
                <a:solidFill>
                  <a:srgbClr val="272525"/>
                </a:solidFill>
                <a:latin typeface="Petrona"/>
                <a:ea typeface="Petrona"/>
                <a:cs typeface="Petrona"/>
                <a:sym typeface="Petrona"/>
              </a:rPr>
              <a:t>Rozmiar plików</a:t>
            </a:r>
            <a:endParaRPr b="0" i="0" sz="2300" u="none" cap="none" strike="noStrike"/>
          </a:p>
        </p:txBody>
      </p:sp>
      <p:sp>
        <p:nvSpPr>
          <p:cNvPr id="90" name="Google Shape;90;p13"/>
          <p:cNvSpPr/>
          <p:nvPr/>
        </p:nvSpPr>
        <p:spPr>
          <a:xfrm>
            <a:off x="4126981" y="5896633"/>
            <a:ext cx="6819300" cy="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50"/>
              <a:buFont typeface="Inter"/>
              <a:buNone/>
            </a:pPr>
            <a:r>
              <a:rPr b="0" i="0" lang="en-US" sz="1750" u="none" cap="none" strike="noStrike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Pliki rastrowe mają większe rozmiary niż wektorowe, ponieważ przechowują pełne informacje o każdym pikselu.</a:t>
            </a:r>
            <a:endParaRPr b="0" i="0" sz="1750" u="none" cap="none" strike="noStrike"/>
          </a:p>
        </p:txBody>
      </p:sp>
      <p:pic>
        <p:nvPicPr>
          <p:cNvPr id="91" name="Google Shape;9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00000" y="7678600"/>
            <a:ext cx="1720400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/>
          <p:nvPr/>
        </p:nvSpPr>
        <p:spPr>
          <a:xfrm>
            <a:off x="793790" y="2513290"/>
            <a:ext cx="9428559" cy="7442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80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50"/>
              <a:buFont typeface="Petrona"/>
              <a:buNone/>
            </a:pPr>
            <a:r>
              <a:rPr b="1" i="0" lang="en-US" sz="4650" u="none" cap="none" strike="noStrike">
                <a:solidFill>
                  <a:srgbClr val="000000"/>
                </a:solidFill>
                <a:latin typeface="Petrona"/>
                <a:ea typeface="Petrona"/>
                <a:cs typeface="Petrona"/>
                <a:sym typeface="Petrona"/>
              </a:rPr>
              <a:t>Zastosowania obu rodzajów grafiki</a:t>
            </a:r>
            <a:endParaRPr b="0" i="0" sz="4650" u="none" cap="none" strike="noStrike"/>
          </a:p>
        </p:txBody>
      </p:sp>
      <p:sp>
        <p:nvSpPr>
          <p:cNvPr id="98" name="Google Shape;98;p14"/>
          <p:cNvSpPr/>
          <p:nvPr/>
        </p:nvSpPr>
        <p:spPr>
          <a:xfrm>
            <a:off x="793790" y="3824526"/>
            <a:ext cx="2977039" cy="3720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608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Petrona"/>
              <a:buNone/>
            </a:pPr>
            <a:r>
              <a:rPr b="1" i="0" lang="en-US" sz="2300" u="none" cap="none" strike="noStrike">
                <a:solidFill>
                  <a:srgbClr val="000000"/>
                </a:solidFill>
                <a:latin typeface="Petrona"/>
                <a:ea typeface="Petrona"/>
                <a:cs typeface="Petrona"/>
                <a:sym typeface="Petrona"/>
              </a:rPr>
              <a:t>Grafika wektorowa</a:t>
            </a:r>
            <a:endParaRPr b="0" i="0" sz="2300" u="none" cap="none" strike="noStrike"/>
          </a:p>
        </p:txBody>
      </p:sp>
      <p:sp>
        <p:nvSpPr>
          <p:cNvPr id="99" name="Google Shape;99;p14"/>
          <p:cNvSpPr/>
          <p:nvPr/>
        </p:nvSpPr>
        <p:spPr>
          <a:xfrm>
            <a:off x="793790" y="4423410"/>
            <a:ext cx="6244709" cy="10887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50"/>
              <a:buFont typeface="Inter"/>
              <a:buNone/>
            </a:pPr>
            <a:r>
              <a:rPr b="0" i="0" lang="en-US" sz="1750" u="none" cap="none" strike="noStrike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Stosowana w logo, ilustracjach, grafikach interfejsów użytkownika. Pozwala na swobodne skalowanie bez utraty jakości.</a:t>
            </a:r>
            <a:endParaRPr b="0" i="0" sz="1750" u="none" cap="none" strike="noStrike"/>
          </a:p>
        </p:txBody>
      </p:sp>
      <p:sp>
        <p:nvSpPr>
          <p:cNvPr id="100" name="Google Shape;100;p14"/>
          <p:cNvSpPr/>
          <p:nvPr/>
        </p:nvSpPr>
        <p:spPr>
          <a:xfrm>
            <a:off x="7599521" y="3824526"/>
            <a:ext cx="2977039" cy="3720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608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Petrona"/>
              <a:buNone/>
            </a:pPr>
            <a:r>
              <a:rPr b="1" i="0" lang="en-US" sz="2300" u="none" cap="none" strike="noStrike">
                <a:solidFill>
                  <a:srgbClr val="000000"/>
                </a:solidFill>
                <a:latin typeface="Petrona"/>
                <a:ea typeface="Petrona"/>
                <a:cs typeface="Petrona"/>
                <a:sym typeface="Petrona"/>
              </a:rPr>
              <a:t>Grafika rastrowa</a:t>
            </a:r>
            <a:endParaRPr b="0" i="0" sz="2300" u="none" cap="none" strike="noStrike"/>
          </a:p>
        </p:txBody>
      </p:sp>
      <p:sp>
        <p:nvSpPr>
          <p:cNvPr id="101" name="Google Shape;101;p14"/>
          <p:cNvSpPr/>
          <p:nvPr/>
        </p:nvSpPr>
        <p:spPr>
          <a:xfrm>
            <a:off x="7599521" y="4423410"/>
            <a:ext cx="6244709" cy="725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50"/>
              <a:buFont typeface="Inter"/>
              <a:buNone/>
            </a:pPr>
            <a:r>
              <a:rPr b="0" i="0" lang="en-US" sz="1750" u="none" cap="none" strike="noStrike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Używana w fotografii, obrazowaniu cyfrowym, grafikach internetowych. Oferuje bogactwo szczegółów i odcieni.</a:t>
            </a:r>
            <a:endParaRPr b="0" i="0" sz="1750" u="none" cap="none" strike="noStrike"/>
          </a:p>
        </p:txBody>
      </p:sp>
      <p:pic>
        <p:nvPicPr>
          <p:cNvPr id="102" name="Google Shape;10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00000" y="7678600"/>
            <a:ext cx="1720400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/>
          <p:nvPr/>
        </p:nvSpPr>
        <p:spPr>
          <a:xfrm>
            <a:off x="729615" y="739497"/>
            <a:ext cx="7684770" cy="13682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41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Petrona"/>
              <a:buNone/>
            </a:pPr>
            <a:r>
              <a:rPr b="1" i="0" lang="en-US" sz="4300" u="none" cap="none" strike="noStrike">
                <a:solidFill>
                  <a:srgbClr val="000000"/>
                </a:solidFill>
                <a:latin typeface="Petrona"/>
                <a:ea typeface="Petrona"/>
                <a:cs typeface="Petrona"/>
                <a:sym typeface="Petrona"/>
              </a:rPr>
              <a:t>Różnice między grafiką wektorową a rastrową</a:t>
            </a:r>
            <a:endParaRPr b="0" i="0" sz="4300" u="none" cap="none" strike="noStrike"/>
          </a:p>
        </p:txBody>
      </p:sp>
      <p:sp>
        <p:nvSpPr>
          <p:cNvPr id="109" name="Google Shape;109;p15"/>
          <p:cNvSpPr/>
          <p:nvPr/>
        </p:nvSpPr>
        <p:spPr>
          <a:xfrm>
            <a:off x="1030843" y="2420422"/>
            <a:ext cx="22860" cy="5069681"/>
          </a:xfrm>
          <a:prstGeom prst="roundRect">
            <a:avLst>
              <a:gd fmla="val 383050" name="adj"/>
            </a:avLst>
          </a:prstGeom>
          <a:solidFill>
            <a:srgbClr val="B2D4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5"/>
          <p:cNvSpPr/>
          <p:nvPr/>
        </p:nvSpPr>
        <p:spPr>
          <a:xfrm>
            <a:off x="1253907" y="2877860"/>
            <a:ext cx="729615" cy="22860"/>
          </a:xfrm>
          <a:prstGeom prst="roundRect">
            <a:avLst>
              <a:gd fmla="val 383050" name="adj"/>
            </a:avLst>
          </a:prstGeom>
          <a:solidFill>
            <a:srgbClr val="B2D4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5"/>
          <p:cNvSpPr/>
          <p:nvPr/>
        </p:nvSpPr>
        <p:spPr>
          <a:xfrm>
            <a:off x="807780" y="2654856"/>
            <a:ext cx="468987" cy="468987"/>
          </a:xfrm>
          <a:prstGeom prst="roundRect">
            <a:avLst>
              <a:gd fmla="val 18671" name="adj"/>
            </a:avLst>
          </a:prstGeom>
          <a:solidFill>
            <a:srgbClr val="CCEEFF"/>
          </a:solidFill>
          <a:ln cap="flat" cmpd="sng" w="9525">
            <a:solidFill>
              <a:srgbClr val="B2D4E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5"/>
          <p:cNvSpPr/>
          <p:nvPr/>
        </p:nvSpPr>
        <p:spPr>
          <a:xfrm>
            <a:off x="971967" y="2725102"/>
            <a:ext cx="140494" cy="3283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550"/>
              <a:buFont typeface="Petrona"/>
              <a:buNone/>
            </a:pPr>
            <a:r>
              <a:rPr b="1" i="0" lang="en-US" sz="2550" u="none" cap="none" strike="noStrike">
                <a:solidFill>
                  <a:srgbClr val="272525"/>
                </a:solidFill>
                <a:latin typeface="Petrona"/>
                <a:ea typeface="Petrona"/>
                <a:cs typeface="Petrona"/>
                <a:sym typeface="Petrona"/>
              </a:rPr>
              <a:t>1</a:t>
            </a:r>
            <a:endParaRPr b="0" i="0" sz="2550" u="none" cap="none" strike="noStrike"/>
          </a:p>
        </p:txBody>
      </p:sp>
      <p:sp>
        <p:nvSpPr>
          <p:cNvPr id="113" name="Google Shape;113;p15"/>
          <p:cNvSpPr/>
          <p:nvPr/>
        </p:nvSpPr>
        <p:spPr>
          <a:xfrm>
            <a:off x="2188845" y="2628900"/>
            <a:ext cx="2736294" cy="3419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3255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150"/>
              <a:buFont typeface="Petrona"/>
              <a:buNone/>
            </a:pPr>
            <a:r>
              <a:rPr b="1" i="0" lang="en-US" sz="2150" u="none" cap="none" strike="noStrike">
                <a:solidFill>
                  <a:srgbClr val="272525"/>
                </a:solidFill>
                <a:latin typeface="Petrona"/>
                <a:ea typeface="Petrona"/>
                <a:cs typeface="Petrona"/>
                <a:sym typeface="Petrona"/>
              </a:rPr>
              <a:t>Reprezentacja</a:t>
            </a:r>
            <a:endParaRPr b="0" i="0" sz="2150" u="none" cap="none" strike="noStrike"/>
          </a:p>
        </p:txBody>
      </p:sp>
      <p:sp>
        <p:nvSpPr>
          <p:cNvPr id="114" name="Google Shape;114;p15"/>
          <p:cNvSpPr/>
          <p:nvPr/>
        </p:nvSpPr>
        <p:spPr>
          <a:xfrm>
            <a:off x="2188845" y="3095863"/>
            <a:ext cx="6225540" cy="6669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600"/>
              <a:buFont typeface="Inter"/>
              <a:buNone/>
            </a:pPr>
            <a:r>
              <a:rPr b="0" i="0" lang="en-US" sz="1600" u="none" cap="none" strike="noStrike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Wektorowa - oparta na kształtach matematycznych. Rastrowa - oparta na siatce kolorowych pikseli.</a:t>
            </a:r>
            <a:endParaRPr b="0" i="0" sz="1600" u="none" cap="none" strike="noStrike"/>
          </a:p>
        </p:txBody>
      </p:sp>
      <p:sp>
        <p:nvSpPr>
          <p:cNvPr id="115" name="Google Shape;115;p15"/>
          <p:cNvSpPr/>
          <p:nvPr/>
        </p:nvSpPr>
        <p:spPr>
          <a:xfrm>
            <a:off x="1253907" y="4637246"/>
            <a:ext cx="729615" cy="22860"/>
          </a:xfrm>
          <a:prstGeom prst="roundRect">
            <a:avLst>
              <a:gd fmla="val 383050" name="adj"/>
            </a:avLst>
          </a:prstGeom>
          <a:solidFill>
            <a:srgbClr val="B2D4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5"/>
          <p:cNvSpPr/>
          <p:nvPr/>
        </p:nvSpPr>
        <p:spPr>
          <a:xfrm>
            <a:off x="807780" y="4414242"/>
            <a:ext cx="468987" cy="468987"/>
          </a:xfrm>
          <a:prstGeom prst="roundRect">
            <a:avLst>
              <a:gd fmla="val 18671" name="adj"/>
            </a:avLst>
          </a:prstGeom>
          <a:solidFill>
            <a:srgbClr val="CCEEFF"/>
          </a:solidFill>
          <a:ln cap="flat" cmpd="sng" w="9525">
            <a:solidFill>
              <a:srgbClr val="B2D4E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5"/>
          <p:cNvSpPr/>
          <p:nvPr/>
        </p:nvSpPr>
        <p:spPr>
          <a:xfrm>
            <a:off x="949107" y="4484489"/>
            <a:ext cx="186214" cy="3283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550"/>
              <a:buFont typeface="Petrona"/>
              <a:buNone/>
            </a:pPr>
            <a:r>
              <a:rPr b="1" i="0" lang="en-US" sz="2550" u="none" cap="none" strike="noStrike">
                <a:solidFill>
                  <a:srgbClr val="272525"/>
                </a:solidFill>
                <a:latin typeface="Petrona"/>
                <a:ea typeface="Petrona"/>
                <a:cs typeface="Petrona"/>
                <a:sym typeface="Petrona"/>
              </a:rPr>
              <a:t>2</a:t>
            </a:r>
            <a:endParaRPr b="0" i="0" sz="2550" u="none" cap="none" strike="noStrike"/>
          </a:p>
        </p:txBody>
      </p:sp>
      <p:sp>
        <p:nvSpPr>
          <p:cNvPr id="118" name="Google Shape;118;p15"/>
          <p:cNvSpPr/>
          <p:nvPr/>
        </p:nvSpPr>
        <p:spPr>
          <a:xfrm>
            <a:off x="2188845" y="4388287"/>
            <a:ext cx="2736294" cy="3419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3255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150"/>
              <a:buFont typeface="Petrona"/>
              <a:buNone/>
            </a:pPr>
            <a:r>
              <a:rPr b="1" i="0" lang="en-US" sz="2150" u="none" cap="none" strike="noStrike">
                <a:solidFill>
                  <a:srgbClr val="272525"/>
                </a:solidFill>
                <a:latin typeface="Petrona"/>
                <a:ea typeface="Petrona"/>
                <a:cs typeface="Petrona"/>
                <a:sym typeface="Petrona"/>
              </a:rPr>
              <a:t>Skalowalność</a:t>
            </a:r>
            <a:endParaRPr b="0" i="0" sz="2150" u="none" cap="none" strike="noStrike"/>
          </a:p>
        </p:txBody>
      </p:sp>
      <p:sp>
        <p:nvSpPr>
          <p:cNvPr id="119" name="Google Shape;119;p15"/>
          <p:cNvSpPr/>
          <p:nvPr/>
        </p:nvSpPr>
        <p:spPr>
          <a:xfrm>
            <a:off x="2188845" y="4855250"/>
            <a:ext cx="6225540" cy="6669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600"/>
              <a:buFont typeface="Inter"/>
              <a:buNone/>
            </a:pPr>
            <a:r>
              <a:rPr b="0" i="0" lang="en-US" sz="1600" u="none" cap="none" strike="noStrike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Wektorowa - obrazy można dowolnie powiększać/pomniejszać bez utraty jakości. Rastrowa - jakość spada przy skalowaniu.</a:t>
            </a:r>
            <a:endParaRPr b="0" i="0" sz="1600" u="none" cap="none" strike="noStrike"/>
          </a:p>
        </p:txBody>
      </p:sp>
      <p:sp>
        <p:nvSpPr>
          <p:cNvPr id="120" name="Google Shape;120;p15"/>
          <p:cNvSpPr/>
          <p:nvPr/>
        </p:nvSpPr>
        <p:spPr>
          <a:xfrm>
            <a:off x="1253907" y="6396633"/>
            <a:ext cx="729615" cy="22860"/>
          </a:xfrm>
          <a:prstGeom prst="roundRect">
            <a:avLst>
              <a:gd fmla="val 383050" name="adj"/>
            </a:avLst>
          </a:prstGeom>
          <a:solidFill>
            <a:srgbClr val="B2D4E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5"/>
          <p:cNvSpPr/>
          <p:nvPr/>
        </p:nvSpPr>
        <p:spPr>
          <a:xfrm>
            <a:off x="807780" y="6173629"/>
            <a:ext cx="468987" cy="468987"/>
          </a:xfrm>
          <a:prstGeom prst="roundRect">
            <a:avLst>
              <a:gd fmla="val 18671" name="adj"/>
            </a:avLst>
          </a:prstGeom>
          <a:solidFill>
            <a:srgbClr val="CCEEFF"/>
          </a:solidFill>
          <a:ln cap="flat" cmpd="sng" w="9525">
            <a:solidFill>
              <a:srgbClr val="B2D4E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5"/>
          <p:cNvSpPr/>
          <p:nvPr/>
        </p:nvSpPr>
        <p:spPr>
          <a:xfrm>
            <a:off x="949345" y="6243876"/>
            <a:ext cx="185857" cy="3283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550"/>
              <a:buFont typeface="Petrona"/>
              <a:buNone/>
            </a:pPr>
            <a:r>
              <a:rPr b="1" i="0" lang="en-US" sz="2550" u="none" cap="none" strike="noStrike">
                <a:solidFill>
                  <a:srgbClr val="272525"/>
                </a:solidFill>
                <a:latin typeface="Petrona"/>
                <a:ea typeface="Petrona"/>
                <a:cs typeface="Petrona"/>
                <a:sym typeface="Petrona"/>
              </a:rPr>
              <a:t>3</a:t>
            </a:r>
            <a:endParaRPr b="0" i="0" sz="2550" u="none" cap="none" strike="noStrike"/>
          </a:p>
        </p:txBody>
      </p:sp>
      <p:sp>
        <p:nvSpPr>
          <p:cNvPr id="123" name="Google Shape;123;p15"/>
          <p:cNvSpPr/>
          <p:nvPr/>
        </p:nvSpPr>
        <p:spPr>
          <a:xfrm>
            <a:off x="2188845" y="6147673"/>
            <a:ext cx="2736294" cy="3419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3255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150"/>
              <a:buFont typeface="Petrona"/>
              <a:buNone/>
            </a:pPr>
            <a:r>
              <a:rPr b="1" i="0" lang="en-US" sz="2150" u="none" cap="none" strike="noStrike">
                <a:solidFill>
                  <a:srgbClr val="272525"/>
                </a:solidFill>
                <a:latin typeface="Petrona"/>
                <a:ea typeface="Petrona"/>
                <a:cs typeface="Petrona"/>
                <a:sym typeface="Petrona"/>
              </a:rPr>
              <a:t>Rozmiar plików</a:t>
            </a:r>
            <a:endParaRPr b="0" i="0" sz="2150" u="none" cap="none" strike="noStrike"/>
          </a:p>
        </p:txBody>
      </p:sp>
      <p:sp>
        <p:nvSpPr>
          <p:cNvPr id="124" name="Google Shape;124;p15"/>
          <p:cNvSpPr/>
          <p:nvPr/>
        </p:nvSpPr>
        <p:spPr>
          <a:xfrm>
            <a:off x="2188845" y="6614636"/>
            <a:ext cx="6225540" cy="6669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600"/>
              <a:buFont typeface="Inter"/>
              <a:buNone/>
            </a:pPr>
            <a:r>
              <a:rPr b="0" i="0" lang="en-US" sz="1600" u="none" cap="none" strike="noStrike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Wektorowa - małe rozmiary plików. Rastrowa - większe rozmiary plików.</a:t>
            </a:r>
            <a:endParaRPr b="0" i="0" sz="1600" u="none" cap="none" strike="noStrike"/>
          </a:p>
        </p:txBody>
      </p:sp>
      <p:pic>
        <p:nvPicPr>
          <p:cNvPr id="125" name="Google Shape;12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00000" y="7678600"/>
            <a:ext cx="1720400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44785" y="1370400"/>
            <a:ext cx="5911215" cy="59112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6"/>
          <p:cNvSpPr/>
          <p:nvPr/>
        </p:nvSpPr>
        <p:spPr>
          <a:xfrm>
            <a:off x="6280190" y="2195751"/>
            <a:ext cx="5954197" cy="7442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80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50"/>
              <a:buFont typeface="Petrona"/>
              <a:buNone/>
            </a:pPr>
            <a:r>
              <a:rPr b="1" i="0" lang="en-US" sz="4650" u="none" cap="none" strike="noStrike">
                <a:solidFill>
                  <a:srgbClr val="000000"/>
                </a:solidFill>
                <a:latin typeface="Petrona"/>
                <a:ea typeface="Petrona"/>
                <a:cs typeface="Petrona"/>
                <a:sym typeface="Petrona"/>
              </a:rPr>
              <a:t>Waga plików</a:t>
            </a:r>
            <a:endParaRPr b="0" i="0" sz="4650" u="none" cap="none" strike="noStrike"/>
          </a:p>
        </p:txBody>
      </p:sp>
      <p:pic>
        <p:nvPicPr>
          <p:cNvPr descr="preencoded.png" id="133" name="Google Shape;13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0190" y="3280172"/>
            <a:ext cx="566976" cy="566976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6"/>
          <p:cNvSpPr/>
          <p:nvPr/>
        </p:nvSpPr>
        <p:spPr>
          <a:xfrm>
            <a:off x="6280190" y="4073962"/>
            <a:ext cx="2977039" cy="3720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6086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300"/>
              <a:buFont typeface="Petrona"/>
              <a:buNone/>
            </a:pPr>
            <a:r>
              <a:rPr b="1" i="0" lang="en-US" sz="2300" u="none" cap="none" strike="noStrike">
                <a:solidFill>
                  <a:srgbClr val="272525"/>
                </a:solidFill>
                <a:latin typeface="Petrona"/>
                <a:ea typeface="Petrona"/>
                <a:cs typeface="Petrona"/>
                <a:sym typeface="Petrona"/>
              </a:rPr>
              <a:t>Grafika wektorowa</a:t>
            </a:r>
            <a:endParaRPr b="0" i="0" sz="2300" u="none" cap="none" strike="noStrike"/>
          </a:p>
        </p:txBody>
      </p:sp>
      <p:sp>
        <p:nvSpPr>
          <p:cNvPr id="135" name="Google Shape;135;p16"/>
          <p:cNvSpPr/>
          <p:nvPr/>
        </p:nvSpPr>
        <p:spPr>
          <a:xfrm>
            <a:off x="6280190" y="4582120"/>
            <a:ext cx="3608070" cy="14516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50"/>
              <a:buFont typeface="Inter"/>
              <a:buNone/>
            </a:pPr>
            <a:r>
              <a:rPr b="0" i="0" lang="en-US" sz="1750" u="none" cap="none" strike="noStrike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Małe rozmiary plików, ponieważ przechowują tylko informacje o kształtach, a nie pełen zestaw pikseli.</a:t>
            </a:r>
            <a:endParaRPr b="0" i="0" sz="1750" u="none" cap="none" strike="noStrike"/>
          </a:p>
        </p:txBody>
      </p:sp>
      <p:pic>
        <p:nvPicPr>
          <p:cNvPr descr="preencoded.png" id="136" name="Google Shape;136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228421" y="3280172"/>
            <a:ext cx="566976" cy="566976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6"/>
          <p:cNvSpPr/>
          <p:nvPr/>
        </p:nvSpPr>
        <p:spPr>
          <a:xfrm>
            <a:off x="10228421" y="4073962"/>
            <a:ext cx="2977039" cy="3720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6086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300"/>
              <a:buFont typeface="Petrona"/>
              <a:buNone/>
            </a:pPr>
            <a:r>
              <a:rPr b="1" i="0" lang="en-US" sz="2300" u="none" cap="none" strike="noStrike">
                <a:solidFill>
                  <a:srgbClr val="272525"/>
                </a:solidFill>
                <a:latin typeface="Petrona"/>
                <a:ea typeface="Petrona"/>
                <a:cs typeface="Petrona"/>
                <a:sym typeface="Petrona"/>
              </a:rPr>
              <a:t>Grafika rastrowa</a:t>
            </a:r>
            <a:endParaRPr b="0" i="0" sz="2300" u="none" cap="none" strike="noStrike"/>
          </a:p>
        </p:txBody>
      </p:sp>
      <p:sp>
        <p:nvSpPr>
          <p:cNvPr id="138" name="Google Shape;138;p16"/>
          <p:cNvSpPr/>
          <p:nvPr/>
        </p:nvSpPr>
        <p:spPr>
          <a:xfrm>
            <a:off x="10228421" y="4582120"/>
            <a:ext cx="3608189" cy="14516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50"/>
              <a:buFont typeface="Inter"/>
              <a:buNone/>
            </a:pPr>
            <a:r>
              <a:rPr b="0" i="0" lang="en-US" sz="1750" u="none" cap="none" strike="noStrike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Większe rozmiary plików, ponieważ zawierają pełne informacje o każdym pikselu obrazu.</a:t>
            </a:r>
            <a:endParaRPr b="0" i="0" sz="1750" u="none" cap="none" strike="noStrike"/>
          </a:p>
        </p:txBody>
      </p:sp>
      <p:pic>
        <p:nvPicPr>
          <p:cNvPr id="139" name="Google Shape;13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800000" y="7678600"/>
            <a:ext cx="1720400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20425" y="2113175"/>
            <a:ext cx="3478777" cy="429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7"/>
          <p:cNvSpPr/>
          <p:nvPr/>
        </p:nvSpPr>
        <p:spPr>
          <a:xfrm>
            <a:off x="3592502" y="2430775"/>
            <a:ext cx="7445400" cy="30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580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50"/>
              <a:buFont typeface="Petrona"/>
              <a:buNone/>
            </a:pPr>
            <a:r>
              <a:rPr b="1" lang="en-US" sz="7200">
                <a:latin typeface="Petrona"/>
                <a:ea typeface="Petrona"/>
                <a:cs typeface="Petrona"/>
                <a:sym typeface="Petrona"/>
              </a:rPr>
              <a:t>Dziękuję za uwagę</a:t>
            </a:r>
            <a:endParaRPr b="0" i="0" sz="7200" u="none" cap="none" strike="noStrike"/>
          </a:p>
        </p:txBody>
      </p:sp>
      <p:pic>
        <p:nvPicPr>
          <p:cNvPr id="147" name="Google Shape;14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00000" y="7678600"/>
            <a:ext cx="1720400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