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3ffe3b154_0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3ffe3b15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3ffe3b154_0_1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3ffe3b15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006950" y="2030100"/>
            <a:ext cx="7130100" cy="10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300"/>
              <a:t>E</a:t>
            </a:r>
            <a:r>
              <a:rPr lang="ru" sz="5300"/>
              <a:t>lement &lt;div&gt; w HTML</a:t>
            </a:r>
            <a:endParaRPr sz="53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7038" y="46367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Maksim Kazakou 4Ti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6836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 to jest element &lt;div&gt;?</a:t>
            </a:r>
            <a:endParaRPr/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675125" y="724200"/>
            <a:ext cx="4372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Element &lt;div&gt; to ogólny kontener w HTML, który służy do grupowania innych elementów. Jest to blokowy element, co oznacza, że zajmuje całą dostępną szerokość w swoim kontenerze i rozpoczyna nowy wiersz. &lt;div&gt; jest często używany do strukturalnego układania zawartości strony.</a:t>
            </a:r>
            <a:endParaRPr/>
          </a:p>
        </p:txBody>
      </p:sp>
      <p:pic>
        <p:nvPicPr>
          <p:cNvPr descr="7 Alternatives to the &lt;div&gt; HTML Tag | by Zac Heisey | Medium"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513" y="2530625"/>
            <a:ext cx="2735175" cy="177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Dlaczego &lt;div&gt; jest tak często używany?</a:t>
            </a:r>
            <a:endParaRPr/>
          </a:p>
        </p:txBody>
      </p:sp>
      <p:grpSp>
        <p:nvGrpSpPr>
          <p:cNvPr id="99" name="Google Shape;99;p15"/>
          <p:cNvGrpSpPr/>
          <p:nvPr/>
        </p:nvGrpSpPr>
        <p:grpSpPr>
          <a:xfrm>
            <a:off x="431925" y="1304864"/>
            <a:ext cx="2628925" cy="2871143"/>
            <a:chOff x="431925" y="1304875"/>
            <a:chExt cx="2628925" cy="3416400"/>
          </a:xfrm>
        </p:grpSpPr>
        <p:sp>
          <p:nvSpPr>
            <p:cNvPr id="100" name="Google Shape;100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431925" y="1255825"/>
            <a:ext cx="2494500" cy="3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Organizuje zawartość: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 txBox="1"/>
          <p:nvPr>
            <p:ph idx="4294967295" type="body"/>
          </p:nvPr>
        </p:nvSpPr>
        <p:spPr>
          <a:xfrm>
            <a:off x="374425" y="2038000"/>
            <a:ext cx="2758500" cy="19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Ułatwia grupowanie powiązanych elementów.</a:t>
            </a:r>
            <a:endParaRPr sz="2000"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3320450" y="1304882"/>
            <a:ext cx="2632500" cy="2871143"/>
            <a:chOff x="3320450" y="1304875"/>
            <a:chExt cx="2632500" cy="3416400"/>
          </a:xfrm>
        </p:grpSpPr>
        <p:sp>
          <p:nvSpPr>
            <p:cNvPr id="105" name="Google Shape;105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3389450" y="125582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Stylizuje: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Daje możliwość łatwego zastosowania stylów CSS do zgrupowanej zawartości.</a:t>
            </a:r>
            <a:endParaRPr/>
          </a:p>
        </p:txBody>
      </p:sp>
      <p:grpSp>
        <p:nvGrpSpPr>
          <p:cNvPr id="109" name="Google Shape;109;p15"/>
          <p:cNvGrpSpPr/>
          <p:nvPr/>
        </p:nvGrpSpPr>
        <p:grpSpPr>
          <a:xfrm>
            <a:off x="6212550" y="1304882"/>
            <a:ext cx="2632500" cy="2871143"/>
            <a:chOff x="6212550" y="1304875"/>
            <a:chExt cx="2632500" cy="3416400"/>
          </a:xfrm>
        </p:grpSpPr>
        <p:sp>
          <p:nvSpPr>
            <p:cNvPr id="110" name="Google Shape;110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6281550" y="125582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Reużywalność: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Można wielokrotnie stosować ten sam styl w różnych miejscach na stronie.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387350" y="3962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Kiedy stosujemy element &lt;div&gt;?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Pierwsze: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6"/>
          <p:cNvSpPr txBox="1"/>
          <p:nvPr>
            <p:ph idx="4294967295" type="body"/>
          </p:nvPr>
        </p:nvSpPr>
        <p:spPr>
          <a:xfrm>
            <a:off x="17110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Grupować elementy w celu stylizacji lub pozycjonowania.</a:t>
            </a:r>
            <a:endParaRPr sz="1600"/>
          </a:p>
        </p:txBody>
      </p:sp>
      <p:sp>
        <p:nvSpPr>
          <p:cNvPr id="122" name="Google Shape;122;p16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D</a:t>
            </a:r>
            <a:r>
              <a:rPr lang="ru">
                <a:solidFill>
                  <a:schemeClr val="lt1"/>
                </a:solidFill>
              </a:rPr>
              <a:t>rugie: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6"/>
          <p:cNvSpPr txBox="1"/>
          <p:nvPr>
            <p:ph idx="4294967295" type="body"/>
          </p:nvPr>
        </p:nvSpPr>
        <p:spPr>
          <a:xfrm>
            <a:off x="3121646" y="211870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800"/>
              </a:spcAft>
              <a:buSzPts val="1800"/>
              <a:buChar char="●"/>
            </a:pPr>
            <a:r>
              <a:rPr b="1" lang="ru"/>
              <a:t>Tworzyć sekcje w układzie strony. </a:t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T</a:t>
            </a:r>
            <a:r>
              <a:rPr lang="ru">
                <a:solidFill>
                  <a:schemeClr val="lt1"/>
                </a:solidFill>
              </a:rPr>
              <a:t>rzecie: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6"/>
          <p:cNvSpPr txBox="1"/>
          <p:nvPr>
            <p:ph idx="4294967295" type="body"/>
          </p:nvPr>
        </p:nvSpPr>
        <p:spPr>
          <a:xfrm>
            <a:off x="6039726" y="211870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Przechowywać inne elementy, takie jak nagłówki, tekst, obrazy.</a:t>
            </a:r>
            <a:endParaRPr sz="1600"/>
          </a:p>
        </p:txBody>
      </p:sp>
      <p:sp>
        <p:nvSpPr>
          <p:cNvPr id="128" name="Google Shape;128;p16"/>
          <p:cNvSpPr txBox="1"/>
          <p:nvPr/>
        </p:nvSpPr>
        <p:spPr>
          <a:xfrm>
            <a:off x="2553600" y="4455125"/>
            <a:ext cx="659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Przykłady sytuacji: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Tworzenie sekcji nagłówka, treści i stopki.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Wydzielanie obszarów dla formularzy, galerii zdjęć lub list.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Фоновый значок указателя на временной шкале" id="133" name="Google Shape;133;p17"/>
          <p:cNvSpPr/>
          <p:nvPr/>
        </p:nvSpPr>
        <p:spPr>
          <a:xfrm>
            <a:off x="340934" y="26562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05.09.XX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Фоновый значок указателя на временной шкале&#10;" id="135" name="Google Shape;135;p17"/>
          <p:cNvSpPr/>
          <p:nvPr/>
        </p:nvSpPr>
        <p:spPr>
          <a:xfrm>
            <a:off x="2274254" y="26562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17"/>
          <p:cNvGrpSpPr/>
          <p:nvPr/>
        </p:nvGrpSpPr>
        <p:grpSpPr>
          <a:xfrm>
            <a:off x="969270" y="1991215"/>
            <a:ext cx="198900" cy="593656"/>
            <a:chOff x="777447" y="1610215"/>
            <a:chExt cx="198900" cy="593656"/>
          </a:xfrm>
        </p:grpSpPr>
        <p:cxnSp>
          <p:nvCxnSpPr>
            <p:cNvPr id="137" name="Google Shape;137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8" name="Google Shape;138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7"/>
          <p:cNvSpPr txBox="1"/>
          <p:nvPr>
            <p:ph idx="4294967295" type="body"/>
          </p:nvPr>
        </p:nvSpPr>
        <p:spPr>
          <a:xfrm>
            <a:off x="340925" y="1350075"/>
            <a:ext cx="14898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/>
              <a:t>Do sekcji tematycznych</a:t>
            </a:r>
            <a:endParaRPr sz="1600"/>
          </a:p>
        </p:txBody>
      </p:sp>
      <p:sp>
        <p:nvSpPr>
          <p:cNvPr descr="Фоновый значок указателя на временной шкале&#10;" id="140" name="Google Shape;140;p17"/>
          <p:cNvSpPr/>
          <p:nvPr/>
        </p:nvSpPr>
        <p:spPr>
          <a:xfrm>
            <a:off x="4386373" y="26562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17.09.XX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2" name="Google Shape;142;p17"/>
          <p:cNvSpPr txBox="1"/>
          <p:nvPr>
            <p:ph idx="4294967295" type="body"/>
          </p:nvPr>
        </p:nvSpPr>
        <p:spPr>
          <a:xfrm>
            <a:off x="4802005" y="27937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&lt;header&gt;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3" name="Google Shape;143;p17"/>
          <p:cNvGrpSpPr/>
          <p:nvPr/>
        </p:nvGrpSpPr>
        <p:grpSpPr>
          <a:xfrm>
            <a:off x="3218032" y="3472358"/>
            <a:ext cx="198900" cy="593656"/>
            <a:chOff x="2223534" y="2938958"/>
            <a:chExt cx="198900" cy="593656"/>
          </a:xfrm>
        </p:grpSpPr>
        <p:cxnSp>
          <p:nvCxnSpPr>
            <p:cNvPr id="144" name="Google Shape;144;p1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" name="Google Shape;145;p1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5310145" y="1991215"/>
            <a:ext cx="198900" cy="593656"/>
            <a:chOff x="3918084" y="1610215"/>
            <a:chExt cx="198900" cy="593656"/>
          </a:xfrm>
        </p:grpSpPr>
        <p:cxnSp>
          <p:nvCxnSpPr>
            <p:cNvPr id="147" name="Google Shape;147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8" name="Google Shape;148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Фоновый значок указателя на временной шкале&#10;" id="149" name="Google Shape;149;p17"/>
          <p:cNvSpPr/>
          <p:nvPr/>
        </p:nvSpPr>
        <p:spPr>
          <a:xfrm>
            <a:off x="6422293" y="26562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20.10.XX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51" name="Google Shape;151;p17"/>
          <p:cNvGrpSpPr/>
          <p:nvPr/>
        </p:nvGrpSpPr>
        <p:grpSpPr>
          <a:xfrm>
            <a:off x="7344670" y="3472358"/>
            <a:ext cx="198900" cy="593656"/>
            <a:chOff x="5958946" y="2938958"/>
            <a:chExt cx="198900" cy="593656"/>
          </a:xfrm>
        </p:grpSpPr>
        <p:cxnSp>
          <p:nvCxnSpPr>
            <p:cNvPr id="152" name="Google Shape;152;p1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" name="Google Shape;153;p1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7"/>
          <p:cNvSpPr txBox="1"/>
          <p:nvPr/>
        </p:nvSpPr>
        <p:spPr>
          <a:xfrm>
            <a:off x="278400" y="152400"/>
            <a:ext cx="8587200" cy="87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Czy istnieją alternatywy dla &lt;div&gt;?</a:t>
            </a:r>
            <a:endParaRPr sz="45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5" name="Google Shape;155;p17"/>
          <p:cNvSpPr txBox="1"/>
          <p:nvPr>
            <p:ph idx="4294967295" type="body"/>
          </p:nvPr>
        </p:nvSpPr>
        <p:spPr>
          <a:xfrm>
            <a:off x="2723980" y="27937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&lt;article&gt;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6779180" y="27937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&lt;footer&gt;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7" name="Google Shape;157;p17"/>
          <p:cNvSpPr txBox="1"/>
          <p:nvPr>
            <p:ph idx="4294967295" type="body"/>
          </p:nvPr>
        </p:nvSpPr>
        <p:spPr>
          <a:xfrm>
            <a:off x="530205" y="27937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</a:rPr>
              <a:t>&lt;section&gt;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8" name="Google Shape;158;p17"/>
          <p:cNvSpPr txBox="1"/>
          <p:nvPr>
            <p:ph idx="4294967295" type="body"/>
          </p:nvPr>
        </p:nvSpPr>
        <p:spPr>
          <a:xfrm>
            <a:off x="2340075" y="4066025"/>
            <a:ext cx="19548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/>
              <a:t>Dla samodzielnych jednostek treści</a:t>
            </a:r>
            <a:endParaRPr sz="1600"/>
          </a:p>
        </p:txBody>
      </p:sp>
      <p:sp>
        <p:nvSpPr>
          <p:cNvPr id="159" name="Google Shape;159;p17"/>
          <p:cNvSpPr txBox="1"/>
          <p:nvPr>
            <p:ph idx="4294967295" type="body"/>
          </p:nvPr>
        </p:nvSpPr>
        <p:spPr>
          <a:xfrm>
            <a:off x="4595475" y="1288275"/>
            <a:ext cx="16329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/>
              <a:t>Do nagłówków i stopek</a:t>
            </a:r>
            <a:endParaRPr sz="1600"/>
          </a:p>
        </p:txBody>
      </p:sp>
      <p:sp>
        <p:nvSpPr>
          <p:cNvPr id="160" name="Google Shape;160;p17"/>
          <p:cNvSpPr txBox="1"/>
          <p:nvPr>
            <p:ph idx="4294967295" type="body"/>
          </p:nvPr>
        </p:nvSpPr>
        <p:spPr>
          <a:xfrm>
            <a:off x="6631400" y="4136675"/>
            <a:ext cx="16329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/>
              <a:t>Do nagłówków i stopek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Jak używamy &lt;div&gt; do układania zawartości strony?</a:t>
            </a:r>
            <a:endParaRPr sz="28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Tworzenia struktury strony (np. nagłówek, treść, stopka).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Grupy elementów, takich jak tekst, obrazy, listy.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&lt;div&gt; pozwala na logiczne podzielenie strony na sekcje, co ułatwia nawigację i utrzymanie kodu. Pomaga w organizacji i estetyce layoutu.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Kontrolować pozycję z pomocą: 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ru" sz="1300"/>
              <a:t>Pozycja-&gt; position, top, left, right, bottom.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ru" sz="1300"/>
              <a:t>Rozmiar: width, height, padding, margin.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ru" sz="1300"/>
              <a:t>Wygląd: background-color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Stosuj &lt;div&gt; w miejscach, gdzie: Potrzebujesz podzielić stronę na logiczne sekcje. Chcesz grupować elementy dla stylizacji lub pozycjonowania.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217375" y="15405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/>
              <a:t>Jak układamy &lt;div&gt;?</a:t>
            </a:r>
            <a:endParaRPr sz="4400"/>
          </a:p>
        </p:txBody>
      </p:sp>
      <p:sp>
        <p:nvSpPr>
          <p:cNvPr id="172" name="Google Shape;172;p19"/>
          <p:cNvSpPr txBox="1"/>
          <p:nvPr/>
        </p:nvSpPr>
        <p:spPr>
          <a:xfrm>
            <a:off x="4695750" y="398750"/>
            <a:ext cx="42834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ru" sz="1700">
                <a:solidFill>
                  <a:schemeClr val="lt1"/>
                </a:solidFill>
              </a:rPr>
              <a:t>Możemy układać &lt;div&gt; za pomocą: CSS: display, flex, grid, float, position. 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ru" sz="1700">
                <a:solidFill>
                  <a:schemeClr val="lt1"/>
                </a:solidFill>
              </a:rPr>
              <a:t>Jak CSS wpływa na układ &lt;div&gt;? Właściwości CSS mogą: 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ru" sz="1700">
                <a:solidFill>
                  <a:schemeClr val="lt1"/>
                </a:solidFill>
              </a:rPr>
              <a:t>display: Ustawić, czy element jest blokowy, liniowy itp. 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ru" sz="1700">
                <a:solidFill>
                  <a:schemeClr val="lt1"/>
                </a:solidFill>
              </a:rPr>
              <a:t>flex: Umożliwia elastyczne układanie elementów. 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ru" sz="1700">
                <a:solidFill>
                  <a:schemeClr val="lt1"/>
                </a:solidFill>
              </a:rPr>
              <a:t>grid: Pozwala na zaawansowane układanie w siatce. 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ru" sz="1700">
                <a:solidFill>
                  <a:schemeClr val="lt1"/>
                </a:solidFill>
              </a:rPr>
              <a:t>float: Pozwala na umieszczanie elementów obok siebie. 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ru" sz="1700">
                <a:solidFill>
                  <a:schemeClr val="lt1"/>
                </a:solidFill>
              </a:rPr>
              <a:t>position: Określa sposób pozycjonowania elementu.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sp>
        <p:nvSpPr>
          <p:cNvPr id="178" name="Google Shape;178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продаж XX%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00" y="207025"/>
            <a:ext cx="3897700" cy="379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25" y="4360067"/>
            <a:ext cx="4392149" cy="6342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0"/>
          <p:cNvCxnSpPr>
            <a:endCxn id="180" idx="0"/>
          </p:cNvCxnSpPr>
          <p:nvPr/>
        </p:nvCxnSpPr>
        <p:spPr>
          <a:xfrm>
            <a:off x="2241300" y="3856967"/>
            <a:ext cx="46800" cy="5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0"/>
          <p:cNvSpPr txBox="1"/>
          <p:nvPr/>
        </p:nvSpPr>
        <p:spPr>
          <a:xfrm>
            <a:off x="4751700" y="1716125"/>
            <a:ext cx="439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400" u="sng">
                <a:solidFill>
                  <a:schemeClr val="lt1"/>
                </a:solidFill>
              </a:rPr>
              <a:t>Przykład</a:t>
            </a:r>
            <a:endParaRPr sz="8400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200"/>
              <a:t>Dziękuję za uwagę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