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Inter"/>
      <p:regular r:id="rId13"/>
      <p:bold r:id="rId14"/>
      <p:italic r:id="rId15"/>
      <p:boldItalic r:id="rId16"/>
    </p:embeddedFont>
    <p:embeddedFont>
      <p:font typeface="Petrona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7" Type="http://schemas.openxmlformats.org/officeDocument/2006/relationships/font" Target="fonts/Petrona-bold.fntdata"/><Relationship Id="rId16" Type="http://schemas.openxmlformats.org/officeDocument/2006/relationships/font" Target="fonts/Int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etrona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280190" y="2621552"/>
            <a:ext cx="7556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lang="en-US" sz="5450">
                <a:latin typeface="Petrona"/>
                <a:ea typeface="Petrona"/>
                <a:cs typeface="Petrona"/>
                <a:sym typeface="Petrona"/>
              </a:rPr>
              <a:t>Podstawy</a:t>
            </a:r>
            <a:r>
              <a:rPr b="1" i="0" lang="en-US" sz="54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 C++</a:t>
            </a:r>
            <a:endParaRPr b="0" i="0" sz="5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161965" y="4179708"/>
            <a:ext cx="75564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C++ to wszechstronny i potężny język programowania, który zrewolucjonizował rozwój oprogramowania. Zrozumienie podstaw języka C++ otwiera drzwi do świata programowania i tworzenia aplikacji.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6280190" y="5700951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8550" y="7687629"/>
            <a:ext cx="21526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11762515" y="7722569"/>
            <a:ext cx="2768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Maksim Kazakou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793790" y="2513290"/>
            <a:ext cx="6426994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Historia i Zastosowania</a:t>
            </a:r>
            <a:endParaRPr b="0" i="0" sz="46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793790" y="3824526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Geneza</a:t>
            </a:r>
            <a:endParaRPr b="0" i="0" sz="230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793790" y="4423410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C++ został stworzony przez Bjarne Stroustrupa na początku lat 80. jako rozszerzenie języka C. Początkowo nazywał się "C with Classes".</a:t>
            </a:r>
            <a:endParaRPr b="0" i="0" sz="17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7599521" y="3824526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Ewolucja</a:t>
            </a:r>
            <a:endParaRPr b="0" i="0" sz="2300" u="none" cap="none" strike="noStrike"/>
          </a:p>
        </p:txBody>
      </p:sp>
      <p:sp>
        <p:nvSpPr>
          <p:cNvPr id="63" name="Google Shape;63;p12"/>
          <p:cNvSpPr/>
          <p:nvPr/>
        </p:nvSpPr>
        <p:spPr>
          <a:xfrm>
            <a:off x="7599521" y="4423410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Przez lata C++ ewoluował, stając się bardziej złożonym i wszechstronnym. Stał się popularny w rozwoju gier, systemów operacyjnych i aplikacji wysokowydajnych.</a:t>
            </a:r>
            <a:endParaRPr b="0" i="0" sz="1750" u="none" cap="none" strike="noStrike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550" y="7687629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542615" y="1669847"/>
            <a:ext cx="5954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Podstawowa Składnia</a:t>
            </a:r>
            <a:endParaRPr b="0" i="0" sz="465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542615" y="3009419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721328" y="3085858"/>
            <a:ext cx="15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73" name="Google Shape;73;p13"/>
          <p:cNvSpPr/>
          <p:nvPr/>
        </p:nvSpPr>
        <p:spPr>
          <a:xfrm>
            <a:off x="1279731" y="3009419"/>
            <a:ext cx="30222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Deklaracja zmiennych</a:t>
            </a:r>
            <a:endParaRPr b="0" i="0" sz="2300" u="none" cap="none" strike="noStrike"/>
          </a:p>
        </p:txBody>
      </p:sp>
      <p:sp>
        <p:nvSpPr>
          <p:cNvPr id="74" name="Google Shape;74;p13"/>
          <p:cNvSpPr/>
          <p:nvPr/>
        </p:nvSpPr>
        <p:spPr>
          <a:xfrm>
            <a:off x="1279731" y="3517578"/>
            <a:ext cx="345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Zacznij od zadeklarowania typu danych i nazwy zmiennej. Na przykład, `int liczba;`.</a:t>
            </a:r>
            <a:endParaRPr b="0" i="0" sz="175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4965787" y="3009419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119615" y="3085858"/>
            <a:ext cx="202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77" name="Google Shape;77;p13"/>
          <p:cNvSpPr/>
          <p:nvPr/>
        </p:nvSpPr>
        <p:spPr>
          <a:xfrm>
            <a:off x="5702903" y="3009419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Instrukcje</a:t>
            </a:r>
            <a:endParaRPr b="0" i="0" sz="230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5702903" y="3517578"/>
            <a:ext cx="3459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Użyj średnika `;` na końcu każdej instrukcji, aby zakończyć ją i przekazać kompilatorowi.</a:t>
            </a:r>
            <a:endParaRPr b="0" i="0" sz="175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9388958" y="3009419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9543025" y="3085858"/>
            <a:ext cx="202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10126074" y="3009419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Komentarze</a:t>
            </a:r>
            <a:endParaRPr b="0" i="0" sz="230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10126074" y="3517578"/>
            <a:ext cx="34593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Użyj `//` na początku wiersza, aby dodać komentarz. Komentarze są ignorowane przez kompilator.</a:t>
            </a:r>
            <a:endParaRPr b="0" i="0" sz="1750" u="none" cap="none" strike="noStrike"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375" y="5474729"/>
            <a:ext cx="21526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300" y="7696504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93790" y="1472089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Struktura Programu</a:t>
            </a:r>
            <a:endParaRPr b="0" i="0" sz="4650" u="none" cap="none" strike="noStrike"/>
          </a:p>
        </p:txBody>
      </p:sp>
      <p:pic>
        <p:nvPicPr>
          <p:cNvPr descr="preencoded.png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2669977"/>
            <a:ext cx="2152055" cy="132468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3993713" y="3270171"/>
            <a:ext cx="121325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2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5357217" y="289679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Funkcja `main()`</a:t>
            </a:r>
            <a:endParaRPr b="0" i="0" sz="230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5357217" y="3404949"/>
            <a:ext cx="298323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Punkt wejścia do programu.</a:t>
            </a:r>
            <a:endParaRPr b="0" i="0" sz="175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5187077" y="4007763"/>
            <a:ext cx="8592860" cy="15240"/>
          </a:xfrm>
          <a:prstGeom prst="roundRect">
            <a:avLst>
              <a:gd fmla="val 625116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2381" y="4051340"/>
            <a:ext cx="4304109" cy="132468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3973949" y="4486870"/>
            <a:ext cx="160734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20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6433304" y="4278154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Deklaracje</a:t>
            </a:r>
            <a:endParaRPr b="0" i="0" sz="230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6433304" y="4786313"/>
            <a:ext cx="385667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Zmienna typu danych i ich wartości.</a:t>
            </a:r>
            <a:endParaRPr b="0" i="0" sz="17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6263164" y="5389126"/>
            <a:ext cx="7516773" cy="15240"/>
          </a:xfrm>
          <a:prstGeom prst="roundRect">
            <a:avLst>
              <a:gd fmla="val 625116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294" y="5432703"/>
            <a:ext cx="6456164" cy="1324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3974068" y="5868233"/>
            <a:ext cx="160496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etrona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200" u="none" cap="none" strike="noStrike"/>
          </a:p>
        </p:txBody>
      </p:sp>
      <p:sp>
        <p:nvSpPr>
          <p:cNvPr id="103" name="Google Shape;103;p14"/>
          <p:cNvSpPr/>
          <p:nvPr/>
        </p:nvSpPr>
        <p:spPr>
          <a:xfrm>
            <a:off x="7509272" y="5659517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Instrukcje</a:t>
            </a:r>
            <a:endParaRPr b="0" i="0" sz="2300" u="none" cap="none" strike="noStrike"/>
          </a:p>
        </p:txBody>
      </p:sp>
      <p:sp>
        <p:nvSpPr>
          <p:cNvPr id="104" name="Google Shape;104;p14"/>
          <p:cNvSpPr/>
          <p:nvPr/>
        </p:nvSpPr>
        <p:spPr>
          <a:xfrm>
            <a:off x="7509272" y="6167676"/>
            <a:ext cx="371606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Kody wykonywane przez program.</a:t>
            </a:r>
            <a:endParaRPr b="0" i="0" sz="1750" u="none" cap="none" strike="noStrike"/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8550" y="7687629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793790" y="1758077"/>
            <a:ext cx="7521773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Kompilacja i Uruchomienie</a:t>
            </a:r>
            <a:endParaRPr b="0" i="0" sz="46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1118711" y="2842498"/>
            <a:ext cx="30480" cy="3629025"/>
          </a:xfrm>
          <a:prstGeom prst="roundRect">
            <a:avLst>
              <a:gd fmla="val 31255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358622" y="3337560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878800" y="3097649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057513" y="3174087"/>
            <a:ext cx="152876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117" name="Google Shape;117;p15"/>
          <p:cNvSpPr/>
          <p:nvPr/>
        </p:nvSpPr>
        <p:spPr>
          <a:xfrm>
            <a:off x="2381488" y="3069312"/>
            <a:ext cx="596872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Kompilator przetwarza kod źródłowy w język maszynowy.</a:t>
            </a:r>
            <a:endParaRPr b="0" i="0" sz="1750" u="none" cap="none" strike="noStrike"/>
          </a:p>
        </p:txBody>
      </p:sp>
      <p:sp>
        <p:nvSpPr>
          <p:cNvPr id="118" name="Google Shape;118;p15"/>
          <p:cNvSpPr/>
          <p:nvPr/>
        </p:nvSpPr>
        <p:spPr>
          <a:xfrm>
            <a:off x="1358622" y="4743807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878800" y="450389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032629" y="4580334"/>
            <a:ext cx="202525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121" name="Google Shape;121;p15"/>
          <p:cNvSpPr/>
          <p:nvPr/>
        </p:nvSpPr>
        <p:spPr>
          <a:xfrm>
            <a:off x="2381488" y="4475559"/>
            <a:ext cx="596872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 kompilacji powstaje plik wykonywalny, który można uruchomić.</a:t>
            </a:r>
            <a:endParaRPr b="0" i="0" sz="1750" u="none" cap="none" strike="noStrike"/>
          </a:p>
        </p:txBody>
      </p:sp>
      <p:sp>
        <p:nvSpPr>
          <p:cNvPr id="122" name="Google Shape;122;p15"/>
          <p:cNvSpPr/>
          <p:nvPr/>
        </p:nvSpPr>
        <p:spPr>
          <a:xfrm>
            <a:off x="1358622" y="6150054"/>
            <a:ext cx="793790" cy="30480"/>
          </a:xfrm>
          <a:prstGeom prst="roundRect">
            <a:avLst>
              <a:gd fmla="val 312558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878800" y="5910143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032867" y="5986582"/>
            <a:ext cx="202168" cy="357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125" name="Google Shape;125;p15"/>
          <p:cNvSpPr/>
          <p:nvPr/>
        </p:nvSpPr>
        <p:spPr>
          <a:xfrm>
            <a:off x="2381488" y="5881807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Program jest uruchamiany, a komendy są wykonywane.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5259152" y="459746"/>
            <a:ext cx="5954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Typy Danych</a:t>
            </a:r>
            <a:endParaRPr b="0" i="0" sz="465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446490" y="2575842"/>
            <a:ext cx="6408000" cy="1339800"/>
          </a:xfrm>
          <a:prstGeom prst="roundRect">
            <a:avLst>
              <a:gd fmla="val 7110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680924" y="2810276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int</a:t>
            </a:r>
            <a:endParaRPr b="0" i="0" sz="2300" u="none" cap="none" strike="noStrike"/>
          </a:p>
        </p:txBody>
      </p:sp>
      <p:sp>
        <p:nvSpPr>
          <p:cNvPr id="134" name="Google Shape;134;p16"/>
          <p:cNvSpPr/>
          <p:nvPr/>
        </p:nvSpPr>
        <p:spPr>
          <a:xfrm>
            <a:off x="680924" y="3318435"/>
            <a:ext cx="593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Liczby całkowite, np. 10, -5, 0.</a:t>
            </a:r>
            <a:endParaRPr b="0" i="0" sz="175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7081367" y="2575842"/>
            <a:ext cx="6408000" cy="1339800"/>
          </a:xfrm>
          <a:prstGeom prst="roundRect">
            <a:avLst>
              <a:gd fmla="val 7110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7315801" y="2810276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float</a:t>
            </a:r>
            <a:endParaRPr b="0" i="0" sz="2300" u="none" cap="none" strike="noStrike"/>
          </a:p>
        </p:txBody>
      </p:sp>
      <p:sp>
        <p:nvSpPr>
          <p:cNvPr id="137" name="Google Shape;137;p16"/>
          <p:cNvSpPr/>
          <p:nvPr/>
        </p:nvSpPr>
        <p:spPr>
          <a:xfrm>
            <a:off x="7315801" y="3318435"/>
            <a:ext cx="593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Liczby zmiennoprzecinkowe, np. 3.14, -2.5.</a:t>
            </a:r>
            <a:endParaRPr b="0" i="0" sz="175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446490" y="4142585"/>
            <a:ext cx="6408000" cy="1339800"/>
          </a:xfrm>
          <a:prstGeom prst="roundRect">
            <a:avLst>
              <a:gd fmla="val 7110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680924" y="4377019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char</a:t>
            </a:r>
            <a:endParaRPr b="0" i="0" sz="230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680924" y="4885178"/>
            <a:ext cx="593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Pojedyncze znaki, np. 'A', '!', '?'.</a:t>
            </a:r>
            <a:endParaRPr b="0" i="0" sz="175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7081367" y="4142585"/>
            <a:ext cx="6408000" cy="1339800"/>
          </a:xfrm>
          <a:prstGeom prst="roundRect">
            <a:avLst>
              <a:gd fmla="val 7110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7315801" y="4377019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bool</a:t>
            </a:r>
            <a:endParaRPr b="0" i="0" sz="2300" u="none" cap="none" strike="noStrike"/>
          </a:p>
        </p:txBody>
      </p:sp>
      <p:sp>
        <p:nvSpPr>
          <p:cNvPr id="143" name="Google Shape;143;p16"/>
          <p:cNvSpPr/>
          <p:nvPr/>
        </p:nvSpPr>
        <p:spPr>
          <a:xfrm>
            <a:off x="7315801" y="4885178"/>
            <a:ext cx="59391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Wartości logiczne, `true` lub `false`.</a:t>
            </a:r>
            <a:endParaRPr b="0" i="0" sz="1750" u="none" cap="none" strike="noStrike"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1250" y="5642179"/>
            <a:ext cx="21526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300" y="7696479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793840" y="2084354"/>
            <a:ext cx="59541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Operatory</a:t>
            </a:r>
            <a:endParaRPr b="0" i="0" sz="4650" u="none" cap="none" strike="noStrike"/>
          </a:p>
        </p:txBody>
      </p:sp>
      <p:pic>
        <p:nvPicPr>
          <p:cNvPr descr="preencoded.png"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840" y="316877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793840" y="3962565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Arytmetyczne</a:t>
            </a:r>
            <a:endParaRPr b="0" i="0" sz="2300" u="none" cap="none" strike="noStrike"/>
          </a:p>
        </p:txBody>
      </p:sp>
      <p:sp>
        <p:nvSpPr>
          <p:cNvPr id="154" name="Google Shape;154;p17"/>
          <p:cNvSpPr/>
          <p:nvPr/>
        </p:nvSpPr>
        <p:spPr>
          <a:xfrm>
            <a:off x="793840" y="4470724"/>
            <a:ext cx="412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Dodawanie (+), odejmowanie (-), mnożenie (*), dzielenie (/), modulo (%)</a:t>
            </a:r>
            <a:endParaRPr b="0" i="0" sz="1750" u="none" cap="none" strike="noStrike"/>
          </a:p>
        </p:txBody>
      </p:sp>
      <p:pic>
        <p:nvPicPr>
          <p:cNvPr descr="preencoded.png" id="155" name="Google Shape;15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754" y="316877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/>
          <p:nvPr/>
        </p:nvSpPr>
        <p:spPr>
          <a:xfrm>
            <a:off x="5254754" y="3962565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Porównania</a:t>
            </a:r>
            <a:endParaRPr b="0" i="0" sz="2300" u="none" cap="none" strike="noStrike"/>
          </a:p>
        </p:txBody>
      </p:sp>
      <p:sp>
        <p:nvSpPr>
          <p:cNvPr id="157" name="Google Shape;157;p17"/>
          <p:cNvSpPr/>
          <p:nvPr/>
        </p:nvSpPr>
        <p:spPr>
          <a:xfrm>
            <a:off x="5254754" y="4470724"/>
            <a:ext cx="412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Równe (==), różne (!=), mniejsze (&lt;), większe (&gt;), mniejsze lub równe (&lt;=), większe lub równe (&gt;=)</a:t>
            </a:r>
            <a:endParaRPr b="0" i="0" sz="1750" u="none" cap="none" strike="noStrike"/>
          </a:p>
        </p:txBody>
      </p:sp>
      <p:pic>
        <p:nvPicPr>
          <p:cNvPr descr="preencoded.png" id="158" name="Google Shape;15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5788" y="316877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/>
          <p:nvPr/>
        </p:nvSpPr>
        <p:spPr>
          <a:xfrm>
            <a:off x="9715788" y="3962565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Logiczne</a:t>
            </a:r>
            <a:endParaRPr b="0" i="0" sz="230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9715788" y="4470724"/>
            <a:ext cx="41208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 (&amp;&amp;), LUB (||), NIE (!)</a:t>
            </a:r>
            <a:endParaRPr b="0" i="0" sz="1750" u="none" cap="none" strike="noStrike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3300" y="7696504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/>
          <p:nvPr/>
        </p:nvSpPr>
        <p:spPr>
          <a:xfrm>
            <a:off x="4053450" y="1097475"/>
            <a:ext cx="65235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etrona"/>
              <a:buNone/>
            </a:pPr>
            <a:r>
              <a:rPr b="1" lang="en-US" sz="9600">
                <a:latin typeface="Petrona"/>
                <a:ea typeface="Petrona"/>
                <a:cs typeface="Petrona"/>
                <a:sym typeface="Petrona"/>
              </a:rPr>
              <a:t>DZIĘKUJĘ ZA</a:t>
            </a:r>
            <a:endParaRPr b="1" sz="9600">
              <a:latin typeface="Petrona"/>
              <a:ea typeface="Petrona"/>
              <a:cs typeface="Petrona"/>
              <a:sym typeface="Petrona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etrona"/>
              <a:buNone/>
            </a:pPr>
            <a:r>
              <a:rPr b="1" lang="en-US" sz="9600">
                <a:latin typeface="Petrona"/>
                <a:ea typeface="Petrona"/>
                <a:cs typeface="Petrona"/>
                <a:sym typeface="Petrona"/>
              </a:rPr>
              <a:t> UWAGĘ</a:t>
            </a:r>
            <a:endParaRPr b="0" i="0" sz="9600" u="none" cap="none" strike="noStrike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3300" y="7696504"/>
            <a:ext cx="215265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