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111236a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111236a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111236a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111236a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313">
            <a:off x="2416329" y="1308868"/>
            <a:ext cx="4117941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Prezentacja na temat selektorów, atrybutów i wartości CSS</a:t>
            </a:r>
            <a:endParaRPr sz="3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Maksim Kazakou 4Ti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2574325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 rot="-583055">
            <a:off x="588875" y="643612"/>
            <a:ext cx="4196305" cy="3232548"/>
            <a:chOff x="2474075" y="1158675"/>
            <a:chExt cx="4196100" cy="3282300"/>
          </a:xfrm>
        </p:grpSpPr>
        <p:sp>
          <p:nvSpPr>
            <p:cNvPr id="68" name="Google Shape;68;p14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 rot="275">
              <a:off x="2683148" y="1986213"/>
              <a:ext cx="3747600" cy="19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Selektory w CSS to wzorce, które pozwalają na wybór elementów HTML, które mają być stylizowane. Działają na zasadzie identyfikacji, które elementy na stronie mają zastosowane konkretne style.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0" name="Google Shape;70;p14"/>
          <p:cNvSpPr txBox="1"/>
          <p:nvPr/>
        </p:nvSpPr>
        <p:spPr>
          <a:xfrm rot="-627324">
            <a:off x="565343" y="857533"/>
            <a:ext cx="3747725" cy="68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Selektory CSS</a:t>
            </a:r>
            <a:endParaRPr b="1" sz="2100" u="sng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 rot="374576">
            <a:off x="4538658" y="1081898"/>
            <a:ext cx="4196084" cy="328227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Selektory elementów (tagów)</a:t>
            </a:r>
            <a:r>
              <a:rPr lang="ru" sz="1100">
                <a:solidFill>
                  <a:schemeClr val="dk1"/>
                </a:solidFill>
              </a:rPr>
              <a:t>: Wybierają wszystkie elementy danego typu.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Selektory klasy</a:t>
            </a:r>
            <a:r>
              <a:rPr lang="ru" sz="1100">
                <a:solidFill>
                  <a:schemeClr val="dk1"/>
                </a:solidFill>
              </a:rPr>
              <a:t>: Wybierają elementy z określoną klasą. Używają kropki przed nazwą klasy.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Selektory identyfikatora (ID)</a:t>
            </a:r>
            <a:r>
              <a:rPr lang="ru" sz="1100">
                <a:solidFill>
                  <a:schemeClr val="dk1"/>
                </a:solidFill>
              </a:rPr>
              <a:t>: Wybierają pojedynczy element z unikalnym identyfikatorem.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Grupa selektorów</a:t>
            </a:r>
            <a:r>
              <a:rPr lang="ru" sz="1100">
                <a:solidFill>
                  <a:schemeClr val="dk1"/>
                </a:solidFill>
              </a:rPr>
              <a:t>: Pozwala na zastosowanie tych samych stylów do różnych selektorów.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0228">
            <a:off x="5732630" y="1277737"/>
            <a:ext cx="959616" cy="5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93283">
            <a:off x="6950069" y="2271806"/>
            <a:ext cx="1291538" cy="5998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39739">
            <a:off x="6280176" y="3107933"/>
            <a:ext cx="1572324" cy="5774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75306">
            <a:off x="6391223" y="3909064"/>
            <a:ext cx="1744130" cy="4875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 rot="162320">
            <a:off x="231585" y="553990"/>
            <a:ext cx="4196161" cy="3232404"/>
            <a:chOff x="2474075" y="1158675"/>
            <a:chExt cx="4196100" cy="3282300"/>
          </a:xfrm>
        </p:grpSpPr>
        <p:sp>
          <p:nvSpPr>
            <p:cNvPr id="83" name="Google Shape;83;p15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 rot="275">
              <a:off x="2683148" y="1986213"/>
              <a:ext cx="3747600" cy="19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Atrybuty w CSS definiują konkretne właściwości, które mają być zastosowane do wybranych elementów. Atrybuty wpływają na wygląd elementów na stronie.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5" name="Google Shape;85;p15"/>
          <p:cNvSpPr txBox="1"/>
          <p:nvPr/>
        </p:nvSpPr>
        <p:spPr>
          <a:xfrm rot="207078">
            <a:off x="455906" y="733760"/>
            <a:ext cx="3747497" cy="68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Atrybuty CSS</a:t>
            </a:r>
            <a:endParaRPr b="1" sz="2100" u="sng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/>
          <p:nvPr/>
        </p:nvSpPr>
        <p:spPr>
          <a:xfrm rot="-242545">
            <a:off x="4792964" y="882587"/>
            <a:ext cx="4196039" cy="328236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" sz="1300">
                <a:solidFill>
                  <a:schemeClr val="dk1"/>
                </a:solidFill>
              </a:rPr>
              <a:t>: Ustala kolor tekstu.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ru" sz="1300">
                <a:solidFill>
                  <a:schemeClr val="dk1"/>
                </a:solidFill>
              </a:rPr>
              <a:t>: Określa rozmiar czcionki.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ru" sz="1300">
                <a:solidFill>
                  <a:schemeClr val="dk1"/>
                </a:solidFill>
              </a:rPr>
              <a:t>: Ustala kolor tła.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ru" sz="1300">
                <a:solidFill>
                  <a:schemeClr val="dk1"/>
                </a:solidFill>
              </a:rPr>
              <a:t>: Ustala zewnętrzne odstępy wokół elementu.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r>
              <a:rPr lang="ru" sz="1300">
                <a:solidFill>
                  <a:schemeClr val="dk1"/>
                </a:solidFill>
              </a:rPr>
              <a:t>: Ustala wewnętrzne odstępy wewnątrz elementu.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 rot="161633">
            <a:off x="2316682" y="488579"/>
            <a:ext cx="4343722" cy="3422803"/>
            <a:chOff x="2400214" y="1064865"/>
            <a:chExt cx="4343700" cy="3474900"/>
          </a:xfrm>
        </p:grpSpPr>
        <p:sp>
          <p:nvSpPr>
            <p:cNvPr id="94" name="Google Shape;94;p16"/>
            <p:cNvSpPr/>
            <p:nvPr/>
          </p:nvSpPr>
          <p:spPr>
            <a:xfrm rot="-164982">
              <a:off x="2473998" y="1163743"/>
              <a:ext cx="4196131" cy="3277146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 rot="-165176">
              <a:off x="2683077" y="1986270"/>
              <a:ext cx="3747725" cy="1922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Wartości CSS są przypisywane do atrybutów i definiują, jak mają być stylizowane elementy. Istnieje różnica między wartościami względnymi a absolutnymi.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6" name="Google Shape;96;p16"/>
          <p:cNvSpPr txBox="1"/>
          <p:nvPr/>
        </p:nvSpPr>
        <p:spPr>
          <a:xfrm rot="-826">
            <a:off x="2698206" y="739214"/>
            <a:ext cx="3747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Wartości CSS</a:t>
            </a:r>
            <a:endParaRPr b="1" sz="2100" u="sng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/>
          <p:nvPr/>
        </p:nvSpPr>
        <p:spPr>
          <a:xfrm rot="-242425">
            <a:off x="155917" y="3107369"/>
            <a:ext cx="2601466" cy="18685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Wartości absolutne</a:t>
            </a:r>
            <a:r>
              <a:rPr lang="ru" sz="1100">
                <a:solidFill>
                  <a:schemeClr val="dk1"/>
                </a:solidFill>
              </a:rPr>
              <a:t>: Określają dokładny rozmiar.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Przykłady: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ru" sz="1100">
                <a:solidFill>
                  <a:schemeClr val="dk1"/>
                </a:solidFill>
              </a:rPr>
              <a:t> (piksel): stała jednostka.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</a:t>
            </a:r>
            <a:r>
              <a:rPr lang="ru" sz="1100">
                <a:solidFill>
                  <a:schemeClr val="dk1"/>
                </a:solidFill>
              </a:rPr>
              <a:t> (punkt): jednostka używana w druku.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 rot="258328">
            <a:off x="6200277" y="2071057"/>
            <a:ext cx="2601441" cy="21450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Wartości względne</a:t>
            </a:r>
            <a:r>
              <a:rPr lang="ru" sz="1100">
                <a:solidFill>
                  <a:schemeClr val="dk1"/>
                </a:solidFill>
              </a:rPr>
              <a:t>: Dostosowują się w zależności od kontekstu. Przykłady: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ru" sz="1100">
                <a:solidFill>
                  <a:schemeClr val="dk1"/>
                </a:solidFill>
              </a:rPr>
              <a:t>: procent, np.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ru" sz="1100">
                <a:solidFill>
                  <a:schemeClr val="dk1"/>
                </a:solidFill>
              </a:rPr>
              <a:t> oznacza połowę elementu nadrzędnego.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ru" sz="1100">
                <a:solidFill>
                  <a:schemeClr val="dk1"/>
                </a:solidFill>
              </a:rPr>
              <a:t>: w odniesieniu do rozmiaru czcionki elementu.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</a:t>
            </a:r>
            <a:r>
              <a:rPr lang="ru" sz="1100">
                <a:solidFill>
                  <a:schemeClr val="dk1"/>
                </a:solidFill>
              </a:rPr>
              <a:t>: w odniesieniu do rozmiaru czcionki elementu nadrzędnego.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089941" y="463487"/>
            <a:ext cx="2963104" cy="4195680"/>
            <a:chOff x="3090300" y="463425"/>
            <a:chExt cx="2963400" cy="4196100"/>
          </a:xfrm>
        </p:grpSpPr>
        <p:sp>
          <p:nvSpPr>
            <p:cNvPr id="106" name="Google Shape;106;p17"/>
            <p:cNvSpPr/>
            <p:nvPr/>
          </p:nvSpPr>
          <p:spPr>
            <a:xfrm rot="-5400000">
              <a:off x="2473950" y="1079775"/>
              <a:ext cx="41961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" name="Google Shape;107;p17" title="Изображение стула"/>
            <p:cNvPicPr preferRelativeResize="0"/>
            <p:nvPr/>
          </p:nvPicPr>
          <p:blipFill rotWithShape="1">
            <a:blip r:embed="rId4">
              <a:alphaModFix/>
            </a:blip>
            <a:srcRect b="522" l="19593" r="16459" t="40073"/>
            <a:stretch/>
          </p:blipFill>
          <p:spPr>
            <a:xfrm>
              <a:off x="3392350" y="765600"/>
              <a:ext cx="2359302" cy="329280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3162600" y="4070293"/>
              <a:ext cx="2818800" cy="5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Przykład praktyczny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612" y="680650"/>
            <a:ext cx="2546775" cy="34620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253930">
            <a:off x="2473983" y="1079876"/>
            <a:ext cx="4196213" cy="296348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rot="-253930">
            <a:off x="2686587" y="1553560"/>
            <a:ext cx="3771101" cy="2016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DZIĘKUJĘ ZA UWAGĘ</a:t>
            </a:r>
            <a:endParaRPr sz="4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