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8229600" cx="14630400"/>
  <p:notesSz cx="8229600" cy="14630400"/>
  <p:embeddedFontLst>
    <p:embeddedFont>
      <p:font typeface="Gelasio"/>
      <p:regular r:id="rId12"/>
      <p:bold r:id="rId13"/>
      <p:italic r:id="rId14"/>
      <p:boldItalic r:id="rId15"/>
    </p:embeddedFont>
    <p:embeddedFont>
      <p:font typeface="Gelasio SemiBol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Gelasio-bold.fntdata"/><Relationship Id="rId12" Type="http://schemas.openxmlformats.org/officeDocument/2006/relationships/font" Target="fonts/Gelasi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elasio-boldItalic.fntdata"/><Relationship Id="rId14" Type="http://schemas.openxmlformats.org/officeDocument/2006/relationships/font" Target="fonts/Gelasio-italic.fntdata"/><Relationship Id="rId17" Type="http://schemas.openxmlformats.org/officeDocument/2006/relationships/font" Target="fonts/GelasioSemiBold-bold.fntdata"/><Relationship Id="rId16" Type="http://schemas.openxmlformats.org/officeDocument/2006/relationships/font" Target="fonts/GelasioSemiBold-regular.fntdata"/><Relationship Id="rId5" Type="http://schemas.openxmlformats.org/officeDocument/2006/relationships/slide" Target="slides/slide1.xml"/><Relationship Id="rId19" Type="http://schemas.openxmlformats.org/officeDocument/2006/relationships/font" Target="fonts/GelasioSemiBold-boldItalic.fntdata"/><Relationship Id="rId6" Type="http://schemas.openxmlformats.org/officeDocument/2006/relationships/slide" Target="slides/slide2.xml"/><Relationship Id="rId18" Type="http://schemas.openxmlformats.org/officeDocument/2006/relationships/font" Target="fonts/GelasioSemiBold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4f763106b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2a4f763106b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2a4f763106b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60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JavaScript</a:t>
            </a:r>
            <a:endParaRPr b="0" i="0" sz="6000" u="none" cap="none" strike="noStrike"/>
          </a:p>
        </p:txBody>
      </p:sp>
      <p:sp>
        <p:nvSpPr>
          <p:cNvPr id="49" name="Google Shape;49;p1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JavaScript jest wszechstronnym językiem programowania używanym do dodawania interaktywności i dynamiki do stron internetowych. Jest podstawowym językiem dla stron internetowych, aplikacji webowych i gier online.</a:t>
            </a:r>
            <a:endParaRPr b="0" i="0" sz="17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" name="Google Shape;5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975" y="7583848"/>
            <a:ext cx="2524125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1"/>
          <p:cNvSpPr/>
          <p:nvPr/>
        </p:nvSpPr>
        <p:spPr>
          <a:xfrm>
            <a:off x="11806928" y="7777488"/>
            <a:ext cx="2926200" cy="3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Maksim Kazakou</a:t>
            </a:r>
            <a:endParaRPr b="0" i="0" sz="2200" u="none" cap="none" strike="noStrike"/>
          </a:p>
        </p:txBody>
      </p:sp>
      <p:pic>
        <p:nvPicPr>
          <p:cNvPr id="53" name="Google Shape;5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90500"/>
            <a:ext cx="6414775" cy="64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827603" y="1517058"/>
            <a:ext cx="9580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44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Do czego jest używany JavaScript?</a:t>
            </a:r>
            <a:endParaRPr b="0" i="0" sz="44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793790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Interaktywność</a:t>
            </a:r>
            <a:endParaRPr b="0" i="0" sz="220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793790" y="4033957"/>
            <a:ext cx="2845594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Dodawanie interaktywności do stron internetowych, np. reagowanie na kliknięcia, animacje, menu rozwijane.</a:t>
            </a:r>
            <a:endParaRPr b="0" i="0" sz="17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4200406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Dynamika</a:t>
            </a:r>
            <a:endParaRPr b="0" i="0" sz="2200" u="none" cap="none" strike="noStrike"/>
          </a:p>
        </p:txBody>
      </p:sp>
      <p:sp>
        <p:nvSpPr>
          <p:cNvPr id="63" name="Google Shape;63;p12"/>
          <p:cNvSpPr/>
          <p:nvPr/>
        </p:nvSpPr>
        <p:spPr>
          <a:xfrm>
            <a:off x="4200406" y="4033957"/>
            <a:ext cx="2845594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Tworzenie dynamicznie aktualizowanych treści na stronach, np. pobieranie danych, aktualizacja treści w czasie rzeczywistym.</a:t>
            </a:r>
            <a:endParaRPr b="0" i="0" sz="175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7607022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Funkcjonalność</a:t>
            </a:r>
            <a:endParaRPr b="0" i="0" sz="2200" u="none" cap="none" strike="noStrike"/>
          </a:p>
        </p:txBody>
      </p:sp>
      <p:sp>
        <p:nvSpPr>
          <p:cNvPr id="65" name="Google Shape;65;p12"/>
          <p:cNvSpPr/>
          <p:nvPr/>
        </p:nvSpPr>
        <p:spPr>
          <a:xfrm>
            <a:off x="7607022" y="4033957"/>
            <a:ext cx="2845594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Wdrażanie funkcji na stronach, np. formularze, wyszukiwarki, mapy, odtwarzacze wideo.</a:t>
            </a:r>
            <a:endParaRPr b="0" i="0" sz="1750" u="none" cap="none" strike="noStrike"/>
          </a:p>
        </p:txBody>
      </p:sp>
      <p:sp>
        <p:nvSpPr>
          <p:cNvPr id="66" name="Google Shape;66;p12"/>
          <p:cNvSpPr/>
          <p:nvPr/>
        </p:nvSpPr>
        <p:spPr>
          <a:xfrm>
            <a:off x="11013638" y="345281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Rozwój stron</a:t>
            </a:r>
            <a:endParaRPr b="0" i="0" sz="2200" u="none" cap="none" strike="noStrike"/>
          </a:p>
        </p:txBody>
      </p:sp>
      <p:sp>
        <p:nvSpPr>
          <p:cNvPr id="67" name="Google Shape;67;p12"/>
          <p:cNvSpPr/>
          <p:nvPr/>
        </p:nvSpPr>
        <p:spPr>
          <a:xfrm>
            <a:off x="11013638" y="4033957"/>
            <a:ext cx="2845594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Tworzenie stron internetowych od podstaw, np. używając bibliotek JavaScript (React, Angular, Vue.js).</a:t>
            </a:r>
            <a:endParaRPr b="0" i="0" sz="1750" u="none" cap="none" strike="noStrike"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975" y="7583848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/>
          <p:nvPr/>
        </p:nvSpPr>
        <p:spPr>
          <a:xfrm>
            <a:off x="2036840" y="1065013"/>
            <a:ext cx="7086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450"/>
              <a:buFont typeface="Gelasio SemiBold"/>
              <a:buNone/>
            </a:pPr>
            <a:r>
              <a:rPr b="1" i="0" lang="en-US" sz="44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Deklarowanie zmiennych</a:t>
            </a:r>
            <a:endParaRPr b="0" i="0" sz="4450" u="none" cap="none" strike="noStrike"/>
          </a:p>
        </p:txBody>
      </p:sp>
      <p:sp>
        <p:nvSpPr>
          <p:cNvPr id="75" name="Google Shape;75;p13"/>
          <p:cNvSpPr/>
          <p:nvPr/>
        </p:nvSpPr>
        <p:spPr>
          <a:xfrm>
            <a:off x="2036840" y="3106129"/>
            <a:ext cx="396900" cy="396900"/>
          </a:xfrm>
          <a:prstGeom prst="roundRect">
            <a:avLst>
              <a:gd fmla="val 8574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2660489" y="310612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var</a:t>
            </a:r>
            <a:endParaRPr b="0" i="0" sz="2200" u="none" cap="none" strike="noStrike"/>
          </a:p>
        </p:txBody>
      </p:sp>
      <p:sp>
        <p:nvSpPr>
          <p:cNvPr id="77" name="Google Shape;77;p13"/>
          <p:cNvSpPr/>
          <p:nvPr/>
        </p:nvSpPr>
        <p:spPr>
          <a:xfrm>
            <a:off x="2660489" y="3596548"/>
            <a:ext cx="30411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Tradycyjny sposób deklarowania zmiennych, o zasięgu funkcyjnym.</a:t>
            </a:r>
            <a:endParaRPr b="0" i="0" sz="1750" u="none" cap="none" strike="noStrike"/>
          </a:p>
        </p:txBody>
      </p:sp>
      <p:sp>
        <p:nvSpPr>
          <p:cNvPr id="78" name="Google Shape;78;p13"/>
          <p:cNvSpPr/>
          <p:nvPr/>
        </p:nvSpPr>
        <p:spPr>
          <a:xfrm>
            <a:off x="5928517" y="3106129"/>
            <a:ext cx="396900" cy="396900"/>
          </a:xfrm>
          <a:prstGeom prst="roundRect">
            <a:avLst>
              <a:gd fmla="val 8574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6552166" y="3106129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let</a:t>
            </a:r>
            <a:endParaRPr b="0" i="0" sz="2200" u="none" cap="none" strike="noStrike"/>
          </a:p>
        </p:txBody>
      </p:sp>
      <p:sp>
        <p:nvSpPr>
          <p:cNvPr id="80" name="Google Shape;80;p13"/>
          <p:cNvSpPr/>
          <p:nvPr/>
        </p:nvSpPr>
        <p:spPr>
          <a:xfrm>
            <a:off x="6552166" y="3596548"/>
            <a:ext cx="3041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Deklarowanie zmiennych z zasięgiem blokowym, preferowany w nowszych kodach.</a:t>
            </a:r>
            <a:endParaRPr b="0" i="0" sz="175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2036840" y="5530123"/>
            <a:ext cx="396900" cy="396900"/>
          </a:xfrm>
          <a:prstGeom prst="roundRect">
            <a:avLst>
              <a:gd fmla="val 8574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2660489" y="5530123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200"/>
              <a:buFont typeface="Gelasio SemiBold"/>
              <a:buNone/>
            </a:pPr>
            <a:r>
              <a:rPr b="1" i="0" lang="en-US" sz="22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const</a:t>
            </a:r>
            <a:endParaRPr b="0" i="0" sz="220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2660489" y="6020541"/>
            <a:ext cx="6932700" cy="3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50"/>
              <a:buFont typeface="Gelasio"/>
              <a:buNone/>
            </a:pPr>
            <a:r>
              <a:rPr b="0" i="0" lang="en-US" sz="175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Deklarowanie zmiennych o stałej wartości, niezmiennych.</a:t>
            </a:r>
            <a:endParaRPr b="0" i="0" sz="1750" u="none" cap="none" strike="noStrike"/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81177" t="0"/>
          <a:stretch/>
        </p:blipFill>
        <p:spPr>
          <a:xfrm>
            <a:off x="12565100" y="0"/>
            <a:ext cx="2065301" cy="822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>
            <a:off x="775921" y="609600"/>
            <a:ext cx="1294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87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50"/>
              <a:buFont typeface="Gelasio SemiBold"/>
              <a:buNone/>
            </a:pPr>
            <a:r>
              <a:rPr b="1" i="0" lang="en-US" sz="435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Podstawowe typy danych</a:t>
            </a:r>
            <a:endParaRPr b="0" i="0" sz="4350" u="none" cap="none" strike="noStrike"/>
          </a:p>
        </p:txBody>
      </p:sp>
      <p:sp>
        <p:nvSpPr>
          <p:cNvPr id="91" name="Google Shape;91;p14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6320373" y="2229088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7236797" y="2078117"/>
            <a:ext cx="156805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600"/>
              <a:buFont typeface="Gelasio SemiBold"/>
              <a:buNone/>
            </a:pPr>
            <a:r>
              <a:rPr b="1" i="0" lang="en-US" sz="26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1</a:t>
            </a:r>
            <a:endParaRPr b="0" i="0" sz="2600" u="none" cap="none" strike="noStrike"/>
          </a:p>
        </p:txBody>
      </p:sp>
      <p:sp>
        <p:nvSpPr>
          <p:cNvPr id="95" name="Google Shape;95;p14"/>
          <p:cNvSpPr/>
          <p:nvPr/>
        </p:nvSpPr>
        <p:spPr>
          <a:xfrm>
            <a:off x="3324701" y="1967389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String</a:t>
            </a:r>
            <a:endParaRPr b="0" i="0" sz="21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75930" y="2446853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Ciąg znaków, np. "Witaj Świecie!".</a:t>
            </a:r>
            <a:endParaRPr b="0" i="0" sz="170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7534096" y="3337560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7214414" y="3186589"/>
            <a:ext cx="201454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600"/>
              <a:buFont typeface="Gelasio SemiBold"/>
              <a:buNone/>
            </a:pPr>
            <a:r>
              <a:rPr b="1" i="0" lang="en-US" sz="26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2</a:t>
            </a:r>
            <a:endParaRPr b="0" i="0" sz="260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8534519" y="3075861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Number</a:t>
            </a:r>
            <a:endParaRPr b="0" i="0" sz="215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8534519" y="3555325"/>
            <a:ext cx="5319951" cy="709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Liczba całkowita lub zmiennoprzecinkowa, np. 10, 3.14.</a:t>
            </a:r>
            <a:endParaRPr b="0" i="0" sz="1700" u="none" cap="none" strike="noStrike"/>
          </a:p>
        </p:txBody>
      </p:sp>
      <p:sp>
        <p:nvSpPr>
          <p:cNvPr id="102" name="Google Shape;102;p14"/>
          <p:cNvSpPr/>
          <p:nvPr/>
        </p:nvSpPr>
        <p:spPr>
          <a:xfrm>
            <a:off x="6320373" y="4335185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7215009" y="4184213"/>
            <a:ext cx="200382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600"/>
              <a:buFont typeface="Gelasio SemiBold"/>
              <a:buNone/>
            </a:pPr>
            <a:r>
              <a:rPr b="1" i="0" lang="en-US" sz="26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3</a:t>
            </a:r>
            <a:endParaRPr b="0" i="0" sz="2600" u="none" cap="none" strike="noStrike"/>
          </a:p>
        </p:txBody>
      </p:sp>
      <p:sp>
        <p:nvSpPr>
          <p:cNvPr id="105" name="Google Shape;105;p14"/>
          <p:cNvSpPr/>
          <p:nvPr/>
        </p:nvSpPr>
        <p:spPr>
          <a:xfrm>
            <a:off x="3324701" y="4073485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Boolean</a:t>
            </a:r>
            <a:endParaRPr b="0" i="0" sz="2150" u="none" cap="none" strike="noStrike"/>
          </a:p>
        </p:txBody>
      </p:sp>
      <p:sp>
        <p:nvSpPr>
          <p:cNvPr id="106" name="Google Shape;106;p14"/>
          <p:cNvSpPr/>
          <p:nvPr/>
        </p:nvSpPr>
        <p:spPr>
          <a:xfrm>
            <a:off x="775930" y="4552950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Wartość logiczna, true lub false.</a:t>
            </a:r>
            <a:endParaRPr b="0" i="0" sz="1700" u="none" cap="none" strike="noStrike"/>
          </a:p>
        </p:txBody>
      </p:sp>
      <p:sp>
        <p:nvSpPr>
          <p:cNvPr id="107" name="Google Shape;107;p14"/>
          <p:cNvSpPr/>
          <p:nvPr/>
        </p:nvSpPr>
        <p:spPr>
          <a:xfrm>
            <a:off x="7534096" y="5332809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7211556" y="5181838"/>
            <a:ext cx="207288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600"/>
              <a:buFont typeface="Gelasio SemiBold"/>
              <a:buNone/>
            </a:pPr>
            <a:r>
              <a:rPr b="1" i="0" lang="en-US" sz="26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4</a:t>
            </a:r>
            <a:endParaRPr b="0" i="0" sz="2600" u="none" cap="none" strike="noStrike"/>
          </a:p>
        </p:txBody>
      </p:sp>
      <p:sp>
        <p:nvSpPr>
          <p:cNvPr id="110" name="Google Shape;110;p14"/>
          <p:cNvSpPr/>
          <p:nvPr/>
        </p:nvSpPr>
        <p:spPr>
          <a:xfrm>
            <a:off x="8534519" y="5071110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Null</a:t>
            </a:r>
            <a:endParaRPr b="0" i="0" sz="2150" u="none" cap="none" strike="noStrike"/>
          </a:p>
        </p:txBody>
      </p:sp>
      <p:sp>
        <p:nvSpPr>
          <p:cNvPr id="111" name="Google Shape;111;p14"/>
          <p:cNvSpPr/>
          <p:nvPr/>
        </p:nvSpPr>
        <p:spPr>
          <a:xfrm>
            <a:off x="8534519" y="5550575"/>
            <a:ext cx="5319951" cy="354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Brak wartości, np. null.</a:t>
            </a:r>
            <a:endParaRPr b="0" i="0" sz="1700" u="none" cap="none" strike="noStrike"/>
          </a:p>
        </p:txBody>
      </p:sp>
      <p:sp>
        <p:nvSpPr>
          <p:cNvPr id="112" name="Google Shape;112;p14"/>
          <p:cNvSpPr/>
          <p:nvPr/>
        </p:nvSpPr>
        <p:spPr>
          <a:xfrm>
            <a:off x="6320373" y="6330434"/>
            <a:ext cx="775930" cy="30480"/>
          </a:xfrm>
          <a:prstGeom prst="roundRect">
            <a:avLst>
              <a:gd fmla="val 109102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fmla="val 6668" name="adj"/>
            </a:avLst>
          </a:prstGeom>
          <a:solidFill>
            <a:srgbClr val="EEE8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219176" y="6179463"/>
            <a:ext cx="192048" cy="332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600"/>
              <a:buFont typeface="Gelasio SemiBold"/>
              <a:buNone/>
            </a:pPr>
            <a:r>
              <a:rPr b="1" i="0" lang="en-US" sz="26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5</a:t>
            </a:r>
            <a:endParaRPr b="0" i="0" sz="2600" u="none" cap="none" strike="noStrike"/>
          </a:p>
        </p:txBody>
      </p:sp>
      <p:sp>
        <p:nvSpPr>
          <p:cNvPr id="115" name="Google Shape;115;p14"/>
          <p:cNvSpPr/>
          <p:nvPr/>
        </p:nvSpPr>
        <p:spPr>
          <a:xfrm>
            <a:off x="3324701" y="6068735"/>
            <a:ext cx="2771180" cy="346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Undefined</a:t>
            </a:r>
            <a:endParaRPr b="0" i="0" sz="2150" u="none" cap="none" strike="noStrike"/>
          </a:p>
        </p:txBody>
      </p:sp>
      <p:sp>
        <p:nvSpPr>
          <p:cNvPr id="116" name="Google Shape;116;p14"/>
          <p:cNvSpPr/>
          <p:nvPr/>
        </p:nvSpPr>
        <p:spPr>
          <a:xfrm>
            <a:off x="775930" y="6548199"/>
            <a:ext cx="5319951" cy="7093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Zmienna nie została jeszcze przypisana do wartości, np. undefined.</a:t>
            </a:r>
            <a:endParaRPr b="0" i="0" sz="1700" u="none" cap="none" strike="noStrike"/>
          </a:p>
        </p:txBody>
      </p:sp>
      <p:pic>
        <p:nvPicPr>
          <p:cNvPr id="117" name="Google Shape;11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7975" y="7583848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/>
          <p:nvPr/>
        </p:nvSpPr>
        <p:spPr>
          <a:xfrm>
            <a:off x="3105148" y="608290"/>
            <a:ext cx="7597800" cy="13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300"/>
              <a:buFont typeface="Gelasio SemiBold"/>
              <a:buNone/>
            </a:pPr>
            <a:r>
              <a:rPr b="1" i="0" lang="en-US" sz="43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Operatory arytmetyczne, logiczne i porównań</a:t>
            </a:r>
            <a:endParaRPr b="0" i="0" sz="4300" u="none" cap="none" strike="noStrike"/>
          </a:p>
        </p:txBody>
      </p:sp>
      <p:pic>
        <p:nvPicPr>
          <p:cNvPr descr="preencoded.png"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05148" y="2319933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/>
          <p:nvPr/>
        </p:nvSpPr>
        <p:spPr>
          <a:xfrm>
            <a:off x="4540803" y="2540794"/>
            <a:ext cx="2761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Arytmetyczne</a:t>
            </a:r>
            <a:endParaRPr b="0" i="0" sz="2150" u="none" cap="none" strike="noStrike"/>
          </a:p>
        </p:txBody>
      </p:sp>
      <p:sp>
        <p:nvSpPr>
          <p:cNvPr id="126" name="Google Shape;126;p15"/>
          <p:cNvSpPr/>
          <p:nvPr/>
        </p:nvSpPr>
        <p:spPr>
          <a:xfrm>
            <a:off x="4540803" y="3018353"/>
            <a:ext cx="6162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Dodawanie (+), odejmowanie (-), mnożenie (*), dzielenie (/), modulo (%).</a:t>
            </a:r>
            <a:endParaRPr b="0" i="0" sz="1700" u="none" cap="none" strike="noStrike"/>
          </a:p>
        </p:txBody>
      </p:sp>
      <p:pic>
        <p:nvPicPr>
          <p:cNvPr descr="preencoded.png"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05148" y="4087058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5"/>
          <p:cNvSpPr/>
          <p:nvPr/>
        </p:nvSpPr>
        <p:spPr>
          <a:xfrm>
            <a:off x="4540803" y="4307919"/>
            <a:ext cx="2761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Logiczne</a:t>
            </a:r>
            <a:endParaRPr b="0" i="0" sz="2150" u="none" cap="none" strike="noStrike"/>
          </a:p>
        </p:txBody>
      </p:sp>
      <p:sp>
        <p:nvSpPr>
          <p:cNvPr id="129" name="Google Shape;129;p15"/>
          <p:cNvSpPr/>
          <p:nvPr/>
        </p:nvSpPr>
        <p:spPr>
          <a:xfrm>
            <a:off x="4540803" y="4785479"/>
            <a:ext cx="61623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I (&amp;&amp;), lub (||), negacja (!).</a:t>
            </a:r>
            <a:endParaRPr b="0" i="0" sz="1700" u="none" cap="none" strike="noStrike"/>
          </a:p>
        </p:txBody>
      </p:sp>
      <p:pic>
        <p:nvPicPr>
          <p:cNvPr descr="preencoded.png" id="130" name="Google Shape;13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05148" y="5854184"/>
            <a:ext cx="1104424" cy="1767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5"/>
          <p:cNvSpPr/>
          <p:nvPr/>
        </p:nvSpPr>
        <p:spPr>
          <a:xfrm>
            <a:off x="4540803" y="6075045"/>
            <a:ext cx="27612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81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150"/>
              <a:buFont typeface="Gelasio SemiBold"/>
              <a:buNone/>
            </a:pPr>
            <a:r>
              <a:rPr b="1" i="0" lang="en-US" sz="215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Porównań</a:t>
            </a:r>
            <a:endParaRPr b="0" i="0" sz="2150" u="none" cap="none" strike="noStrike"/>
          </a:p>
        </p:txBody>
      </p:sp>
      <p:sp>
        <p:nvSpPr>
          <p:cNvPr id="132" name="Google Shape;132;p15"/>
          <p:cNvSpPr/>
          <p:nvPr/>
        </p:nvSpPr>
        <p:spPr>
          <a:xfrm>
            <a:off x="4540803" y="6552605"/>
            <a:ext cx="6162300" cy="7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764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700"/>
              <a:buFont typeface="Gelasio"/>
              <a:buNone/>
            </a:pPr>
            <a:r>
              <a:rPr b="0" i="0" lang="en-US" sz="17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Równe (==), różne (!=), większe (&gt;), mniejsze (&lt;), większe lub równe (&gt;=), mniejsze lub równe (&lt;=).</a:t>
            </a:r>
            <a:endParaRPr b="0" i="0" sz="1700" u="none" cap="none" strike="noStrike"/>
          </a:p>
        </p:txBody>
      </p:sp>
      <p:pic>
        <p:nvPicPr>
          <p:cNvPr id="133" name="Google Shape;13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007975" y="7583848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"/>
          <p:cNvSpPr/>
          <p:nvPr/>
        </p:nvSpPr>
        <p:spPr>
          <a:xfrm>
            <a:off x="2109272" y="503925"/>
            <a:ext cx="10321200" cy="6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000"/>
              <a:buFont typeface="Gelasio SemiBold"/>
              <a:buNone/>
            </a:pPr>
            <a:r>
              <a:rPr b="1" i="0" lang="en-US" sz="4000" u="none" cap="none" strike="noStrike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Instrukcje warunkowe i pętle</a:t>
            </a:r>
            <a:endParaRPr b="0" i="0" sz="4000" u="none" cap="none" strike="noStrike"/>
          </a:p>
        </p:txBody>
      </p:sp>
      <p:sp>
        <p:nvSpPr>
          <p:cNvPr id="140" name="Google Shape;140;p16"/>
          <p:cNvSpPr/>
          <p:nvPr/>
        </p:nvSpPr>
        <p:spPr>
          <a:xfrm>
            <a:off x="3953589" y="2131338"/>
            <a:ext cx="120015" cy="4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1</a:t>
            </a:r>
            <a:endParaRPr b="0" i="0" sz="2000" u="none" cap="none" strike="noStrike"/>
          </a:p>
        </p:txBody>
      </p:sp>
      <p:sp>
        <p:nvSpPr>
          <p:cNvPr id="141" name="Google Shape;141;p16"/>
          <p:cNvSpPr/>
          <p:nvPr/>
        </p:nvSpPr>
        <p:spPr>
          <a:xfrm>
            <a:off x="4870728" y="1806773"/>
            <a:ext cx="2544008" cy="318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if</a:t>
            </a:r>
            <a:endParaRPr b="0" i="0" sz="2000" u="none" cap="none" strike="noStrike"/>
          </a:p>
        </p:txBody>
      </p:sp>
      <p:sp>
        <p:nvSpPr>
          <p:cNvPr id="142" name="Google Shape;142;p16"/>
          <p:cNvSpPr/>
          <p:nvPr/>
        </p:nvSpPr>
        <p:spPr>
          <a:xfrm>
            <a:off x="4870728" y="2246828"/>
            <a:ext cx="4029789" cy="325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600"/>
              <a:buFont typeface="Gelasio"/>
              <a:buNone/>
            </a:pPr>
            <a:r>
              <a:rPr b="0" i="0" lang="en-US" sz="16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Wykonuje kod, jeśli warunek jest prawdziwy.</a:t>
            </a:r>
            <a:endParaRPr b="0" i="0" sz="1600" u="none" cap="none" strike="noStrike"/>
          </a:p>
        </p:txBody>
      </p:sp>
      <p:sp>
        <p:nvSpPr>
          <p:cNvPr id="143" name="Google Shape;143;p16"/>
          <p:cNvSpPr/>
          <p:nvPr/>
        </p:nvSpPr>
        <p:spPr>
          <a:xfrm>
            <a:off x="4718090" y="2791658"/>
            <a:ext cx="9149239" cy="11430"/>
          </a:xfrm>
          <a:prstGeom prst="roundRect">
            <a:avLst>
              <a:gd fmla="val 267096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3936444" y="3209330"/>
            <a:ext cx="154186" cy="4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2</a:t>
            </a:r>
            <a:endParaRPr b="0" i="0" sz="2000" u="none" cap="none" strike="noStrike"/>
          </a:p>
        </p:txBody>
      </p:sp>
      <p:sp>
        <p:nvSpPr>
          <p:cNvPr id="145" name="Google Shape;145;p16"/>
          <p:cNvSpPr/>
          <p:nvPr/>
        </p:nvSpPr>
        <p:spPr>
          <a:xfrm>
            <a:off x="4838700" y="3030141"/>
            <a:ext cx="2544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else if</a:t>
            </a:r>
            <a:endParaRPr b="0" i="0" sz="2000" u="none" cap="none" strike="noStrike"/>
          </a:p>
        </p:txBody>
      </p:sp>
      <p:sp>
        <p:nvSpPr>
          <p:cNvPr id="146" name="Google Shape;146;p16"/>
          <p:cNvSpPr/>
          <p:nvPr/>
        </p:nvSpPr>
        <p:spPr>
          <a:xfrm>
            <a:off x="4838700" y="3470196"/>
            <a:ext cx="6702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600"/>
              <a:buFont typeface="Gelasio"/>
              <a:buNone/>
            </a:pPr>
            <a:r>
              <a:rPr b="0" i="0" lang="en-US" sz="16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Wykonuje kod, jeśli poprzedni warunek jest fałszywy, a ten jest prawdziwy.</a:t>
            </a:r>
            <a:endParaRPr b="0" i="0" sz="1600" u="none" cap="none" strike="noStrike"/>
          </a:p>
        </p:txBody>
      </p:sp>
      <p:sp>
        <p:nvSpPr>
          <p:cNvPr id="147" name="Google Shape;147;p16"/>
          <p:cNvSpPr/>
          <p:nvPr/>
        </p:nvSpPr>
        <p:spPr>
          <a:xfrm>
            <a:off x="4686062" y="4015026"/>
            <a:ext cx="8495400" cy="11400"/>
          </a:xfrm>
          <a:prstGeom prst="roundRect">
            <a:avLst>
              <a:gd fmla="val 267096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3936921" y="4432697"/>
            <a:ext cx="153353" cy="4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3</a:t>
            </a:r>
            <a:endParaRPr b="0" i="0" sz="2000" u="none" cap="none" strike="noStrike"/>
          </a:p>
        </p:txBody>
      </p:sp>
      <p:sp>
        <p:nvSpPr>
          <p:cNvPr id="149" name="Google Shape;149;p16"/>
          <p:cNvSpPr/>
          <p:nvPr/>
        </p:nvSpPr>
        <p:spPr>
          <a:xfrm>
            <a:off x="4882753" y="4253508"/>
            <a:ext cx="2544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else</a:t>
            </a:r>
            <a:endParaRPr b="0" i="0" sz="2000" u="none" cap="none" strike="noStrike"/>
          </a:p>
        </p:txBody>
      </p:sp>
      <p:sp>
        <p:nvSpPr>
          <p:cNvPr id="150" name="Google Shape;150;p16"/>
          <p:cNvSpPr/>
          <p:nvPr/>
        </p:nvSpPr>
        <p:spPr>
          <a:xfrm>
            <a:off x="4882753" y="4693563"/>
            <a:ext cx="56103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600"/>
              <a:buFont typeface="Gelasio"/>
              <a:buNone/>
            </a:pPr>
            <a:r>
              <a:rPr b="0" i="0" lang="en-US" sz="16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Wykonuje kod, jeśli wszystkie poprzednie warunki są fałszywe.</a:t>
            </a:r>
            <a:endParaRPr b="0" i="0" sz="1600" u="none" cap="none" strike="noStrike"/>
          </a:p>
        </p:txBody>
      </p:sp>
      <p:sp>
        <p:nvSpPr>
          <p:cNvPr id="151" name="Google Shape;151;p16"/>
          <p:cNvSpPr/>
          <p:nvPr/>
        </p:nvSpPr>
        <p:spPr>
          <a:xfrm>
            <a:off x="4730115" y="5238393"/>
            <a:ext cx="7841700" cy="11400"/>
          </a:xfrm>
          <a:prstGeom prst="roundRect">
            <a:avLst>
              <a:gd fmla="val 267096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>
            <a:off x="3934301" y="5656064"/>
            <a:ext cx="158591" cy="4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4</a:t>
            </a:r>
            <a:endParaRPr b="0" i="0" sz="2000" u="none" cap="none" strike="noStrike"/>
          </a:p>
        </p:txBody>
      </p:sp>
      <p:sp>
        <p:nvSpPr>
          <p:cNvPr id="153" name="Google Shape;153;p16"/>
          <p:cNvSpPr/>
          <p:nvPr/>
        </p:nvSpPr>
        <p:spPr>
          <a:xfrm>
            <a:off x="4926806" y="5476875"/>
            <a:ext cx="2544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for</a:t>
            </a:r>
            <a:endParaRPr b="0" i="0" sz="2000" u="none" cap="none" strike="noStrike"/>
          </a:p>
        </p:txBody>
      </p:sp>
      <p:sp>
        <p:nvSpPr>
          <p:cNvPr id="154" name="Google Shape;154;p16"/>
          <p:cNvSpPr/>
          <p:nvPr/>
        </p:nvSpPr>
        <p:spPr>
          <a:xfrm>
            <a:off x="4926806" y="5916930"/>
            <a:ext cx="31860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600"/>
              <a:buFont typeface="Gelasio"/>
              <a:buNone/>
            </a:pPr>
            <a:r>
              <a:rPr b="0" i="0" lang="en-US" sz="16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Powtarza kod określoną liczbę razy.</a:t>
            </a:r>
            <a:endParaRPr b="0" i="0" sz="1600" u="none" cap="none" strike="noStrike"/>
          </a:p>
        </p:txBody>
      </p:sp>
      <p:sp>
        <p:nvSpPr>
          <p:cNvPr id="155" name="Google Shape;155;p16"/>
          <p:cNvSpPr/>
          <p:nvPr/>
        </p:nvSpPr>
        <p:spPr>
          <a:xfrm>
            <a:off x="4774168" y="6461760"/>
            <a:ext cx="7188300" cy="11400"/>
          </a:xfrm>
          <a:prstGeom prst="roundRect">
            <a:avLst>
              <a:gd fmla="val 267096" name="adj"/>
            </a:avLst>
          </a:prstGeom>
          <a:solidFill>
            <a:srgbClr val="D4CE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/>
          <p:nvPr/>
        </p:nvSpPr>
        <p:spPr>
          <a:xfrm>
            <a:off x="3940135" y="6879431"/>
            <a:ext cx="146923" cy="40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5</a:t>
            </a:r>
            <a:endParaRPr b="0" i="0" sz="2000" u="none" cap="none" strike="noStrike"/>
          </a:p>
        </p:txBody>
      </p:sp>
      <p:sp>
        <p:nvSpPr>
          <p:cNvPr id="157" name="Google Shape;157;p16"/>
          <p:cNvSpPr/>
          <p:nvPr/>
        </p:nvSpPr>
        <p:spPr>
          <a:xfrm>
            <a:off x="4818578" y="6700242"/>
            <a:ext cx="25440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2000"/>
              <a:buFont typeface="Gelasio SemiBold"/>
              <a:buNone/>
            </a:pPr>
            <a:r>
              <a:rPr b="1" i="0" lang="en-US" sz="2000" u="none" cap="none" strike="noStrike">
                <a:solidFill>
                  <a:srgbClr val="746558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while</a:t>
            </a:r>
            <a:endParaRPr b="0" i="0" sz="2000" u="none" cap="none" strike="noStrike"/>
          </a:p>
        </p:txBody>
      </p:sp>
      <p:sp>
        <p:nvSpPr>
          <p:cNvPr id="158" name="Google Shape;158;p16"/>
          <p:cNvSpPr/>
          <p:nvPr/>
        </p:nvSpPr>
        <p:spPr>
          <a:xfrm>
            <a:off x="4818578" y="7140297"/>
            <a:ext cx="42078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746558"/>
              </a:buClr>
              <a:buSzPts val="1600"/>
              <a:buFont typeface="Gelasio"/>
              <a:buNone/>
            </a:pPr>
            <a:r>
              <a:rPr b="0" i="0" lang="en-US" sz="1600" u="none" cap="none" strike="noStrike">
                <a:solidFill>
                  <a:srgbClr val="746558"/>
                </a:solidFill>
                <a:latin typeface="Gelasio"/>
                <a:ea typeface="Gelasio"/>
                <a:cs typeface="Gelasio"/>
                <a:sym typeface="Gelasio"/>
              </a:rPr>
              <a:t>Powtarza kod, dopóki warunek jest prawdziwy.</a:t>
            </a:r>
            <a:endParaRPr b="0" i="0" sz="1600" u="none" cap="none" strike="noStrike"/>
          </a:p>
        </p:txBody>
      </p:sp>
      <p:pic>
        <p:nvPicPr>
          <p:cNvPr id="159" name="Google Shape;15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50" y="7561848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/>
          <p:nvPr/>
        </p:nvSpPr>
        <p:spPr>
          <a:xfrm>
            <a:off x="1977250" y="1193100"/>
            <a:ext cx="10321200" cy="58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000"/>
              <a:buFont typeface="Gelasio SemiBold"/>
              <a:buNone/>
            </a:pPr>
            <a:r>
              <a:rPr b="1" lang="en-US" sz="9600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Dziękuję </a:t>
            </a:r>
            <a:endParaRPr b="1" sz="9600">
              <a:solidFill>
                <a:srgbClr val="484237"/>
              </a:solidFill>
              <a:latin typeface="Gelasio SemiBold"/>
              <a:ea typeface="Gelasio SemiBold"/>
              <a:cs typeface="Gelasio SemiBold"/>
              <a:sym typeface="Gelasio SemiBol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000"/>
              <a:buFont typeface="Gelasio SemiBold"/>
              <a:buNone/>
            </a:pPr>
            <a:r>
              <a:rPr b="1" lang="en-US" sz="9600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za </a:t>
            </a:r>
            <a:endParaRPr b="1" sz="9600">
              <a:solidFill>
                <a:srgbClr val="484237"/>
              </a:solidFill>
              <a:latin typeface="Gelasio SemiBold"/>
              <a:ea typeface="Gelasio SemiBold"/>
              <a:cs typeface="Gelasio SemiBold"/>
              <a:sym typeface="Gelasio SemiBold"/>
            </a:endParaRPr>
          </a:p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84237"/>
              </a:buClr>
              <a:buSzPts val="4000"/>
              <a:buFont typeface="Gelasio SemiBold"/>
              <a:buNone/>
            </a:pPr>
            <a:r>
              <a:rPr b="1" lang="en-US" sz="9600">
                <a:solidFill>
                  <a:srgbClr val="484237"/>
                </a:solidFill>
                <a:latin typeface="Gelasio SemiBold"/>
                <a:ea typeface="Gelasio SemiBold"/>
                <a:cs typeface="Gelasio SemiBold"/>
                <a:sym typeface="Gelasio SemiBold"/>
              </a:rPr>
              <a:t>uwagę</a:t>
            </a:r>
            <a:endParaRPr b="0" i="0" sz="9600" u="none" cap="none" strike="noStrike"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50" y="7561848"/>
            <a:ext cx="25241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