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l-PL" sz="4400" spc="-1" strike="noStrike">
                <a:solidFill>
                  <a:schemeClr val="dk1"/>
                </a:solidFill>
                <a:latin typeface="Calibri Light"/>
              </a:rPr>
              <a:t>Kliknij, aby przesunąć slajd</a:t>
            </a: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Kliknij, aby edytować format notatek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&lt;główka&gt;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&lt;data/godzina&gt;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&lt;stopka&gt;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EC4E7A8-9F4F-46A2-98B6-9503139BF039}" type="slidenum"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&lt;numer&gt;</a:t>
            </a:fld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0FE7804-587B-402F-BA3B-A5D734CF135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DDDC789-66C1-456B-941F-4816B20F1F0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AA4E830-576A-489B-9C0D-D09801DC41A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0F17872-4591-4F47-8F81-A8BA4E03FBE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E1831F7-04D1-4B9C-BA27-35EEC76234D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3A55B0A-2923-4CE0-96FC-E1569B9D292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8CED2FC-258B-4A01-9705-2F9582FD127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801E4FC-3246-4DD1-B312-7309D377EAA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eee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f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4400" spc="-1" strike="noStrike">
                <a:solidFill>
                  <a:schemeClr val="dk1"/>
                </a:solidFill>
                <a:latin typeface="Calibri Light"/>
              </a:rPr>
              <a:t>Kliknij, aby edytować format tekstu tytułu</a:t>
            </a: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chemeClr val="dk1"/>
                </a:solidFill>
                <a:latin typeface="Calibri"/>
              </a:rPr>
              <a:t>Kliknij, aby edytować format tekstu konspektu</a:t>
            </a: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chemeClr val="dk1"/>
                </a:solidFill>
                <a:latin typeface="Calibri"/>
              </a:rPr>
              <a:t>Drugi poziom konspektu</a:t>
            </a:r>
            <a:endParaRPr b="0" lang="pl-PL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Trzeci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Czwarty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Piąty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Szósty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Siódmy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eee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f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4400" spc="-1" strike="noStrike">
                <a:solidFill>
                  <a:schemeClr val="dk1"/>
                </a:solidFill>
                <a:latin typeface="Calibri Light"/>
              </a:rPr>
              <a:t>Kliknij, aby edytować format tekstu tytułu</a:t>
            </a: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chemeClr val="dk1"/>
                </a:solidFill>
                <a:latin typeface="Calibri"/>
              </a:rPr>
              <a:t>Kliknij, aby edytować format tekstu konspektu</a:t>
            </a: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chemeClr val="dk1"/>
                </a:solidFill>
                <a:latin typeface="Calibri"/>
              </a:rPr>
              <a:t>Drugi poziom konspektu</a:t>
            </a:r>
            <a:endParaRPr b="0" lang="pl-PL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Trzeci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Czwarty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Piąty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Szósty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Siódmy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eee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f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4400" spc="-1" strike="noStrike">
                <a:solidFill>
                  <a:schemeClr val="dk1"/>
                </a:solidFill>
                <a:latin typeface="Calibri Light"/>
              </a:rPr>
              <a:t>Kliknij, aby edytować format tekstu tytułu</a:t>
            </a: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chemeClr val="dk1"/>
                </a:solidFill>
                <a:latin typeface="Calibri"/>
              </a:rPr>
              <a:t>Kliknij, aby edytować format tekstu konspektu</a:t>
            </a: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chemeClr val="dk1"/>
                </a:solidFill>
                <a:latin typeface="Calibri"/>
              </a:rPr>
              <a:t>Drugi poziom konspektu</a:t>
            </a:r>
            <a:endParaRPr b="0" lang="pl-PL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Trzeci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Czwarty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Piąty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Szósty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Siódmy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eee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f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4400" spc="-1" strike="noStrike">
                <a:solidFill>
                  <a:schemeClr val="dk1"/>
                </a:solidFill>
                <a:latin typeface="Calibri Light"/>
              </a:rPr>
              <a:t>Kliknij, aby edytować format tekstu tytułu</a:t>
            </a: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chemeClr val="dk1"/>
                </a:solidFill>
                <a:latin typeface="Calibri"/>
              </a:rPr>
              <a:t>Kliknij, aby edytować format tekstu konspektu</a:t>
            </a: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chemeClr val="dk1"/>
                </a:solidFill>
                <a:latin typeface="Calibri"/>
              </a:rPr>
              <a:t>Drugi poziom konspektu</a:t>
            </a:r>
            <a:endParaRPr b="0" lang="pl-PL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Trzeci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Czwarty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Piąty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Szósty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Siódmy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eee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f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4400" spc="-1" strike="noStrike">
                <a:solidFill>
                  <a:schemeClr val="dk1"/>
                </a:solidFill>
                <a:latin typeface="Calibri Light"/>
              </a:rPr>
              <a:t>Kliknij, aby edytować format tekstu tytułu</a:t>
            </a: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chemeClr val="dk1"/>
                </a:solidFill>
                <a:latin typeface="Calibri"/>
              </a:rPr>
              <a:t>Kliknij, aby edytować format tekstu konspektu</a:t>
            </a: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chemeClr val="dk1"/>
                </a:solidFill>
                <a:latin typeface="Calibri"/>
              </a:rPr>
              <a:t>Drugi poziom konspektu</a:t>
            </a:r>
            <a:endParaRPr b="0" lang="pl-PL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Trzeci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Czwarty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Piąty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Szósty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Siódmy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eee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f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4400" spc="-1" strike="noStrike">
                <a:solidFill>
                  <a:schemeClr val="dk1"/>
                </a:solidFill>
                <a:latin typeface="Calibri Light"/>
              </a:rPr>
              <a:t>Kliknij, aby edytować format tekstu tytułu</a:t>
            </a: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chemeClr val="dk1"/>
                </a:solidFill>
                <a:latin typeface="Calibri"/>
              </a:rPr>
              <a:t>Kliknij, aby edytować format tekstu konspektu</a:t>
            </a: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chemeClr val="dk1"/>
                </a:solidFill>
                <a:latin typeface="Calibri"/>
              </a:rPr>
              <a:t>Drugi poziom konspektu</a:t>
            </a:r>
            <a:endParaRPr b="0" lang="pl-PL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Trzeci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Czwarty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Piąty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Szósty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Siódmy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eee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f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4400" spc="-1" strike="noStrike">
                <a:solidFill>
                  <a:schemeClr val="dk1"/>
                </a:solidFill>
                <a:latin typeface="Calibri Light"/>
              </a:rPr>
              <a:t>Kliknij, aby edytować format tekstu tytułu</a:t>
            </a: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chemeClr val="dk1"/>
                </a:solidFill>
                <a:latin typeface="Calibri"/>
              </a:rPr>
              <a:t>Kliknij, aby edytować format tekstu konspektu</a:t>
            </a: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chemeClr val="dk1"/>
                </a:solidFill>
                <a:latin typeface="Calibri"/>
              </a:rPr>
              <a:t>Drugi poziom konspektu</a:t>
            </a:r>
            <a:endParaRPr b="0" lang="pl-PL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Trzeci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Czwarty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Piąty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Szósty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Siódmy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eee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f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4400" spc="-1" strike="noStrike">
                <a:solidFill>
                  <a:schemeClr val="dk1"/>
                </a:solidFill>
                <a:latin typeface="Calibri Light"/>
              </a:rPr>
              <a:t>Kliknij, aby edytować format tekstu tytułu</a:t>
            </a:r>
            <a:endParaRPr b="0" lang="pl-PL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chemeClr val="dk1"/>
                </a:solidFill>
                <a:latin typeface="Calibri"/>
              </a:rPr>
              <a:t>Kliknij, aby edytować format tekstu konspektu</a:t>
            </a:r>
            <a:endParaRPr b="0" lang="pl-PL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chemeClr val="dk1"/>
                </a:solidFill>
                <a:latin typeface="Calibri"/>
              </a:rPr>
              <a:t>Drugi poziom konspektu</a:t>
            </a:r>
            <a:endParaRPr b="0" lang="pl-PL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Trzeci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Czwarty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Piąty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Szósty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chemeClr val="dk1"/>
                </a:solidFill>
                <a:latin typeface="Calibri"/>
              </a:rPr>
              <a:t>Siódmy poziom konspektu</a:t>
            </a:r>
            <a:endParaRPr b="0" lang="pl-PL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61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7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335" name="Text 0"/>
          <p:cNvSpPr/>
          <p:nvPr/>
        </p:nvSpPr>
        <p:spPr>
          <a:xfrm>
            <a:off x="6600960" y="839160"/>
            <a:ext cx="7556040" cy="293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7699"/>
              </a:lnSpc>
              <a:tabLst>
                <a:tab algn="l" pos="0"/>
              </a:tabLst>
            </a:pPr>
            <a:r>
              <a:rPr b="1" lang="en-US" sz="6150" spc="-1" strike="noStrike">
                <a:solidFill>
                  <a:srgbClr val="3b4540"/>
                </a:solidFill>
                <a:latin typeface="Fraunces Extra Bold"/>
                <a:ea typeface="Fraunces Extra Bold"/>
              </a:rPr>
              <a:t>CSS Position: Zrozumienie i Zastosowanie</a:t>
            </a:r>
            <a:endParaRPr b="0" lang="pl-PL" sz="6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6" name="Text 1"/>
          <p:cNvSpPr/>
          <p:nvPr/>
        </p:nvSpPr>
        <p:spPr>
          <a:xfrm>
            <a:off x="6494040" y="4638960"/>
            <a:ext cx="755604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5449"/>
                </a:solidFill>
                <a:latin typeface="Nobile"/>
                <a:ea typeface="Nobile"/>
              </a:rPr>
              <a:t>Właściwość position w CSS jest kluczowa dla kontrolowania położenia i układu elementów na stronie. Poznajmy jej różne wartości i jak je wykorzystać w praktyce.</a:t>
            </a:r>
            <a:endParaRPr b="0" lang="pl-PL" sz="1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7" name="Shape 2"/>
          <p:cNvSpPr/>
          <p:nvPr/>
        </p:nvSpPr>
        <p:spPr>
          <a:xfrm>
            <a:off x="6280200" y="6242400"/>
            <a:ext cx="362520" cy="362520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2"/>
          <a:stretch/>
        </p:blipFill>
        <p:spPr>
          <a:xfrm>
            <a:off x="12839400" y="7755480"/>
            <a:ext cx="1671480" cy="389880"/>
          </a:xfrm>
          <a:prstGeom prst="rect">
            <a:avLst/>
          </a:prstGeom>
          <a:ln w="0">
            <a:noFill/>
          </a:ln>
        </p:spPr>
      </p:pic>
      <p:sp>
        <p:nvSpPr>
          <p:cNvPr id="339" name="Text 3"/>
          <p:cNvSpPr/>
          <p:nvPr/>
        </p:nvSpPr>
        <p:spPr>
          <a:xfrm>
            <a:off x="11878560" y="7780680"/>
            <a:ext cx="297432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405449"/>
                </a:solidFill>
                <a:latin typeface="Nobile Bold"/>
                <a:ea typeface="Nobile Bold"/>
              </a:rPr>
              <a:t>Maksim Kazakou</a:t>
            </a:r>
            <a:endParaRPr b="0" lang="pl-PL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2835000"/>
          </a:xfrm>
          <a:prstGeom prst="rect">
            <a:avLst/>
          </a:prstGeom>
          <a:ln w="0">
            <a:noFill/>
          </a:ln>
        </p:spPr>
      </p:pic>
      <p:sp>
        <p:nvSpPr>
          <p:cNvPr id="341" name="Text 0"/>
          <p:cNvSpPr/>
          <p:nvPr/>
        </p:nvSpPr>
        <p:spPr>
          <a:xfrm>
            <a:off x="793800" y="362880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3b4540"/>
                </a:solidFill>
                <a:latin typeface="Fraunces Extra Bold"/>
                <a:ea typeface="Fraunces Extra Bold"/>
              </a:rPr>
              <a:t>Wartość Static</a:t>
            </a:r>
            <a:endParaRPr b="0" lang="pl-PL" sz="4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2" name="Shape 1"/>
          <p:cNvSpPr/>
          <p:nvPr/>
        </p:nvSpPr>
        <p:spPr>
          <a:xfrm>
            <a:off x="793800" y="4677480"/>
            <a:ext cx="4196160" cy="2758320"/>
          </a:xfrm>
          <a:prstGeom prst="roundRect">
            <a:avLst>
              <a:gd name="adj" fmla="val 7400"/>
            </a:avLst>
          </a:prstGeom>
          <a:solidFill>
            <a:srgbClr val="e8f3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Text 2"/>
          <p:cNvSpPr/>
          <p:nvPr/>
        </p:nvSpPr>
        <p:spPr>
          <a:xfrm>
            <a:off x="1020600" y="490428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Domyślna Wartość</a:t>
            </a:r>
            <a:endParaRPr b="0" lang="pl-PL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4" name="Text 3"/>
          <p:cNvSpPr/>
          <p:nvPr/>
        </p:nvSpPr>
        <p:spPr>
          <a:xfrm>
            <a:off x="1020600" y="5394960"/>
            <a:ext cx="3742200" cy="18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5449"/>
                </a:solidFill>
                <a:latin typeface="Nobile"/>
                <a:ea typeface="Nobile"/>
              </a:rPr>
              <a:t>Static to domyślna wartość position. Elementy są umiejscowione zgodnie z normalnym przepływem dokumentu HTML.</a:t>
            </a:r>
            <a:endParaRPr b="0" lang="pl-PL" sz="1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5" name="Shape 4"/>
          <p:cNvSpPr/>
          <p:nvPr/>
        </p:nvSpPr>
        <p:spPr>
          <a:xfrm>
            <a:off x="5217120" y="4677480"/>
            <a:ext cx="4196160" cy="2758320"/>
          </a:xfrm>
          <a:prstGeom prst="roundRect">
            <a:avLst>
              <a:gd name="adj" fmla="val 7400"/>
            </a:avLst>
          </a:prstGeom>
          <a:solidFill>
            <a:srgbClr val="e8f3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Text 5"/>
          <p:cNvSpPr/>
          <p:nvPr/>
        </p:nvSpPr>
        <p:spPr>
          <a:xfrm>
            <a:off x="5443920" y="4904280"/>
            <a:ext cx="316764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Ignoruje Przesunięcia</a:t>
            </a:r>
            <a:endParaRPr b="0" lang="pl-PL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7" name="Text 6"/>
          <p:cNvSpPr/>
          <p:nvPr/>
        </p:nvSpPr>
        <p:spPr>
          <a:xfrm>
            <a:off x="5443920" y="5394960"/>
            <a:ext cx="374220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5449"/>
                </a:solidFill>
                <a:latin typeface="Nobile"/>
                <a:ea typeface="Nobile"/>
              </a:rPr>
              <a:t>Właściwości top, right, bottom, left nie mają wpływu na elementy ze static position.</a:t>
            </a:r>
            <a:endParaRPr b="0" lang="pl-PL" sz="1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8" name="Shape 7"/>
          <p:cNvSpPr/>
          <p:nvPr/>
        </p:nvSpPr>
        <p:spPr>
          <a:xfrm>
            <a:off x="9640080" y="4677480"/>
            <a:ext cx="4196160" cy="2758320"/>
          </a:xfrm>
          <a:prstGeom prst="roundRect">
            <a:avLst>
              <a:gd name="adj" fmla="val 7400"/>
            </a:avLst>
          </a:prstGeom>
          <a:solidFill>
            <a:srgbClr val="e8f3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Text 8"/>
          <p:cNvSpPr/>
          <p:nvPr/>
        </p:nvSpPr>
        <p:spPr>
          <a:xfrm>
            <a:off x="9866880" y="490428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Zastosowanie</a:t>
            </a:r>
            <a:endParaRPr b="0" lang="pl-PL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0" name="Text 9"/>
          <p:cNvSpPr/>
          <p:nvPr/>
        </p:nvSpPr>
        <p:spPr>
          <a:xfrm>
            <a:off x="9866880" y="5394960"/>
            <a:ext cx="374220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5449"/>
                </a:solidFill>
                <a:latin typeface="Nobile"/>
                <a:ea typeface="Nobile"/>
              </a:rPr>
              <a:t>Używana, gdy nie potrzebujemy zmieniać położenia elementu z normalnego przepływu.</a:t>
            </a:r>
            <a:endParaRPr b="0" lang="pl-PL" sz="17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2428920"/>
          </a:xfrm>
          <a:prstGeom prst="rect">
            <a:avLst/>
          </a:prstGeom>
          <a:ln w="0">
            <a:noFill/>
          </a:ln>
        </p:spPr>
      </p:pic>
      <p:sp>
        <p:nvSpPr>
          <p:cNvPr id="352" name="Text 0"/>
          <p:cNvSpPr/>
          <p:nvPr/>
        </p:nvSpPr>
        <p:spPr>
          <a:xfrm>
            <a:off x="680040" y="2963880"/>
            <a:ext cx="4858200" cy="6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751"/>
              </a:lnSpc>
              <a:tabLst>
                <a:tab algn="l" pos="0"/>
              </a:tabLst>
            </a:pPr>
            <a:r>
              <a:rPr b="1" lang="en-US" sz="3800" spc="-1" strike="noStrike">
                <a:solidFill>
                  <a:srgbClr val="3b4540"/>
                </a:solidFill>
                <a:latin typeface="Fraunces Extra Bold"/>
                <a:ea typeface="Fraunces Extra Bold"/>
              </a:rPr>
              <a:t>Wartość Relative</a:t>
            </a:r>
            <a:endParaRPr b="0" lang="pl-PL" sz="3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3" name="Shape 1"/>
          <p:cNvSpPr/>
          <p:nvPr/>
        </p:nvSpPr>
        <p:spPr>
          <a:xfrm>
            <a:off x="680040" y="5779080"/>
            <a:ext cx="13269600" cy="22680"/>
          </a:xfrm>
          <a:prstGeom prst="roundRect">
            <a:avLst>
              <a:gd name="adj" fmla="val 765160"/>
            </a:avLst>
          </a:prstGeom>
          <a:solidFill>
            <a:srgbClr val="ced9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8800" bIns="-288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Shape 2"/>
          <p:cNvSpPr/>
          <p:nvPr/>
        </p:nvSpPr>
        <p:spPr>
          <a:xfrm>
            <a:off x="3937680" y="5098680"/>
            <a:ext cx="22680" cy="679680"/>
          </a:xfrm>
          <a:prstGeom prst="roundRect">
            <a:avLst>
              <a:gd name="adj" fmla="val 765160"/>
            </a:avLst>
          </a:prstGeom>
          <a:solidFill>
            <a:srgbClr val="ced9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Shape 3"/>
          <p:cNvSpPr/>
          <p:nvPr/>
        </p:nvSpPr>
        <p:spPr>
          <a:xfrm>
            <a:off x="3730320" y="5560200"/>
            <a:ext cx="436680" cy="436680"/>
          </a:xfrm>
          <a:prstGeom prst="roundRect">
            <a:avLst>
              <a:gd name="adj" fmla="val 40008"/>
            </a:avLst>
          </a:prstGeom>
          <a:solidFill>
            <a:srgbClr val="e8f3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Text 4"/>
          <p:cNvSpPr/>
          <p:nvPr/>
        </p:nvSpPr>
        <p:spPr>
          <a:xfrm>
            <a:off x="3876480" y="5632920"/>
            <a:ext cx="14508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251"/>
              </a:lnSpc>
              <a:tabLst>
                <a:tab algn="l" pos="0"/>
              </a:tabLst>
            </a:pPr>
            <a:r>
              <a:rPr b="1" lang="en-US" sz="225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1</a:t>
            </a:r>
            <a:endParaRPr b="0" lang="pl-PL" sz="22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7" name="Text 5"/>
          <p:cNvSpPr/>
          <p:nvPr/>
        </p:nvSpPr>
        <p:spPr>
          <a:xfrm>
            <a:off x="2734560" y="3862440"/>
            <a:ext cx="24289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350"/>
              </a:lnSpc>
              <a:tabLst>
                <a:tab algn="l" pos="0"/>
              </a:tabLst>
            </a:pPr>
            <a:r>
              <a:rPr b="1" lang="en-US" sz="19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Zmiana Położenia</a:t>
            </a:r>
            <a:endParaRPr b="0" lang="pl-PL" sz="1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8" name="Text 6"/>
          <p:cNvSpPr/>
          <p:nvPr/>
        </p:nvSpPr>
        <p:spPr>
          <a:xfrm>
            <a:off x="874440" y="4282560"/>
            <a:ext cx="6148800" cy="62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2401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405449"/>
                </a:solidFill>
                <a:latin typeface="Nobile"/>
                <a:ea typeface="Nobile"/>
              </a:rPr>
              <a:t>Elementy są przesuwane względem swojego normalnego położenia, określonego przez top, right, bottom, left.</a:t>
            </a:r>
            <a:endParaRPr b="0" lang="pl-PL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9" name="Shape 7"/>
          <p:cNvSpPr/>
          <p:nvPr/>
        </p:nvSpPr>
        <p:spPr>
          <a:xfrm>
            <a:off x="7303680" y="5779080"/>
            <a:ext cx="22680" cy="679680"/>
          </a:xfrm>
          <a:prstGeom prst="roundRect">
            <a:avLst>
              <a:gd name="adj" fmla="val 765160"/>
            </a:avLst>
          </a:prstGeom>
          <a:solidFill>
            <a:srgbClr val="ced9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Shape 8"/>
          <p:cNvSpPr/>
          <p:nvPr/>
        </p:nvSpPr>
        <p:spPr>
          <a:xfrm>
            <a:off x="7096320" y="5560200"/>
            <a:ext cx="436680" cy="436680"/>
          </a:xfrm>
          <a:prstGeom prst="roundRect">
            <a:avLst>
              <a:gd name="adj" fmla="val 40008"/>
            </a:avLst>
          </a:prstGeom>
          <a:solidFill>
            <a:srgbClr val="e8f3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Text 9"/>
          <p:cNvSpPr/>
          <p:nvPr/>
        </p:nvSpPr>
        <p:spPr>
          <a:xfrm>
            <a:off x="7219800" y="5632920"/>
            <a:ext cx="19008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251"/>
              </a:lnSpc>
              <a:tabLst>
                <a:tab algn="l" pos="0"/>
              </a:tabLst>
            </a:pPr>
            <a:r>
              <a:rPr b="1" lang="en-US" sz="225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2</a:t>
            </a:r>
            <a:endParaRPr b="0" lang="pl-PL" sz="22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2" name="Text 10"/>
          <p:cNvSpPr/>
          <p:nvPr/>
        </p:nvSpPr>
        <p:spPr>
          <a:xfrm>
            <a:off x="6038280" y="6653520"/>
            <a:ext cx="255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350"/>
              </a:lnSpc>
              <a:tabLst>
                <a:tab algn="l" pos="0"/>
              </a:tabLst>
            </a:pPr>
            <a:r>
              <a:rPr b="1" lang="en-US" sz="19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Zachowuje Przepływ</a:t>
            </a:r>
            <a:endParaRPr b="0" lang="pl-PL" sz="1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3" name="Text 11"/>
          <p:cNvSpPr/>
          <p:nvPr/>
        </p:nvSpPr>
        <p:spPr>
          <a:xfrm>
            <a:off x="4240440" y="7073640"/>
            <a:ext cx="6148800" cy="62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2401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405449"/>
                </a:solidFill>
                <a:latin typeface="Nobile"/>
                <a:ea typeface="Nobile"/>
              </a:rPr>
              <a:t>Miejsce zajmowane przez element pozostaje w normalnym przepływie dokumentu.</a:t>
            </a:r>
            <a:endParaRPr b="0" lang="pl-PL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4" name="Shape 12"/>
          <p:cNvSpPr/>
          <p:nvPr/>
        </p:nvSpPr>
        <p:spPr>
          <a:xfrm>
            <a:off x="10669680" y="5098680"/>
            <a:ext cx="22680" cy="679680"/>
          </a:xfrm>
          <a:prstGeom prst="roundRect">
            <a:avLst>
              <a:gd name="adj" fmla="val 765160"/>
            </a:avLst>
          </a:prstGeom>
          <a:solidFill>
            <a:srgbClr val="ced9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Shape 13"/>
          <p:cNvSpPr/>
          <p:nvPr/>
        </p:nvSpPr>
        <p:spPr>
          <a:xfrm>
            <a:off x="10462680" y="5560200"/>
            <a:ext cx="436680" cy="436680"/>
          </a:xfrm>
          <a:prstGeom prst="roundRect">
            <a:avLst>
              <a:gd name="adj" fmla="val 40008"/>
            </a:avLst>
          </a:prstGeom>
          <a:solidFill>
            <a:srgbClr val="e8f3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Text 14"/>
          <p:cNvSpPr/>
          <p:nvPr/>
        </p:nvSpPr>
        <p:spPr>
          <a:xfrm>
            <a:off x="10593000" y="5632920"/>
            <a:ext cx="175680" cy="2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251"/>
              </a:lnSpc>
              <a:tabLst>
                <a:tab algn="l" pos="0"/>
              </a:tabLst>
            </a:pPr>
            <a:r>
              <a:rPr b="1" lang="en-US" sz="225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3</a:t>
            </a:r>
            <a:endParaRPr b="0" lang="pl-PL" sz="22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7" name="Text 15"/>
          <p:cNvSpPr/>
          <p:nvPr/>
        </p:nvSpPr>
        <p:spPr>
          <a:xfrm>
            <a:off x="9466560" y="3862440"/>
            <a:ext cx="24289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350"/>
              </a:lnSpc>
              <a:tabLst>
                <a:tab algn="l" pos="0"/>
              </a:tabLst>
            </a:pPr>
            <a:r>
              <a:rPr b="1" lang="en-US" sz="19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Zastosowanie</a:t>
            </a:r>
            <a:endParaRPr b="0" lang="pl-PL" sz="1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8" name="Text 16"/>
          <p:cNvSpPr/>
          <p:nvPr/>
        </p:nvSpPr>
        <p:spPr>
          <a:xfrm>
            <a:off x="7606800" y="4282560"/>
            <a:ext cx="6148800" cy="62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2401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405449"/>
                </a:solidFill>
                <a:latin typeface="Nobile"/>
                <a:ea typeface="Nobile"/>
              </a:rPr>
              <a:t>Używana, gdy chcemy lekko przesunąć element bez zakłócania układu strony.</a:t>
            </a:r>
            <a:endParaRPr b="0" lang="pl-PL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 0"/>
          <p:cNvSpPr/>
          <p:nvPr/>
        </p:nvSpPr>
        <p:spPr>
          <a:xfrm>
            <a:off x="793800" y="253980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3b4540"/>
                </a:solidFill>
                <a:latin typeface="Fraunces Extra Bold"/>
                <a:ea typeface="Fraunces Extra Bold"/>
              </a:rPr>
              <a:t>Wartość Absolute</a:t>
            </a:r>
            <a:endParaRPr b="0" lang="pl-PL" sz="4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0" name="Text 1"/>
          <p:cNvSpPr/>
          <p:nvPr/>
        </p:nvSpPr>
        <p:spPr>
          <a:xfrm>
            <a:off x="793800" y="3815640"/>
            <a:ext cx="29887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b4540"/>
                </a:solidFill>
                <a:latin typeface="Fraunces Extra Bold"/>
                <a:ea typeface="Fraunces Extra Bold"/>
              </a:rPr>
              <a:t>Niezależne Położenie</a:t>
            </a:r>
            <a:endParaRPr b="0" lang="pl-PL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1" name="Text 2"/>
          <p:cNvSpPr/>
          <p:nvPr/>
        </p:nvSpPr>
        <p:spPr>
          <a:xfrm>
            <a:off x="793800" y="4396680"/>
            <a:ext cx="397764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5449"/>
                </a:solidFill>
                <a:latin typeface="Nobile"/>
                <a:ea typeface="Nobile"/>
              </a:rPr>
              <a:t>Element jest umieszczany niezależnie od normalnego przepływu dokumentu.</a:t>
            </a:r>
            <a:endParaRPr b="0" lang="pl-PL" sz="1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2" name="Text 3"/>
          <p:cNvSpPr/>
          <p:nvPr/>
        </p:nvSpPr>
        <p:spPr>
          <a:xfrm>
            <a:off x="5333040" y="381564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b4540"/>
                </a:solidFill>
                <a:latin typeface="Fraunces Extra Bold"/>
                <a:ea typeface="Fraunces Extra Bold"/>
              </a:rPr>
              <a:t>Względem Rodzica</a:t>
            </a:r>
            <a:endParaRPr b="0" lang="pl-PL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3" name="Text 4"/>
          <p:cNvSpPr/>
          <p:nvPr/>
        </p:nvSpPr>
        <p:spPr>
          <a:xfrm>
            <a:off x="5333040" y="4396680"/>
            <a:ext cx="397764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5449"/>
                </a:solidFill>
                <a:latin typeface="Nobile"/>
                <a:ea typeface="Nobile"/>
              </a:rPr>
              <a:t>Położenie jest względem najbliższego przodka, który ma position inną niż static.</a:t>
            </a:r>
            <a:endParaRPr b="0" lang="pl-PL" sz="1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4" name="Text 5"/>
          <p:cNvSpPr/>
          <p:nvPr/>
        </p:nvSpPr>
        <p:spPr>
          <a:xfrm>
            <a:off x="9871920" y="381564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b4540"/>
                </a:solidFill>
                <a:latin typeface="Fraunces Extra Bold"/>
                <a:ea typeface="Fraunces Extra Bold"/>
              </a:rPr>
              <a:t>Zastosowanie</a:t>
            </a:r>
            <a:endParaRPr b="0" lang="pl-PL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5" name="Text 6"/>
          <p:cNvSpPr/>
          <p:nvPr/>
        </p:nvSpPr>
        <p:spPr>
          <a:xfrm>
            <a:off x="9871920" y="4396680"/>
            <a:ext cx="397764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5449"/>
                </a:solidFill>
                <a:latin typeface="Nobile"/>
                <a:ea typeface="Nobile"/>
              </a:rPr>
              <a:t>Używana, gdy chcemy całkowicie wyjąć element z normalnego układu strony.</a:t>
            </a:r>
            <a:endParaRPr b="0" lang="pl-PL" sz="17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2835000"/>
          </a:xfrm>
          <a:prstGeom prst="rect">
            <a:avLst/>
          </a:prstGeom>
          <a:ln w="0">
            <a:noFill/>
          </a:ln>
        </p:spPr>
      </p:pic>
      <p:sp>
        <p:nvSpPr>
          <p:cNvPr id="377" name="Text 0"/>
          <p:cNvSpPr/>
          <p:nvPr/>
        </p:nvSpPr>
        <p:spPr>
          <a:xfrm>
            <a:off x="793800" y="381024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3b4540"/>
                </a:solidFill>
                <a:latin typeface="Fraunces Extra Bold"/>
                <a:ea typeface="Fraunces Extra Bold"/>
              </a:rPr>
              <a:t>Przykład Static</a:t>
            </a:r>
            <a:endParaRPr b="0" lang="pl-PL" sz="4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8" name="Shape 1"/>
          <p:cNvSpPr/>
          <p:nvPr/>
        </p:nvSpPr>
        <p:spPr>
          <a:xfrm>
            <a:off x="793800" y="4858920"/>
            <a:ext cx="4196160" cy="2395440"/>
          </a:xfrm>
          <a:prstGeom prst="roundRect">
            <a:avLst>
              <a:gd name="adj" fmla="val 8521"/>
            </a:avLst>
          </a:prstGeom>
          <a:solidFill>
            <a:srgbClr val="e8f3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Text 2"/>
          <p:cNvSpPr/>
          <p:nvPr/>
        </p:nvSpPr>
        <p:spPr>
          <a:xfrm>
            <a:off x="1020600" y="50857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Normalny Układ</a:t>
            </a:r>
            <a:endParaRPr b="0" lang="pl-PL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0" name="Text 3"/>
          <p:cNvSpPr/>
          <p:nvPr/>
        </p:nvSpPr>
        <p:spPr>
          <a:xfrm>
            <a:off x="1020600" y="5576400"/>
            <a:ext cx="374220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5449"/>
                </a:solidFill>
                <a:latin typeface="Nobile"/>
                <a:ea typeface="Nobile"/>
              </a:rPr>
              <a:t>Elementy są umieszczane zgodnie z normalnym przepływem dokumentu HTML.</a:t>
            </a:r>
            <a:endParaRPr b="0" lang="pl-PL" sz="1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1" name="Shape 4"/>
          <p:cNvSpPr/>
          <p:nvPr/>
        </p:nvSpPr>
        <p:spPr>
          <a:xfrm>
            <a:off x="5217120" y="4858920"/>
            <a:ext cx="4196160" cy="2395440"/>
          </a:xfrm>
          <a:prstGeom prst="roundRect">
            <a:avLst>
              <a:gd name="adj" fmla="val 8521"/>
            </a:avLst>
          </a:prstGeom>
          <a:solidFill>
            <a:srgbClr val="e8f3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Text 5"/>
          <p:cNvSpPr/>
          <p:nvPr/>
        </p:nvSpPr>
        <p:spPr>
          <a:xfrm>
            <a:off x="5443920" y="50857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Brak Przesunięć</a:t>
            </a:r>
            <a:endParaRPr b="0" lang="pl-PL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3" name="Text 6"/>
          <p:cNvSpPr/>
          <p:nvPr/>
        </p:nvSpPr>
        <p:spPr>
          <a:xfrm>
            <a:off x="5443920" y="5576400"/>
            <a:ext cx="374220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5449"/>
                </a:solidFill>
                <a:latin typeface="Nobile"/>
                <a:ea typeface="Nobile"/>
              </a:rPr>
              <a:t>Ustawienie top, right, bottom, left nie ma wpływu na położenie elementów.</a:t>
            </a:r>
            <a:endParaRPr b="0" lang="pl-PL" sz="1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4" name="Shape 7"/>
          <p:cNvSpPr/>
          <p:nvPr/>
        </p:nvSpPr>
        <p:spPr>
          <a:xfrm>
            <a:off x="9640080" y="4858920"/>
            <a:ext cx="4196160" cy="2395440"/>
          </a:xfrm>
          <a:prstGeom prst="roundRect">
            <a:avLst>
              <a:gd name="adj" fmla="val 8521"/>
            </a:avLst>
          </a:prstGeom>
          <a:solidFill>
            <a:srgbClr val="e8f3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Text 8"/>
          <p:cNvSpPr/>
          <p:nvPr/>
        </p:nvSpPr>
        <p:spPr>
          <a:xfrm>
            <a:off x="9866880" y="50857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Zastosowanie</a:t>
            </a:r>
            <a:endParaRPr b="0" lang="pl-PL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6" name="Text 9"/>
          <p:cNvSpPr/>
          <p:nvPr/>
        </p:nvSpPr>
        <p:spPr>
          <a:xfrm>
            <a:off x="9866880" y="5576400"/>
            <a:ext cx="3742200" cy="145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5449"/>
                </a:solidFill>
                <a:latin typeface="Nobile"/>
                <a:ea typeface="Nobile"/>
              </a:rPr>
              <a:t>Używane najczęściej, gdy nie potrzebujemy zmieniać domyślnego położenia elementów.</a:t>
            </a:r>
            <a:endParaRPr b="0" lang="pl-PL" sz="17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388" name="Text 0"/>
          <p:cNvSpPr/>
          <p:nvPr/>
        </p:nvSpPr>
        <p:spPr>
          <a:xfrm>
            <a:off x="793800" y="86868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3b4540"/>
                </a:solidFill>
                <a:latin typeface="Fraunces Extra Bold"/>
                <a:ea typeface="Fraunces Extra Bold"/>
              </a:rPr>
              <a:t>Przykład Relative</a:t>
            </a:r>
            <a:endParaRPr b="0" lang="pl-PL" sz="445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9" name="Image 1" descr="preencoded.png"/>
          <p:cNvPicPr/>
          <p:nvPr/>
        </p:nvPicPr>
        <p:blipFill>
          <a:blip r:embed="rId2"/>
          <a:stretch/>
        </p:blipFill>
        <p:spPr>
          <a:xfrm>
            <a:off x="793800" y="1917360"/>
            <a:ext cx="1133640" cy="1814040"/>
          </a:xfrm>
          <a:prstGeom prst="rect">
            <a:avLst/>
          </a:prstGeom>
          <a:ln w="0">
            <a:noFill/>
          </a:ln>
        </p:spPr>
      </p:pic>
      <p:sp>
        <p:nvSpPr>
          <p:cNvPr id="390" name="Text 1"/>
          <p:cNvSpPr/>
          <p:nvPr/>
        </p:nvSpPr>
        <p:spPr>
          <a:xfrm>
            <a:off x="2268000" y="2144160"/>
            <a:ext cx="29095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Przesunięcie w Górę</a:t>
            </a:r>
            <a:endParaRPr b="0" lang="pl-PL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1" name="Text 2"/>
          <p:cNvSpPr/>
          <p:nvPr/>
        </p:nvSpPr>
        <p:spPr>
          <a:xfrm>
            <a:off x="2268000" y="2634840"/>
            <a:ext cx="60818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5449"/>
                </a:solidFill>
                <a:latin typeface="Nobile"/>
                <a:ea typeface="Nobile"/>
              </a:rPr>
              <a:t>Element został przesunięty 20 pikseli w górę od swojego normalnego położenia.</a:t>
            </a:r>
            <a:endParaRPr b="0" lang="pl-PL" sz="175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2" name="Image 2" descr="preencoded.png"/>
          <p:cNvPicPr/>
          <p:nvPr/>
        </p:nvPicPr>
        <p:blipFill>
          <a:blip r:embed="rId3"/>
          <a:stretch/>
        </p:blipFill>
        <p:spPr>
          <a:xfrm>
            <a:off x="793800" y="3732120"/>
            <a:ext cx="1133640" cy="1814040"/>
          </a:xfrm>
          <a:prstGeom prst="rect">
            <a:avLst/>
          </a:prstGeom>
          <a:ln w="0">
            <a:noFill/>
          </a:ln>
        </p:spPr>
      </p:pic>
      <p:sp>
        <p:nvSpPr>
          <p:cNvPr id="393" name="Text 3"/>
          <p:cNvSpPr/>
          <p:nvPr/>
        </p:nvSpPr>
        <p:spPr>
          <a:xfrm>
            <a:off x="2268000" y="3958920"/>
            <a:ext cx="31582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Przesunięcie w Prawo</a:t>
            </a:r>
            <a:endParaRPr b="0" lang="pl-PL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4" name="Text 4"/>
          <p:cNvSpPr/>
          <p:nvPr/>
        </p:nvSpPr>
        <p:spPr>
          <a:xfrm>
            <a:off x="2268000" y="4449240"/>
            <a:ext cx="60818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5449"/>
                </a:solidFill>
                <a:latin typeface="Nobile"/>
                <a:ea typeface="Nobile"/>
              </a:rPr>
              <a:t>Element został przesunięty 30 pikseli w prawo od swojego normalnego położenia.</a:t>
            </a:r>
            <a:endParaRPr b="0" lang="pl-PL" sz="175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5" name="Image 3" descr="preencoded.png"/>
          <p:cNvPicPr/>
          <p:nvPr/>
        </p:nvPicPr>
        <p:blipFill>
          <a:blip r:embed="rId4"/>
          <a:stretch/>
        </p:blipFill>
        <p:spPr>
          <a:xfrm>
            <a:off x="793800" y="5546520"/>
            <a:ext cx="1133640" cy="1814040"/>
          </a:xfrm>
          <a:prstGeom prst="rect">
            <a:avLst/>
          </a:prstGeom>
          <a:ln w="0">
            <a:noFill/>
          </a:ln>
        </p:spPr>
      </p:pic>
      <p:sp>
        <p:nvSpPr>
          <p:cNvPr id="396" name="Text 5"/>
          <p:cNvSpPr/>
          <p:nvPr/>
        </p:nvSpPr>
        <p:spPr>
          <a:xfrm>
            <a:off x="2268000" y="5773320"/>
            <a:ext cx="333576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Zachowanie Przepływu</a:t>
            </a:r>
            <a:endParaRPr b="0" lang="pl-PL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7" name="Text 6"/>
          <p:cNvSpPr/>
          <p:nvPr/>
        </p:nvSpPr>
        <p:spPr>
          <a:xfrm>
            <a:off x="2268000" y="6263640"/>
            <a:ext cx="60818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5449"/>
                </a:solidFill>
                <a:latin typeface="Nobile"/>
                <a:ea typeface="Nobile"/>
              </a:rPr>
              <a:t>Miejsce zajmowane przez element pozostaje w normalnym układzie strony.</a:t>
            </a:r>
            <a:endParaRPr b="0" lang="pl-PL" sz="17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0"/>
          <p:cNvSpPr/>
          <p:nvPr/>
        </p:nvSpPr>
        <p:spPr>
          <a:xfrm>
            <a:off x="0" y="0"/>
            <a:ext cx="5486040" cy="8229240"/>
          </a:xfrm>
          <a:prstGeom prst="rect">
            <a:avLst/>
          </a:prstGeom>
          <a:solidFill>
            <a:srgbClr val="e5e0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9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400" name="Text 1"/>
          <p:cNvSpPr/>
          <p:nvPr/>
        </p:nvSpPr>
        <p:spPr>
          <a:xfrm>
            <a:off x="6186960" y="551880"/>
            <a:ext cx="5003280" cy="6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901"/>
              </a:lnSpc>
              <a:tabLst>
                <a:tab algn="l" pos="0"/>
              </a:tabLst>
            </a:pPr>
            <a:r>
              <a:rPr b="1" lang="en-US" sz="3900" spc="-1" strike="noStrike">
                <a:solidFill>
                  <a:srgbClr val="3b4540"/>
                </a:solidFill>
                <a:latin typeface="Fraunces Extra Bold"/>
                <a:ea typeface="Fraunces Extra Bold"/>
              </a:rPr>
              <a:t>Przykład Absolute</a:t>
            </a:r>
            <a:endParaRPr b="0" lang="pl-PL" sz="39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1" name="Image 1" descr="preencoded.png"/>
          <p:cNvPicPr/>
          <p:nvPr/>
        </p:nvPicPr>
        <p:blipFill>
          <a:blip r:embed="rId2"/>
          <a:stretch/>
        </p:blipFill>
        <p:spPr>
          <a:xfrm>
            <a:off x="6186960" y="1477440"/>
            <a:ext cx="500040" cy="500040"/>
          </a:xfrm>
          <a:prstGeom prst="rect">
            <a:avLst/>
          </a:prstGeom>
          <a:ln w="0">
            <a:noFill/>
          </a:ln>
        </p:spPr>
      </p:pic>
      <p:sp>
        <p:nvSpPr>
          <p:cNvPr id="402" name="Text 2"/>
          <p:cNvSpPr/>
          <p:nvPr/>
        </p:nvSpPr>
        <p:spPr>
          <a:xfrm>
            <a:off x="6186960" y="2177640"/>
            <a:ext cx="2501280" cy="3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49"/>
              </a:lnSpc>
              <a:tabLst>
                <a:tab algn="l" pos="0"/>
              </a:tabLst>
            </a:pPr>
            <a:r>
              <a:rPr b="1" lang="en-US" sz="195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Położenie Górne</a:t>
            </a:r>
            <a:endParaRPr b="0" lang="pl-PL" sz="1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3" name="Text 3"/>
          <p:cNvSpPr/>
          <p:nvPr/>
        </p:nvSpPr>
        <p:spPr>
          <a:xfrm>
            <a:off x="6186960" y="2610360"/>
            <a:ext cx="774288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5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rgbClr val="405449"/>
                </a:solidFill>
                <a:latin typeface="Nobile"/>
                <a:ea typeface="Nobile"/>
              </a:rPr>
              <a:t>Element został umieszczony 20 pikseli od górnej krawędzi najbliższego pozycjonowanego przodka.</a:t>
            </a:r>
            <a:endParaRPr b="0" lang="pl-PL" sz="155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4" name="Image 2" descr="preencoded.png"/>
          <p:cNvPicPr/>
          <p:nvPr/>
        </p:nvPicPr>
        <p:blipFill>
          <a:blip r:embed="rId3"/>
          <a:stretch/>
        </p:blipFill>
        <p:spPr>
          <a:xfrm>
            <a:off x="6186960" y="3850920"/>
            <a:ext cx="500040" cy="500040"/>
          </a:xfrm>
          <a:prstGeom prst="rect">
            <a:avLst/>
          </a:prstGeom>
          <a:ln w="0">
            <a:noFill/>
          </a:ln>
        </p:spPr>
      </p:pic>
      <p:sp>
        <p:nvSpPr>
          <p:cNvPr id="405" name="Text 4"/>
          <p:cNvSpPr/>
          <p:nvPr/>
        </p:nvSpPr>
        <p:spPr>
          <a:xfrm>
            <a:off x="6186960" y="4551120"/>
            <a:ext cx="2501280" cy="3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49"/>
              </a:lnSpc>
              <a:tabLst>
                <a:tab algn="l" pos="0"/>
              </a:tabLst>
            </a:pPr>
            <a:r>
              <a:rPr b="1" lang="en-US" sz="195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Położenie Prawe</a:t>
            </a:r>
            <a:endParaRPr b="0" lang="pl-PL" sz="1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6" name="Text 5"/>
          <p:cNvSpPr/>
          <p:nvPr/>
        </p:nvSpPr>
        <p:spPr>
          <a:xfrm>
            <a:off x="6186960" y="4983840"/>
            <a:ext cx="774288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5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rgbClr val="405449"/>
                </a:solidFill>
                <a:latin typeface="Nobile"/>
                <a:ea typeface="Nobile"/>
              </a:rPr>
              <a:t>Element został umieszczony 30 pikseli od prawej krawędzi najbliższego pozycjonowanego przodka.</a:t>
            </a:r>
            <a:endParaRPr b="0" lang="pl-PL" sz="155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7" name="Image 3" descr="preencoded.png"/>
          <p:cNvPicPr/>
          <p:nvPr/>
        </p:nvPicPr>
        <p:blipFill>
          <a:blip r:embed="rId4"/>
          <a:stretch/>
        </p:blipFill>
        <p:spPr>
          <a:xfrm>
            <a:off x="6186960" y="6224760"/>
            <a:ext cx="500040" cy="500040"/>
          </a:xfrm>
          <a:prstGeom prst="rect">
            <a:avLst/>
          </a:prstGeom>
          <a:ln w="0">
            <a:noFill/>
          </a:ln>
        </p:spPr>
      </p:pic>
      <p:sp>
        <p:nvSpPr>
          <p:cNvPr id="408" name="Text 6"/>
          <p:cNvSpPr/>
          <p:nvPr/>
        </p:nvSpPr>
        <p:spPr>
          <a:xfrm>
            <a:off x="6186960" y="6924960"/>
            <a:ext cx="2638440" cy="31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49"/>
              </a:lnSpc>
              <a:tabLst>
                <a:tab algn="l" pos="0"/>
              </a:tabLst>
            </a:pPr>
            <a:r>
              <a:rPr b="1" lang="en-US" sz="195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Niezależne Położenie</a:t>
            </a:r>
            <a:endParaRPr b="0" lang="pl-PL" sz="1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9" name="Text 7"/>
          <p:cNvSpPr/>
          <p:nvPr/>
        </p:nvSpPr>
        <p:spPr>
          <a:xfrm>
            <a:off x="6186960" y="7357680"/>
            <a:ext cx="7742880" cy="3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00"/>
              </a:lnSpc>
              <a:tabLst>
                <a:tab algn="l" pos="0"/>
              </a:tabLst>
            </a:pPr>
            <a:r>
              <a:rPr b="0" lang="en-US" sz="1550" spc="-1" strike="noStrike">
                <a:solidFill>
                  <a:srgbClr val="405449"/>
                </a:solidFill>
                <a:latin typeface="Nobile"/>
                <a:ea typeface="Nobile"/>
              </a:rPr>
              <a:t>Element został wyjęty z normalnego przepływu dokumentu HTML.</a:t>
            </a:r>
            <a:endParaRPr b="0" lang="pl-PL" sz="15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411" name="Text 0"/>
          <p:cNvSpPr/>
          <p:nvPr/>
        </p:nvSpPr>
        <p:spPr>
          <a:xfrm>
            <a:off x="6280200" y="146124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3b4540"/>
                </a:solidFill>
                <a:latin typeface="Fraunces Extra Bold"/>
                <a:ea typeface="Fraunces Extra Bold"/>
              </a:rPr>
              <a:t>Podsumowanie</a:t>
            </a:r>
            <a:endParaRPr b="0" lang="pl-PL" sz="4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2" name="Shape 1"/>
          <p:cNvSpPr/>
          <p:nvPr/>
        </p:nvSpPr>
        <p:spPr>
          <a:xfrm>
            <a:off x="6280200" y="2765160"/>
            <a:ext cx="510120" cy="510120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Text 2"/>
          <p:cNvSpPr/>
          <p:nvPr/>
        </p:nvSpPr>
        <p:spPr>
          <a:xfrm>
            <a:off x="6450480" y="2850120"/>
            <a:ext cx="1695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1" lang="en-US" sz="265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1</a:t>
            </a:r>
            <a:endParaRPr b="0" lang="pl-PL" sz="26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4" name="Text 3"/>
          <p:cNvSpPr/>
          <p:nvPr/>
        </p:nvSpPr>
        <p:spPr>
          <a:xfrm>
            <a:off x="7017480" y="27651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Różne Wartości</a:t>
            </a:r>
            <a:endParaRPr b="0" lang="pl-PL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5" name="Text 4"/>
          <p:cNvSpPr/>
          <p:nvPr/>
        </p:nvSpPr>
        <p:spPr>
          <a:xfrm>
            <a:off x="7017480" y="3255480"/>
            <a:ext cx="2927520" cy="18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5449"/>
                </a:solidFill>
                <a:latin typeface="Nobile"/>
                <a:ea typeface="Nobile"/>
              </a:rPr>
              <a:t>Position może przyjmować wartości: static, relative, absolute, które mają różny wpływ na położenie elementów.</a:t>
            </a:r>
            <a:endParaRPr b="0" lang="pl-PL" sz="1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6" name="Shape 5"/>
          <p:cNvSpPr/>
          <p:nvPr/>
        </p:nvSpPr>
        <p:spPr>
          <a:xfrm>
            <a:off x="10171800" y="2765160"/>
            <a:ext cx="510120" cy="510120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Text 6"/>
          <p:cNvSpPr/>
          <p:nvPr/>
        </p:nvSpPr>
        <p:spPr>
          <a:xfrm>
            <a:off x="10315800" y="2850120"/>
            <a:ext cx="22212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1" lang="en-US" sz="265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2</a:t>
            </a:r>
            <a:endParaRPr b="0" lang="pl-PL" sz="26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Text 7"/>
          <p:cNvSpPr/>
          <p:nvPr/>
        </p:nvSpPr>
        <p:spPr>
          <a:xfrm>
            <a:off x="10909080" y="27651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Kontrola Układu</a:t>
            </a:r>
            <a:endParaRPr b="0" lang="pl-PL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9" name="Text 8"/>
          <p:cNvSpPr/>
          <p:nvPr/>
        </p:nvSpPr>
        <p:spPr>
          <a:xfrm>
            <a:off x="10909080" y="3255480"/>
            <a:ext cx="2927520" cy="145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5449"/>
                </a:solidFill>
                <a:latin typeface="Nobile"/>
                <a:ea typeface="Nobile"/>
              </a:rPr>
              <a:t>Odpowiedni dobór położenia jest kluczowy dla kontrolowania układu i wyglądu strony.</a:t>
            </a:r>
            <a:endParaRPr b="0" lang="pl-PL" sz="1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0" name="Shape 9"/>
          <p:cNvSpPr/>
          <p:nvPr/>
        </p:nvSpPr>
        <p:spPr>
          <a:xfrm>
            <a:off x="6280200" y="5552280"/>
            <a:ext cx="510120" cy="510120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Text 10"/>
          <p:cNvSpPr/>
          <p:nvPr/>
        </p:nvSpPr>
        <p:spPr>
          <a:xfrm>
            <a:off x="6432480" y="5637240"/>
            <a:ext cx="20520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1" lang="en-US" sz="265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3</a:t>
            </a:r>
            <a:endParaRPr b="0" lang="pl-PL" sz="26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2" name="Text 11"/>
          <p:cNvSpPr/>
          <p:nvPr/>
        </p:nvSpPr>
        <p:spPr>
          <a:xfrm>
            <a:off x="7017480" y="5552280"/>
            <a:ext cx="367884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Praktyczne Zastosowanie</a:t>
            </a:r>
            <a:endParaRPr b="0" lang="pl-PL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3" name="Text 12"/>
          <p:cNvSpPr/>
          <p:nvPr/>
        </p:nvSpPr>
        <p:spPr>
          <a:xfrm>
            <a:off x="7017480" y="6042600"/>
            <a:ext cx="681912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05449"/>
                </a:solidFill>
                <a:latin typeface="Nobile"/>
                <a:ea typeface="Nobile"/>
              </a:rPr>
              <a:t>Każda z wartości ma swoje zastosowanie - poznanie ich pozwala tworzyć lepsze interfejsy.</a:t>
            </a:r>
            <a:endParaRPr b="0" lang="pl-PL" sz="17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LibreOffice/7.6.0.3$Windows_X86_64 LibreOffice_project/69edd8b8ebc41d00b4de3915dc82f8f0fc3b6265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2024-11-20T11:50:09Z</dcterms:created>
  <dc:creator>PptxGenJS</dc:creator>
  <dc:description/>
  <dc:language>pl-PL</dc:language>
  <cp:lastModifiedBy/>
  <dcterms:modified xsi:type="dcterms:W3CDTF">2024-11-20T12:55:36Z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