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45"/>
      <p:bold r:id="rId46"/>
    </p:embeddedFont>
    <p:embeddedFont>
      <p:font typeface="Tahoma" panose="020B0604030504040204" pitchFamily="34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D96A0C-3BB4-4593-BD16-C6DF5BC70F0A}">
  <a:tblStyle styleId="{82D96A0C-3BB4-4593-BD16-C6DF5BC70F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3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3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4.fntdata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891821a6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29891821a6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9891821a6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9891821a6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9891821a66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29891821a66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9891821a6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29891821a6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891821a66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29891821a66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891821a6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9891821a6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9891821a66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29891821a66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9891821a66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29891821a66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9891821a66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g29891821a66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9891821a66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g29891821a66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9891821a66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g29891821a66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9891821a66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g29891821a66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9891821a66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g29891821a66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9891821a66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g29891821a66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9891821a66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g29891821a66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9891821a66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g29891821a66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9891821a66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g29891821a66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9891821a66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g29891821a66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9891821a66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g29891821a66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891821a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9891821a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891821a6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9891821a6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891821a6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9891821a6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891821a6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29891821a6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891821a6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9891821a6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891821a6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9891821a6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891821a6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9891821a6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текст над объектом" type="txOverObj">
  <p:cSld name="TEXT_OVER_OBJEC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02894" algn="l" rtl="0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2"/>
          </p:nvPr>
        </p:nvSpPr>
        <p:spPr>
          <a:xfrm>
            <a:off x="457200" y="4000500"/>
            <a:ext cx="82296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02894" algn="l" rtl="0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" name="Google Shape;109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 rot="5400000">
            <a:off x="5222082" y="2399506"/>
            <a:ext cx="5514975" cy="195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 rot="5400000">
            <a:off x="1243807" y="524669"/>
            <a:ext cx="5514975" cy="570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 rot="5400000">
            <a:off x="3011487" y="188912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marL="914400" lvl="1" indent="-32639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048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1828800" lvl="3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2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2438400"/>
            <a:ext cx="9009062" cy="1052512"/>
            <a:chOff x="0" y="1536"/>
            <a:chExt cx="5675" cy="663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" name="Google Shape;8;p1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" name="Google Shape;9;p1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1" name="Google Shape;11;p1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" name="Google Shape;12;p1"/>
              <p:cNvSpPr txBox="1"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3" name="Google Shape;13;p1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 rot="10800000" flipH="1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" name="Google Shape;32;p3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/>
        </p:nvSpPr>
        <p:spPr>
          <a:xfrm>
            <a:off x="1187450" y="1412875"/>
            <a:ext cx="6400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ahoma"/>
              <a:buNone/>
            </a:pPr>
            <a:r>
              <a:rPr lang="en-US" sz="2800" b="0" i="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 Стандарты моделирования IDEF</a:t>
            </a: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Интерфейсная дуга</a:t>
            </a:r>
            <a:endParaRPr/>
          </a:p>
        </p:txBody>
      </p:sp>
      <p:sp>
        <p:nvSpPr>
          <p:cNvPr id="234" name="Google Shape;234;p24"/>
          <p:cNvSpPr txBox="1">
            <a:spLocks noGrp="1"/>
          </p:cNvSpPr>
          <p:nvPr>
            <p:ph type="body" idx="1"/>
          </p:nvPr>
        </p:nvSpPr>
        <p:spPr>
          <a:xfrm>
            <a:off x="457200" y="1412875"/>
            <a:ext cx="8229600" cy="4824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Интерфейсная дуга отображает элемент системы, который обрабатывается функциональным блоком или оказывает иное влияние на функцию, отображаемую функциональным блоком.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1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Графически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изображается в виде однонаправленной стрелки.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Каждая дуга должна иметь свое уникальное </a:t>
            </a:r>
            <a:r>
              <a:rPr lang="en-US" sz="2400" b="0" i="1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название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сформулированное оборотом существительного (должно отвечать на вопросы кто?, что?). </a:t>
            </a:r>
            <a:r>
              <a:rPr lang="en-US" sz="24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Примеры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информация, разработчик, документ, обработанная заявка.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зависимости от того, к какой стороне блока она подходит, интерфейсная дуга будет являться </a:t>
            </a:r>
            <a:r>
              <a:rPr lang="en-US" sz="2400" b="0" i="1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входящей, выходящей, управления, механизма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Интерфейсная дуга</a:t>
            </a:r>
            <a:endParaRPr/>
          </a:p>
        </p:txBody>
      </p:sp>
      <p:grpSp>
        <p:nvGrpSpPr>
          <p:cNvPr id="240" name="Google Shape;240;p25"/>
          <p:cNvGrpSpPr/>
          <p:nvPr/>
        </p:nvGrpSpPr>
        <p:grpSpPr>
          <a:xfrm>
            <a:off x="1301750" y="1965325"/>
            <a:ext cx="5993857" cy="3835400"/>
            <a:chOff x="3404" y="4665"/>
            <a:chExt cx="3741" cy="2368"/>
          </a:xfrm>
        </p:grpSpPr>
        <p:cxnSp>
          <p:nvCxnSpPr>
            <p:cNvPr id="241" name="Google Shape;241;p25"/>
            <p:cNvCxnSpPr/>
            <p:nvPr/>
          </p:nvCxnSpPr>
          <p:spPr>
            <a:xfrm>
              <a:off x="5240" y="4698"/>
              <a:ext cx="0" cy="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242" name="Google Shape;242;p25"/>
            <p:cNvSpPr txBox="1"/>
            <p:nvPr/>
          </p:nvSpPr>
          <p:spPr>
            <a:xfrm>
              <a:off x="4533" y="5405"/>
              <a:ext cx="1500" cy="6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Функциональный блок</a:t>
              </a:r>
              <a:endParaRPr/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А0</a:t>
              </a:r>
              <a:endParaRPr/>
            </a:p>
          </p:txBody>
        </p:sp>
        <p:cxnSp>
          <p:nvCxnSpPr>
            <p:cNvPr id="243" name="Google Shape;243;p25"/>
            <p:cNvCxnSpPr/>
            <p:nvPr/>
          </p:nvCxnSpPr>
          <p:spPr>
            <a:xfrm>
              <a:off x="3404" y="5700"/>
              <a:ext cx="1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244" name="Google Shape;244;p25"/>
            <p:cNvCxnSpPr/>
            <p:nvPr/>
          </p:nvCxnSpPr>
          <p:spPr>
            <a:xfrm>
              <a:off x="5945" y="5700"/>
              <a:ext cx="1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245" name="Google Shape;245;p25"/>
            <p:cNvCxnSpPr/>
            <p:nvPr/>
          </p:nvCxnSpPr>
          <p:spPr>
            <a:xfrm rot="10800000">
              <a:off x="5240" y="6133"/>
              <a:ext cx="0" cy="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246" name="Google Shape;246;p25"/>
            <p:cNvSpPr txBox="1"/>
            <p:nvPr/>
          </p:nvSpPr>
          <p:spPr>
            <a:xfrm>
              <a:off x="5380" y="4665"/>
              <a:ext cx="120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управление</a:t>
              </a:r>
              <a:endParaRPr/>
            </a:p>
          </p:txBody>
        </p:sp>
        <p:sp>
          <p:nvSpPr>
            <p:cNvPr id="247" name="Google Shape;247;p25"/>
            <p:cNvSpPr txBox="1"/>
            <p:nvPr/>
          </p:nvSpPr>
          <p:spPr>
            <a:xfrm>
              <a:off x="3546" y="5222"/>
              <a:ext cx="60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вход</a:t>
              </a:r>
              <a:endParaRPr/>
            </a:p>
          </p:txBody>
        </p:sp>
        <p:sp>
          <p:nvSpPr>
            <p:cNvPr id="248" name="Google Shape;248;p25"/>
            <p:cNvSpPr txBox="1"/>
            <p:nvPr/>
          </p:nvSpPr>
          <p:spPr>
            <a:xfrm>
              <a:off x="6087" y="5222"/>
              <a:ext cx="90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выход</a:t>
              </a:r>
              <a:endParaRPr/>
            </a:p>
          </p:txBody>
        </p:sp>
        <p:sp>
          <p:nvSpPr>
            <p:cNvPr id="249" name="Google Shape;249;p25"/>
            <p:cNvSpPr txBox="1"/>
            <p:nvPr/>
          </p:nvSpPr>
          <p:spPr>
            <a:xfrm>
              <a:off x="5380" y="6260"/>
              <a:ext cx="120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механизм</a:t>
              </a:r>
              <a:endParaRPr/>
            </a:p>
          </p:txBody>
        </p:sp>
      </p:grpSp>
      <p:grpSp>
        <p:nvGrpSpPr>
          <p:cNvPr id="250" name="Google Shape;250;p25"/>
          <p:cNvGrpSpPr/>
          <p:nvPr/>
        </p:nvGrpSpPr>
        <p:grpSpPr>
          <a:xfrm>
            <a:off x="658812" y="4718106"/>
            <a:ext cx="4467439" cy="1036053"/>
            <a:chOff x="748" y="3022"/>
            <a:chExt cx="2551" cy="600"/>
          </a:xfrm>
        </p:grpSpPr>
        <p:sp>
          <p:nvSpPr>
            <p:cNvPr id="251" name="Google Shape;251;p25"/>
            <p:cNvSpPr txBox="1"/>
            <p:nvPr/>
          </p:nvSpPr>
          <p:spPr>
            <a:xfrm>
              <a:off x="748" y="3022"/>
              <a:ext cx="2100" cy="600"/>
            </a:xfrm>
            <a:prstGeom prst="rect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Ресурсы, необходимые для проведения работы (человеческие ресурсы, оборудование, ИС).</a:t>
              </a:r>
              <a:endParaRPr/>
            </a:p>
          </p:txBody>
        </p:sp>
        <p:cxnSp>
          <p:nvCxnSpPr>
            <p:cNvPr id="252" name="Google Shape;252;p25"/>
            <p:cNvCxnSpPr/>
            <p:nvPr/>
          </p:nvCxnSpPr>
          <p:spPr>
            <a:xfrm rot="10800000" flipH="1">
              <a:off x="2699" y="3039"/>
              <a:ext cx="600" cy="30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253" name="Google Shape;253;p25"/>
          <p:cNvGrpSpPr/>
          <p:nvPr/>
        </p:nvGrpSpPr>
        <p:grpSpPr>
          <a:xfrm>
            <a:off x="684212" y="1665287"/>
            <a:ext cx="2625845" cy="1534083"/>
            <a:chOff x="703" y="1117"/>
            <a:chExt cx="1500" cy="889"/>
          </a:xfrm>
        </p:grpSpPr>
        <p:sp>
          <p:nvSpPr>
            <p:cNvPr id="254" name="Google Shape;254;p25"/>
            <p:cNvSpPr txBox="1"/>
            <p:nvPr/>
          </p:nvSpPr>
          <p:spPr>
            <a:xfrm>
              <a:off x="703" y="1117"/>
              <a:ext cx="1500" cy="600"/>
            </a:xfrm>
            <a:prstGeom prst="rect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Ресурсы, перерабатываемые системой</a:t>
              </a:r>
              <a:endParaRPr/>
            </a:p>
          </p:txBody>
        </p:sp>
        <p:cxnSp>
          <p:nvCxnSpPr>
            <p:cNvPr id="255" name="Google Shape;255;p25"/>
            <p:cNvCxnSpPr/>
            <p:nvPr/>
          </p:nvCxnSpPr>
          <p:spPr>
            <a:xfrm>
              <a:off x="1474" y="1706"/>
              <a:ext cx="0" cy="30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256" name="Google Shape;256;p25"/>
          <p:cNvGrpSpPr/>
          <p:nvPr/>
        </p:nvGrpSpPr>
        <p:grpSpPr>
          <a:xfrm>
            <a:off x="4932315" y="1268412"/>
            <a:ext cx="3677189" cy="1034612"/>
            <a:chOff x="3414" y="890"/>
            <a:chExt cx="2100" cy="600"/>
          </a:xfrm>
        </p:grpSpPr>
        <p:sp>
          <p:nvSpPr>
            <p:cNvPr id="257" name="Google Shape;257;p25"/>
            <p:cNvSpPr txBox="1"/>
            <p:nvPr/>
          </p:nvSpPr>
          <p:spPr>
            <a:xfrm>
              <a:off x="4014" y="890"/>
              <a:ext cx="1500" cy="600"/>
            </a:xfrm>
            <a:prstGeom prst="rect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Регулирует работу системы, управляет (нормативная документация и т.п.)</a:t>
              </a:r>
              <a:endParaRPr/>
            </a:p>
          </p:txBody>
        </p:sp>
        <p:cxnSp>
          <p:nvCxnSpPr>
            <p:cNvPr id="258" name="Google Shape;258;p25"/>
            <p:cNvCxnSpPr/>
            <p:nvPr/>
          </p:nvCxnSpPr>
          <p:spPr>
            <a:xfrm flipH="1">
              <a:off x="3414" y="1071"/>
              <a:ext cx="600" cy="30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259" name="Google Shape;259;p25"/>
          <p:cNvGrpSpPr/>
          <p:nvPr/>
        </p:nvGrpSpPr>
        <p:grpSpPr>
          <a:xfrm>
            <a:off x="5695903" y="2930066"/>
            <a:ext cx="2960804" cy="3105458"/>
            <a:chOff x="3868" y="1940"/>
            <a:chExt cx="1691" cy="1800"/>
          </a:xfrm>
        </p:grpSpPr>
        <p:sp>
          <p:nvSpPr>
            <p:cNvPr id="260" name="Google Shape;260;p25"/>
            <p:cNvSpPr txBox="1"/>
            <p:nvPr/>
          </p:nvSpPr>
          <p:spPr>
            <a:xfrm>
              <a:off x="4059" y="2840"/>
              <a:ext cx="1500" cy="900"/>
            </a:xfrm>
            <a:prstGeom prst="rect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Результат работы системы, переработанные ресурсы, продукт деятельности</a:t>
              </a:r>
              <a:endParaRPr/>
            </a:p>
          </p:txBody>
        </p:sp>
        <p:cxnSp>
          <p:nvCxnSpPr>
            <p:cNvPr id="261" name="Google Shape;261;p25"/>
            <p:cNvCxnSpPr/>
            <p:nvPr/>
          </p:nvCxnSpPr>
          <p:spPr>
            <a:xfrm rot="10800000">
              <a:off x="3868" y="1940"/>
              <a:ext cx="600" cy="90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262" name="Google Shape;262;p25"/>
          <p:cNvSpPr txBox="1"/>
          <p:nvPr/>
        </p:nvSpPr>
        <p:spPr>
          <a:xfrm>
            <a:off x="71437" y="6308725"/>
            <a:ext cx="9047100" cy="369300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Стрелки входа может не быть. Остальные интерфейсные дуги обязательны.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Декомпозиция</a:t>
            </a:r>
            <a:endParaRPr/>
          </a:p>
        </p:txBody>
      </p:sp>
      <p:sp>
        <p:nvSpPr>
          <p:cNvPr id="268" name="Google Shape;268;p26"/>
          <p:cNvSpPr txBox="1">
            <a:spLocks noGrp="1"/>
          </p:cNvSpPr>
          <p:nvPr>
            <p:ph type="body" idx="1"/>
          </p:nvPr>
        </p:nvSpPr>
        <p:spPr>
          <a:xfrm>
            <a:off x="468312" y="1268412"/>
            <a:ext cx="8207400" cy="48975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Принцип декомпозиции применяется при разбиении сложных процессов на составляющие его функции. При этом уровень детализации определяется непосредственно разработчиком модели.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Модель IDEF0 всегда начинается с рассмотрения системы как единого целого, т.е. одного функционального блока с интерфейсными дугами, простирающимися за пределы рассматриваемой области. Такая диаграмма называется </a:t>
            </a:r>
            <a:r>
              <a:rPr lang="en-US" sz="2400" b="0" i="1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контекстной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она обозначается идентификатором А-0.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определения границ системы на контекстной диаграмме обязательно должны быть цель и точка зрения.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Цель моделирования</a:t>
            </a:r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body" idx="1"/>
          </p:nvPr>
        </p:nvSpPr>
        <p:spPr>
          <a:xfrm>
            <a:off x="468312" y="1484312"/>
            <a:ext cx="8229600" cy="43926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Цель моделирования должна отвечать на следующие вопросы: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Почему процесс должен быть замоделирован?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 должна показывать модель?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 может получить читатель?</a:t>
            </a:r>
            <a:endParaRPr sz="2800" b="0" i="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 sz="28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Примеры целей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«Идентифицировать слабые стороны процесса сбора данных», «Определить ответственность сотрудников для написания должностных инструкций» и т.п. [8]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Точка зрения</a:t>
            </a:r>
            <a:endParaRPr/>
          </a:p>
        </p:txBody>
      </p:sp>
      <p:sp>
        <p:nvSpPr>
          <p:cNvPr id="280" name="Google Shape;280;p28"/>
          <p:cNvSpPr txBox="1">
            <a:spLocks noGrp="1"/>
          </p:cNvSpPr>
          <p:nvPr>
            <p:ph type="body" idx="1"/>
          </p:nvPr>
        </p:nvSpPr>
        <p:spPr>
          <a:xfrm>
            <a:off x="468312" y="1412875"/>
            <a:ext cx="8207400" cy="4248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lang="en-US" sz="2800" b="0" i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Точка зрения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позиция, с которой будет строиться модель. В качестве точки зрения берется взгляд человека, который видит систему в нужном для моделирования аспекте.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правило, выбирается точка зрения человека, </a:t>
            </a:r>
            <a:r>
              <a:rPr lang="en-US" sz="2800" b="0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ответственного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за выполнение моделируемой работы.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Между целью и точкой зрения должно быть жесткое соответствие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Декомпозиция</a:t>
            </a:r>
            <a:endParaRPr/>
          </a:p>
        </p:txBody>
      </p:sp>
      <p:sp>
        <p:nvSpPr>
          <p:cNvPr id="286" name="Google Shape;286;p29"/>
          <p:cNvSpPr txBox="1"/>
          <p:nvPr/>
        </p:nvSpPr>
        <p:spPr>
          <a:xfrm>
            <a:off x="1258887" y="685800"/>
            <a:ext cx="6553200" cy="6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Google Shape;287;p29"/>
          <p:cNvGrpSpPr/>
          <p:nvPr/>
        </p:nvGrpSpPr>
        <p:grpSpPr>
          <a:xfrm>
            <a:off x="3059112" y="1268412"/>
            <a:ext cx="2495081" cy="1628428"/>
            <a:chOff x="4110" y="2088"/>
            <a:chExt cx="2718" cy="2100"/>
          </a:xfrm>
        </p:grpSpPr>
        <p:sp>
          <p:nvSpPr>
            <p:cNvPr id="288" name="Google Shape;288;p29"/>
            <p:cNvSpPr txBox="1"/>
            <p:nvPr/>
          </p:nvSpPr>
          <p:spPr>
            <a:xfrm>
              <a:off x="4110" y="2088"/>
              <a:ext cx="2700" cy="21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9" name="Google Shape;289;p29"/>
            <p:cNvGrpSpPr/>
            <p:nvPr/>
          </p:nvGrpSpPr>
          <p:grpSpPr>
            <a:xfrm>
              <a:off x="4957" y="2228"/>
              <a:ext cx="1042" cy="836"/>
              <a:chOff x="4957" y="2228"/>
              <a:chExt cx="1042" cy="836"/>
            </a:xfrm>
          </p:grpSpPr>
          <p:sp>
            <p:nvSpPr>
              <p:cNvPr id="290" name="Google Shape;290;p29"/>
              <p:cNvSpPr txBox="1"/>
              <p:nvPr/>
            </p:nvSpPr>
            <p:spPr>
              <a:xfrm>
                <a:off x="5099" y="2367"/>
                <a:ext cx="900" cy="6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endParaRPr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А0</a:t>
                </a:r>
                <a:endParaRPr/>
              </a:p>
            </p:txBody>
          </p:sp>
          <p:cxnSp>
            <p:nvCxnSpPr>
              <p:cNvPr id="291" name="Google Shape;291;p29"/>
              <p:cNvCxnSpPr/>
              <p:nvPr/>
            </p:nvCxnSpPr>
            <p:spPr>
              <a:xfrm>
                <a:off x="4957" y="2646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292" name="Google Shape;292;p29"/>
              <p:cNvCxnSpPr/>
              <p:nvPr/>
            </p:nvCxnSpPr>
            <p:spPr>
              <a:xfrm>
                <a:off x="5522" y="2228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293" name="Google Shape;293;p29"/>
              <p:cNvCxnSpPr/>
              <p:nvPr/>
            </p:nvCxnSpPr>
            <p:spPr>
              <a:xfrm>
                <a:off x="5946" y="2646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294" name="Google Shape;294;p29"/>
              <p:cNvCxnSpPr/>
              <p:nvPr/>
            </p:nvCxnSpPr>
            <p:spPr>
              <a:xfrm>
                <a:off x="5522" y="306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</p:grpSp>
        <p:sp>
          <p:nvSpPr>
            <p:cNvPr id="295" name="Google Shape;295;p29"/>
            <p:cNvSpPr txBox="1"/>
            <p:nvPr/>
          </p:nvSpPr>
          <p:spPr>
            <a:xfrm>
              <a:off x="4251" y="3343"/>
              <a:ext cx="1200" cy="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Цель: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Т.зрения:</a:t>
              </a:r>
              <a:endParaRPr/>
            </a:p>
          </p:txBody>
        </p:sp>
        <p:sp>
          <p:nvSpPr>
            <p:cNvPr id="296" name="Google Shape;296;p29"/>
            <p:cNvSpPr txBox="1"/>
            <p:nvPr/>
          </p:nvSpPr>
          <p:spPr>
            <a:xfrm>
              <a:off x="6228" y="3482"/>
              <a:ext cx="60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А-0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29"/>
          <p:cNvGrpSpPr/>
          <p:nvPr/>
        </p:nvGrpSpPr>
        <p:grpSpPr>
          <a:xfrm>
            <a:off x="2484501" y="1917700"/>
            <a:ext cx="3772329" cy="2658857"/>
            <a:chOff x="1565" y="935"/>
            <a:chExt cx="2376" cy="1675"/>
          </a:xfrm>
        </p:grpSpPr>
        <p:grpSp>
          <p:nvGrpSpPr>
            <p:cNvPr id="298" name="Google Shape;298;p29"/>
            <p:cNvGrpSpPr/>
            <p:nvPr/>
          </p:nvGrpSpPr>
          <p:grpSpPr>
            <a:xfrm>
              <a:off x="1565" y="1525"/>
              <a:ext cx="2376" cy="1085"/>
              <a:chOff x="3546" y="4318"/>
              <a:chExt cx="3900" cy="2100"/>
            </a:xfrm>
          </p:grpSpPr>
          <p:sp>
            <p:nvSpPr>
              <p:cNvPr id="299" name="Google Shape;299;p29"/>
              <p:cNvSpPr txBox="1"/>
              <p:nvPr/>
            </p:nvSpPr>
            <p:spPr>
              <a:xfrm>
                <a:off x="3546" y="4318"/>
                <a:ext cx="3900" cy="21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0" name="Google Shape;300;p29"/>
              <p:cNvGrpSpPr/>
              <p:nvPr/>
            </p:nvGrpSpPr>
            <p:grpSpPr>
              <a:xfrm>
                <a:off x="3828" y="4597"/>
                <a:ext cx="3106" cy="1254"/>
                <a:chOff x="3828" y="4597"/>
                <a:chExt cx="3106" cy="1254"/>
              </a:xfrm>
            </p:grpSpPr>
            <p:sp>
              <p:nvSpPr>
                <p:cNvPr id="301" name="Google Shape;301;p29"/>
                <p:cNvSpPr txBox="1"/>
                <p:nvPr/>
              </p:nvSpPr>
              <p:spPr>
                <a:xfrm>
                  <a:off x="3969" y="4736"/>
                  <a:ext cx="600" cy="3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А1</a:t>
                  </a:r>
                  <a:endParaRPr/>
                </a:p>
              </p:txBody>
            </p:sp>
            <p:sp>
              <p:nvSpPr>
                <p:cNvPr id="302" name="Google Shape;302;p29"/>
                <p:cNvSpPr txBox="1"/>
                <p:nvPr/>
              </p:nvSpPr>
              <p:spPr>
                <a:xfrm>
                  <a:off x="6228" y="5293"/>
                  <a:ext cx="600" cy="3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А3</a:t>
                  </a:r>
                  <a:endParaRPr/>
                </a:p>
              </p:txBody>
            </p:sp>
            <p:sp>
              <p:nvSpPr>
                <p:cNvPr id="303" name="Google Shape;303;p29"/>
                <p:cNvSpPr txBox="1"/>
                <p:nvPr/>
              </p:nvSpPr>
              <p:spPr>
                <a:xfrm>
                  <a:off x="5099" y="5015"/>
                  <a:ext cx="600" cy="3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А2</a:t>
                  </a:r>
                  <a:endParaRPr/>
                </a:p>
              </p:txBody>
            </p:sp>
            <p:cxnSp>
              <p:nvCxnSpPr>
                <p:cNvPr id="304" name="Google Shape;304;p29"/>
                <p:cNvCxnSpPr/>
                <p:nvPr/>
              </p:nvCxnSpPr>
              <p:spPr>
                <a:xfrm>
                  <a:off x="3828" y="4875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05" name="Google Shape;305;p29"/>
                <p:cNvCxnSpPr/>
                <p:nvPr/>
              </p:nvCxnSpPr>
              <p:spPr>
                <a:xfrm>
                  <a:off x="6934" y="5433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06" name="Google Shape;306;p29"/>
                <p:cNvCxnSpPr/>
                <p:nvPr/>
              </p:nvCxnSpPr>
              <p:spPr>
                <a:xfrm>
                  <a:off x="4393" y="4597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07" name="Google Shape;307;p29"/>
                <p:cNvCxnSpPr/>
                <p:nvPr/>
              </p:nvCxnSpPr>
              <p:spPr>
                <a:xfrm>
                  <a:off x="5522" y="4875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08" name="Google Shape;308;p29"/>
                <p:cNvCxnSpPr/>
                <p:nvPr/>
              </p:nvCxnSpPr>
              <p:spPr>
                <a:xfrm>
                  <a:off x="6651" y="5154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09" name="Google Shape;309;p29"/>
                <p:cNvCxnSpPr/>
                <p:nvPr/>
              </p:nvCxnSpPr>
              <p:spPr>
                <a:xfrm>
                  <a:off x="4393" y="5293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10" name="Google Shape;310;p29"/>
                <p:cNvCxnSpPr/>
                <p:nvPr/>
              </p:nvCxnSpPr>
              <p:spPr>
                <a:xfrm>
                  <a:off x="5522" y="5572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11" name="Google Shape;311;p29"/>
                <p:cNvCxnSpPr/>
                <p:nvPr/>
              </p:nvCxnSpPr>
              <p:spPr>
                <a:xfrm>
                  <a:off x="6651" y="5851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12" name="Google Shape;312;p29"/>
                <p:cNvCxnSpPr/>
                <p:nvPr/>
              </p:nvCxnSpPr>
              <p:spPr>
                <a:xfrm>
                  <a:off x="4676" y="4945"/>
                  <a:ext cx="300" cy="300"/>
                </a:xfrm>
                <a:prstGeom prst="bentConnector3">
                  <a:avLst>
                    <a:gd name="adj1" fmla="val 1076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13" name="Google Shape;313;p29"/>
                <p:cNvCxnSpPr/>
                <p:nvPr/>
              </p:nvCxnSpPr>
              <p:spPr>
                <a:xfrm>
                  <a:off x="5806" y="5224"/>
                  <a:ext cx="300" cy="300"/>
                </a:xfrm>
                <a:prstGeom prst="bentConnector3">
                  <a:avLst>
                    <a:gd name="adj1" fmla="val 1076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314" name="Google Shape;314;p29"/>
              <p:cNvSpPr txBox="1"/>
              <p:nvPr/>
            </p:nvSpPr>
            <p:spPr>
              <a:xfrm>
                <a:off x="6510" y="5990"/>
                <a:ext cx="6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А0</a:t>
                </a:r>
                <a:endParaRPr/>
              </a:p>
            </p:txBody>
          </p:sp>
        </p:grpSp>
        <p:cxnSp>
          <p:nvCxnSpPr>
            <p:cNvPr id="315" name="Google Shape;315;p29"/>
            <p:cNvCxnSpPr/>
            <p:nvPr/>
          </p:nvCxnSpPr>
          <p:spPr>
            <a:xfrm flipH="1">
              <a:off x="1572" y="935"/>
              <a:ext cx="90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6" name="Google Shape;316;p29"/>
            <p:cNvCxnSpPr/>
            <p:nvPr/>
          </p:nvCxnSpPr>
          <p:spPr>
            <a:xfrm>
              <a:off x="2971" y="935"/>
              <a:ext cx="90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17" name="Google Shape;317;p29"/>
          <p:cNvGrpSpPr/>
          <p:nvPr/>
        </p:nvGrpSpPr>
        <p:grpSpPr>
          <a:xfrm>
            <a:off x="1403590" y="3429000"/>
            <a:ext cx="3112846" cy="2946194"/>
            <a:chOff x="884" y="1933"/>
            <a:chExt cx="1961" cy="1856"/>
          </a:xfrm>
        </p:grpSpPr>
        <p:grpSp>
          <p:nvGrpSpPr>
            <p:cNvPr id="318" name="Google Shape;318;p29"/>
            <p:cNvGrpSpPr/>
            <p:nvPr/>
          </p:nvGrpSpPr>
          <p:grpSpPr>
            <a:xfrm>
              <a:off x="884" y="2704"/>
              <a:ext cx="1936" cy="1085"/>
              <a:chOff x="3546" y="4318"/>
              <a:chExt cx="3900" cy="2100"/>
            </a:xfrm>
          </p:grpSpPr>
          <p:sp>
            <p:nvSpPr>
              <p:cNvPr id="319" name="Google Shape;319;p29"/>
              <p:cNvSpPr txBox="1"/>
              <p:nvPr/>
            </p:nvSpPr>
            <p:spPr>
              <a:xfrm>
                <a:off x="3546" y="4318"/>
                <a:ext cx="3900" cy="21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0" name="Google Shape;320;p29"/>
              <p:cNvGrpSpPr/>
              <p:nvPr/>
            </p:nvGrpSpPr>
            <p:grpSpPr>
              <a:xfrm>
                <a:off x="3828" y="4597"/>
                <a:ext cx="3106" cy="1254"/>
                <a:chOff x="3828" y="4597"/>
                <a:chExt cx="3106" cy="1254"/>
              </a:xfrm>
            </p:grpSpPr>
            <p:sp>
              <p:nvSpPr>
                <p:cNvPr id="321" name="Google Shape;321;p29"/>
                <p:cNvSpPr txBox="1"/>
                <p:nvPr/>
              </p:nvSpPr>
              <p:spPr>
                <a:xfrm>
                  <a:off x="3969" y="4736"/>
                  <a:ext cx="600" cy="3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А11</a:t>
                  </a:r>
                  <a:endParaRPr/>
                </a:p>
              </p:txBody>
            </p:sp>
            <p:sp>
              <p:nvSpPr>
                <p:cNvPr id="322" name="Google Shape;322;p29"/>
                <p:cNvSpPr txBox="1"/>
                <p:nvPr/>
              </p:nvSpPr>
              <p:spPr>
                <a:xfrm>
                  <a:off x="6228" y="5293"/>
                  <a:ext cx="600" cy="3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А13</a:t>
                  </a:r>
                  <a:endParaRPr/>
                </a:p>
              </p:txBody>
            </p:sp>
            <p:sp>
              <p:nvSpPr>
                <p:cNvPr id="323" name="Google Shape;323;p29"/>
                <p:cNvSpPr txBox="1"/>
                <p:nvPr/>
              </p:nvSpPr>
              <p:spPr>
                <a:xfrm>
                  <a:off x="5099" y="5015"/>
                  <a:ext cx="600" cy="3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А12</a:t>
                  </a:r>
                  <a:endParaRPr/>
                </a:p>
              </p:txBody>
            </p:sp>
            <p:cxnSp>
              <p:nvCxnSpPr>
                <p:cNvPr id="324" name="Google Shape;324;p29"/>
                <p:cNvCxnSpPr/>
                <p:nvPr/>
              </p:nvCxnSpPr>
              <p:spPr>
                <a:xfrm>
                  <a:off x="3828" y="4875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25" name="Google Shape;325;p29"/>
                <p:cNvCxnSpPr/>
                <p:nvPr/>
              </p:nvCxnSpPr>
              <p:spPr>
                <a:xfrm>
                  <a:off x="6934" y="5433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26" name="Google Shape;326;p29"/>
                <p:cNvCxnSpPr/>
                <p:nvPr/>
              </p:nvCxnSpPr>
              <p:spPr>
                <a:xfrm>
                  <a:off x="4393" y="4597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27" name="Google Shape;327;p29"/>
                <p:cNvCxnSpPr/>
                <p:nvPr/>
              </p:nvCxnSpPr>
              <p:spPr>
                <a:xfrm>
                  <a:off x="5522" y="4875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28" name="Google Shape;328;p29"/>
                <p:cNvCxnSpPr/>
                <p:nvPr/>
              </p:nvCxnSpPr>
              <p:spPr>
                <a:xfrm>
                  <a:off x="6651" y="5154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29" name="Google Shape;329;p29"/>
                <p:cNvCxnSpPr/>
                <p:nvPr/>
              </p:nvCxnSpPr>
              <p:spPr>
                <a:xfrm>
                  <a:off x="4393" y="5293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30" name="Google Shape;330;p29"/>
                <p:cNvCxnSpPr/>
                <p:nvPr/>
              </p:nvCxnSpPr>
              <p:spPr>
                <a:xfrm>
                  <a:off x="5522" y="5572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31" name="Google Shape;331;p29"/>
                <p:cNvCxnSpPr/>
                <p:nvPr/>
              </p:nvCxnSpPr>
              <p:spPr>
                <a:xfrm>
                  <a:off x="6651" y="5851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32" name="Google Shape;332;p29"/>
                <p:cNvCxnSpPr/>
                <p:nvPr/>
              </p:nvCxnSpPr>
              <p:spPr>
                <a:xfrm>
                  <a:off x="4676" y="4945"/>
                  <a:ext cx="300" cy="300"/>
                </a:xfrm>
                <a:prstGeom prst="bentConnector3">
                  <a:avLst>
                    <a:gd name="adj1" fmla="val 1076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33" name="Google Shape;333;p29"/>
                <p:cNvCxnSpPr/>
                <p:nvPr/>
              </p:nvCxnSpPr>
              <p:spPr>
                <a:xfrm>
                  <a:off x="5806" y="5224"/>
                  <a:ext cx="300" cy="300"/>
                </a:xfrm>
                <a:prstGeom prst="bentConnector3">
                  <a:avLst>
                    <a:gd name="adj1" fmla="val 1076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334" name="Google Shape;334;p29"/>
              <p:cNvSpPr txBox="1"/>
              <p:nvPr/>
            </p:nvSpPr>
            <p:spPr>
              <a:xfrm>
                <a:off x="6510" y="5990"/>
                <a:ext cx="6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А1</a:t>
                </a:r>
                <a:endParaRPr/>
              </a:p>
            </p:txBody>
          </p:sp>
        </p:grpSp>
        <p:cxnSp>
          <p:nvCxnSpPr>
            <p:cNvPr id="335" name="Google Shape;335;p29"/>
            <p:cNvCxnSpPr/>
            <p:nvPr/>
          </p:nvCxnSpPr>
          <p:spPr>
            <a:xfrm flipH="1">
              <a:off x="937" y="1933"/>
              <a:ext cx="900" cy="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6" name="Google Shape;336;p29"/>
            <p:cNvCxnSpPr/>
            <p:nvPr/>
          </p:nvCxnSpPr>
          <p:spPr>
            <a:xfrm>
              <a:off x="2245" y="1933"/>
              <a:ext cx="600" cy="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37" name="Google Shape;337;p29"/>
          <p:cNvGrpSpPr/>
          <p:nvPr/>
        </p:nvGrpSpPr>
        <p:grpSpPr>
          <a:xfrm>
            <a:off x="4500802" y="3933825"/>
            <a:ext cx="3128721" cy="2441369"/>
            <a:chOff x="2835" y="2251"/>
            <a:chExt cx="1971" cy="1538"/>
          </a:xfrm>
        </p:grpSpPr>
        <p:grpSp>
          <p:nvGrpSpPr>
            <p:cNvPr id="338" name="Google Shape;338;p29"/>
            <p:cNvGrpSpPr/>
            <p:nvPr/>
          </p:nvGrpSpPr>
          <p:grpSpPr>
            <a:xfrm>
              <a:off x="2835" y="2704"/>
              <a:ext cx="1936" cy="1085"/>
              <a:chOff x="3546" y="4318"/>
              <a:chExt cx="3900" cy="2100"/>
            </a:xfrm>
          </p:grpSpPr>
          <p:sp>
            <p:nvSpPr>
              <p:cNvPr id="339" name="Google Shape;339;p29"/>
              <p:cNvSpPr txBox="1"/>
              <p:nvPr/>
            </p:nvSpPr>
            <p:spPr>
              <a:xfrm>
                <a:off x="3546" y="4318"/>
                <a:ext cx="3900" cy="21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0" name="Google Shape;340;p29"/>
              <p:cNvGrpSpPr/>
              <p:nvPr/>
            </p:nvGrpSpPr>
            <p:grpSpPr>
              <a:xfrm>
                <a:off x="3828" y="4597"/>
                <a:ext cx="3106" cy="1254"/>
                <a:chOff x="3828" y="4597"/>
                <a:chExt cx="3106" cy="1254"/>
              </a:xfrm>
            </p:grpSpPr>
            <p:sp>
              <p:nvSpPr>
                <p:cNvPr id="341" name="Google Shape;341;p29"/>
                <p:cNvSpPr txBox="1"/>
                <p:nvPr/>
              </p:nvSpPr>
              <p:spPr>
                <a:xfrm>
                  <a:off x="3969" y="4736"/>
                  <a:ext cx="600" cy="3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А31</a:t>
                  </a:r>
                  <a:endParaRPr/>
                </a:p>
              </p:txBody>
            </p:sp>
            <p:sp>
              <p:nvSpPr>
                <p:cNvPr id="342" name="Google Shape;342;p29"/>
                <p:cNvSpPr txBox="1"/>
                <p:nvPr/>
              </p:nvSpPr>
              <p:spPr>
                <a:xfrm>
                  <a:off x="6228" y="5293"/>
                  <a:ext cx="600" cy="3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А33</a:t>
                  </a:r>
                  <a:endParaRPr/>
                </a:p>
              </p:txBody>
            </p:sp>
            <p:sp>
              <p:nvSpPr>
                <p:cNvPr id="343" name="Google Shape;343;p29"/>
                <p:cNvSpPr txBox="1"/>
                <p:nvPr/>
              </p:nvSpPr>
              <p:spPr>
                <a:xfrm>
                  <a:off x="5099" y="5015"/>
                  <a:ext cx="600" cy="3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А32</a:t>
                  </a:r>
                  <a:endParaRPr/>
                </a:p>
              </p:txBody>
            </p:sp>
            <p:cxnSp>
              <p:nvCxnSpPr>
                <p:cNvPr id="344" name="Google Shape;344;p29"/>
                <p:cNvCxnSpPr/>
                <p:nvPr/>
              </p:nvCxnSpPr>
              <p:spPr>
                <a:xfrm>
                  <a:off x="3828" y="4875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45" name="Google Shape;345;p29"/>
                <p:cNvCxnSpPr/>
                <p:nvPr/>
              </p:nvCxnSpPr>
              <p:spPr>
                <a:xfrm>
                  <a:off x="6934" y="5433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46" name="Google Shape;346;p29"/>
                <p:cNvCxnSpPr/>
                <p:nvPr/>
              </p:nvCxnSpPr>
              <p:spPr>
                <a:xfrm>
                  <a:off x="4393" y="4597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47" name="Google Shape;347;p29"/>
                <p:cNvCxnSpPr/>
                <p:nvPr/>
              </p:nvCxnSpPr>
              <p:spPr>
                <a:xfrm>
                  <a:off x="5522" y="4875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48" name="Google Shape;348;p29"/>
                <p:cNvCxnSpPr/>
                <p:nvPr/>
              </p:nvCxnSpPr>
              <p:spPr>
                <a:xfrm>
                  <a:off x="6651" y="5154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49" name="Google Shape;349;p29"/>
                <p:cNvCxnSpPr/>
                <p:nvPr/>
              </p:nvCxnSpPr>
              <p:spPr>
                <a:xfrm>
                  <a:off x="4393" y="5293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50" name="Google Shape;350;p29"/>
                <p:cNvCxnSpPr/>
                <p:nvPr/>
              </p:nvCxnSpPr>
              <p:spPr>
                <a:xfrm>
                  <a:off x="5522" y="5572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51" name="Google Shape;351;p29"/>
                <p:cNvCxnSpPr/>
                <p:nvPr/>
              </p:nvCxnSpPr>
              <p:spPr>
                <a:xfrm>
                  <a:off x="6651" y="5851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52" name="Google Shape;352;p29"/>
                <p:cNvCxnSpPr/>
                <p:nvPr/>
              </p:nvCxnSpPr>
              <p:spPr>
                <a:xfrm>
                  <a:off x="4676" y="4945"/>
                  <a:ext cx="300" cy="300"/>
                </a:xfrm>
                <a:prstGeom prst="bentConnector3">
                  <a:avLst>
                    <a:gd name="adj1" fmla="val 1076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53" name="Google Shape;353;p29"/>
                <p:cNvCxnSpPr/>
                <p:nvPr/>
              </p:nvCxnSpPr>
              <p:spPr>
                <a:xfrm>
                  <a:off x="5806" y="5224"/>
                  <a:ext cx="300" cy="300"/>
                </a:xfrm>
                <a:prstGeom prst="bentConnector3">
                  <a:avLst>
                    <a:gd name="adj1" fmla="val 1076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354" name="Google Shape;354;p29"/>
              <p:cNvSpPr txBox="1"/>
              <p:nvPr/>
            </p:nvSpPr>
            <p:spPr>
              <a:xfrm>
                <a:off x="6510" y="5990"/>
                <a:ext cx="6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А3</a:t>
                </a:r>
                <a:endParaRPr/>
              </a:p>
            </p:txBody>
          </p:sp>
        </p:grpSp>
        <p:cxnSp>
          <p:nvCxnSpPr>
            <p:cNvPr id="355" name="Google Shape;355;p29"/>
            <p:cNvCxnSpPr/>
            <p:nvPr/>
          </p:nvCxnSpPr>
          <p:spPr>
            <a:xfrm flipH="1">
              <a:off x="2898" y="2251"/>
              <a:ext cx="30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6" name="Google Shape;356;p29"/>
            <p:cNvCxnSpPr/>
            <p:nvPr/>
          </p:nvCxnSpPr>
          <p:spPr>
            <a:xfrm>
              <a:off x="3606" y="2251"/>
              <a:ext cx="120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57" name="Google Shape;357;p29"/>
          <p:cNvSpPr txBox="1"/>
          <p:nvPr/>
        </p:nvSpPr>
        <p:spPr>
          <a:xfrm>
            <a:off x="6588125" y="1557337"/>
            <a:ext cx="192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Контекстная диаграмма</a:t>
            </a:r>
            <a:endParaRPr/>
          </a:p>
        </p:txBody>
      </p:sp>
      <p:sp>
        <p:nvSpPr>
          <p:cNvPr id="358" name="Google Shape;358;p29"/>
          <p:cNvSpPr txBox="1"/>
          <p:nvPr/>
        </p:nvSpPr>
        <p:spPr>
          <a:xfrm>
            <a:off x="6372225" y="3068637"/>
            <a:ext cx="2520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Декомпозиция контекстной диаграммы</a:t>
            </a:r>
            <a:endParaRPr/>
          </a:p>
        </p:txBody>
      </p:sp>
      <p:sp>
        <p:nvSpPr>
          <p:cNvPr id="359" name="Google Shape;359;p29"/>
          <p:cNvSpPr txBox="1"/>
          <p:nvPr/>
        </p:nvSpPr>
        <p:spPr>
          <a:xfrm>
            <a:off x="1187450" y="6381750"/>
            <a:ext cx="324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Декомпозиция блока А1</a:t>
            </a:r>
            <a:endParaRPr/>
          </a:p>
        </p:txBody>
      </p:sp>
      <p:sp>
        <p:nvSpPr>
          <p:cNvPr id="360" name="Google Shape;360;p29"/>
          <p:cNvSpPr txBox="1"/>
          <p:nvPr/>
        </p:nvSpPr>
        <p:spPr>
          <a:xfrm>
            <a:off x="4500562" y="6381750"/>
            <a:ext cx="331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Декомпозиция блока А3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Декомпозиция</a:t>
            </a:r>
            <a:endParaRPr/>
          </a:p>
        </p:txBody>
      </p:sp>
      <p:grpSp>
        <p:nvGrpSpPr>
          <p:cNvPr id="366" name="Google Shape;366;p30"/>
          <p:cNvGrpSpPr/>
          <p:nvPr/>
        </p:nvGrpSpPr>
        <p:grpSpPr>
          <a:xfrm>
            <a:off x="1042987" y="1196975"/>
            <a:ext cx="7056437" cy="3009115"/>
            <a:chOff x="2275" y="332"/>
            <a:chExt cx="7200" cy="2700"/>
          </a:xfrm>
        </p:grpSpPr>
        <p:sp>
          <p:nvSpPr>
            <p:cNvPr id="367" name="Google Shape;367;p30"/>
            <p:cNvSpPr txBox="1"/>
            <p:nvPr/>
          </p:nvSpPr>
          <p:spPr>
            <a:xfrm>
              <a:off x="2275" y="332"/>
              <a:ext cx="7200" cy="2700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8" name="Google Shape;368;p30"/>
            <p:cNvGrpSpPr/>
            <p:nvPr/>
          </p:nvGrpSpPr>
          <p:grpSpPr>
            <a:xfrm>
              <a:off x="2699" y="611"/>
              <a:ext cx="4429" cy="1972"/>
              <a:chOff x="2699" y="611"/>
              <a:chExt cx="4429" cy="1972"/>
            </a:xfrm>
          </p:grpSpPr>
          <p:sp>
            <p:nvSpPr>
              <p:cNvPr id="369" name="Google Shape;369;p30"/>
              <p:cNvSpPr txBox="1"/>
              <p:nvPr/>
            </p:nvSpPr>
            <p:spPr>
              <a:xfrm>
                <a:off x="5099" y="611"/>
                <a:ext cx="900" cy="3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А0</a:t>
                </a:r>
                <a:endParaRPr/>
              </a:p>
            </p:txBody>
          </p:sp>
          <p:sp>
            <p:nvSpPr>
              <p:cNvPr id="370" name="Google Shape;370;p30"/>
              <p:cNvSpPr txBox="1"/>
              <p:nvPr/>
            </p:nvSpPr>
            <p:spPr>
              <a:xfrm>
                <a:off x="3969" y="1447"/>
                <a:ext cx="900" cy="3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А1</a:t>
                </a:r>
                <a:endParaRPr/>
              </a:p>
            </p:txBody>
          </p:sp>
          <p:sp>
            <p:nvSpPr>
              <p:cNvPr id="371" name="Google Shape;371;p30"/>
              <p:cNvSpPr txBox="1"/>
              <p:nvPr/>
            </p:nvSpPr>
            <p:spPr>
              <a:xfrm>
                <a:off x="5099" y="1447"/>
                <a:ext cx="900" cy="3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А2</a:t>
                </a:r>
                <a:endParaRPr/>
              </a:p>
            </p:txBody>
          </p:sp>
          <p:sp>
            <p:nvSpPr>
              <p:cNvPr id="372" name="Google Shape;372;p30"/>
              <p:cNvSpPr txBox="1"/>
              <p:nvPr/>
            </p:nvSpPr>
            <p:spPr>
              <a:xfrm>
                <a:off x="6228" y="1447"/>
                <a:ext cx="900" cy="3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А3</a:t>
                </a:r>
                <a:endParaRPr/>
              </a:p>
            </p:txBody>
          </p:sp>
          <p:sp>
            <p:nvSpPr>
              <p:cNvPr id="373" name="Google Shape;373;p30"/>
              <p:cNvSpPr txBox="1"/>
              <p:nvPr/>
            </p:nvSpPr>
            <p:spPr>
              <a:xfrm>
                <a:off x="2699" y="2283"/>
                <a:ext cx="900" cy="3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А11</a:t>
                </a:r>
                <a:endParaRPr/>
              </a:p>
            </p:txBody>
          </p:sp>
          <p:sp>
            <p:nvSpPr>
              <p:cNvPr id="374" name="Google Shape;374;p30"/>
              <p:cNvSpPr txBox="1"/>
              <p:nvPr/>
            </p:nvSpPr>
            <p:spPr>
              <a:xfrm>
                <a:off x="3969" y="2283"/>
                <a:ext cx="900" cy="3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А12</a:t>
                </a:r>
                <a:endParaRPr/>
              </a:p>
            </p:txBody>
          </p:sp>
          <p:sp>
            <p:nvSpPr>
              <p:cNvPr id="375" name="Google Shape;375;p30"/>
              <p:cNvSpPr txBox="1"/>
              <p:nvPr/>
            </p:nvSpPr>
            <p:spPr>
              <a:xfrm>
                <a:off x="5240" y="2283"/>
                <a:ext cx="900" cy="300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А13</a:t>
                </a:r>
                <a:endParaRPr/>
              </a:p>
            </p:txBody>
          </p:sp>
          <p:cxnSp>
            <p:nvCxnSpPr>
              <p:cNvPr id="376" name="Google Shape;376;p30"/>
              <p:cNvCxnSpPr/>
              <p:nvPr/>
            </p:nvCxnSpPr>
            <p:spPr>
              <a:xfrm>
                <a:off x="5522" y="1029"/>
                <a:ext cx="0" cy="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30"/>
              <p:cNvCxnSpPr/>
              <p:nvPr/>
            </p:nvCxnSpPr>
            <p:spPr>
              <a:xfrm flipH="1">
                <a:off x="4322" y="1029"/>
                <a:ext cx="1200" cy="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30"/>
              <p:cNvCxnSpPr/>
              <p:nvPr/>
            </p:nvCxnSpPr>
            <p:spPr>
              <a:xfrm>
                <a:off x="5522" y="1029"/>
                <a:ext cx="1200" cy="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30"/>
              <p:cNvCxnSpPr/>
              <p:nvPr/>
            </p:nvCxnSpPr>
            <p:spPr>
              <a:xfrm flipH="1">
                <a:off x="3193" y="1865"/>
                <a:ext cx="1200" cy="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30"/>
              <p:cNvCxnSpPr/>
              <p:nvPr/>
            </p:nvCxnSpPr>
            <p:spPr>
              <a:xfrm>
                <a:off x="4393" y="1865"/>
                <a:ext cx="0" cy="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81" name="Google Shape;381;p30"/>
              <p:cNvCxnSpPr/>
              <p:nvPr/>
            </p:nvCxnSpPr>
            <p:spPr>
              <a:xfrm>
                <a:off x="4393" y="1865"/>
                <a:ext cx="1200" cy="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</p:grpSp>
      <p:sp>
        <p:nvSpPr>
          <p:cNvPr id="382" name="Google Shape;382;p30"/>
          <p:cNvSpPr txBox="1"/>
          <p:nvPr/>
        </p:nvSpPr>
        <p:spPr>
          <a:xfrm>
            <a:off x="1042987" y="4292600"/>
            <a:ext cx="7058100" cy="2376600"/>
          </a:xfrm>
          <a:prstGeom prst="rect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0"/>
          <p:cNvSpPr txBox="1"/>
          <p:nvPr/>
        </p:nvSpPr>
        <p:spPr>
          <a:xfrm>
            <a:off x="1187450" y="4437062"/>
            <a:ext cx="38163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450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А0 ____________</a:t>
            </a:r>
            <a:endParaRPr/>
          </a:p>
          <a:p>
            <a:pPr marL="0" marR="0" lvl="0" indent="450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А1____________</a:t>
            </a:r>
            <a:endParaRPr/>
          </a:p>
          <a:p>
            <a:pPr marL="0" marR="0" lvl="0" indent="450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А11___________</a:t>
            </a:r>
            <a:endParaRPr/>
          </a:p>
          <a:p>
            <a:pPr marL="0" marR="0" lvl="0" indent="450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А12___________</a:t>
            </a:r>
            <a:endParaRPr/>
          </a:p>
          <a:p>
            <a:pPr marL="0" marR="0" lvl="0" indent="450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А13___________</a:t>
            </a:r>
            <a:endParaRPr/>
          </a:p>
          <a:p>
            <a:pPr marL="0" marR="0" lvl="0" indent="450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А2____________</a:t>
            </a:r>
            <a:endParaRPr/>
          </a:p>
          <a:p>
            <a:pPr marL="0" marR="0" lvl="0" indent="450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А3____________</a:t>
            </a:r>
            <a:endParaRPr/>
          </a:p>
        </p:txBody>
      </p:sp>
      <p:sp>
        <p:nvSpPr>
          <p:cNvPr id="384" name="Google Shape;384;p30"/>
          <p:cNvSpPr txBox="1"/>
          <p:nvPr/>
        </p:nvSpPr>
        <p:spPr>
          <a:xfrm>
            <a:off x="5867400" y="3573462"/>
            <a:ext cx="211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Дерево узлов</a:t>
            </a:r>
            <a:endParaRPr/>
          </a:p>
        </p:txBody>
      </p:sp>
      <p:sp>
        <p:nvSpPr>
          <p:cNvPr id="385" name="Google Shape;385;p30"/>
          <p:cNvSpPr txBox="1"/>
          <p:nvPr/>
        </p:nvSpPr>
        <p:spPr>
          <a:xfrm>
            <a:off x="5940425" y="6165850"/>
            <a:ext cx="2090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Индекс узлов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Нумерация работ и диаграмм</a:t>
            </a:r>
            <a:endParaRPr/>
          </a:p>
        </p:txBody>
      </p:sp>
      <p:grpSp>
        <p:nvGrpSpPr>
          <p:cNvPr id="391" name="Google Shape;391;p31"/>
          <p:cNvGrpSpPr/>
          <p:nvPr/>
        </p:nvGrpSpPr>
        <p:grpSpPr>
          <a:xfrm>
            <a:off x="3635375" y="1268412"/>
            <a:ext cx="2495081" cy="1628428"/>
            <a:chOff x="4110" y="2088"/>
            <a:chExt cx="2718" cy="2100"/>
          </a:xfrm>
        </p:grpSpPr>
        <p:sp>
          <p:nvSpPr>
            <p:cNvPr id="392" name="Google Shape;392;p31"/>
            <p:cNvSpPr txBox="1"/>
            <p:nvPr/>
          </p:nvSpPr>
          <p:spPr>
            <a:xfrm>
              <a:off x="4110" y="2088"/>
              <a:ext cx="2700" cy="21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3" name="Google Shape;393;p31"/>
            <p:cNvGrpSpPr/>
            <p:nvPr/>
          </p:nvGrpSpPr>
          <p:grpSpPr>
            <a:xfrm>
              <a:off x="4957" y="2228"/>
              <a:ext cx="1042" cy="836"/>
              <a:chOff x="4957" y="2228"/>
              <a:chExt cx="1042" cy="836"/>
            </a:xfrm>
          </p:grpSpPr>
          <p:sp>
            <p:nvSpPr>
              <p:cNvPr id="394" name="Google Shape;394;p31"/>
              <p:cNvSpPr txBox="1"/>
              <p:nvPr/>
            </p:nvSpPr>
            <p:spPr>
              <a:xfrm>
                <a:off x="5099" y="2367"/>
                <a:ext cx="900" cy="6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endParaRPr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А0</a:t>
                </a:r>
                <a:endParaRPr/>
              </a:p>
            </p:txBody>
          </p:sp>
          <p:cxnSp>
            <p:nvCxnSpPr>
              <p:cNvPr id="395" name="Google Shape;395;p31"/>
              <p:cNvCxnSpPr/>
              <p:nvPr/>
            </p:nvCxnSpPr>
            <p:spPr>
              <a:xfrm>
                <a:off x="4957" y="2646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396" name="Google Shape;396;p31"/>
              <p:cNvCxnSpPr/>
              <p:nvPr/>
            </p:nvCxnSpPr>
            <p:spPr>
              <a:xfrm>
                <a:off x="5522" y="2228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397" name="Google Shape;397;p31"/>
              <p:cNvCxnSpPr/>
              <p:nvPr/>
            </p:nvCxnSpPr>
            <p:spPr>
              <a:xfrm>
                <a:off x="5946" y="2646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398" name="Google Shape;398;p31"/>
              <p:cNvCxnSpPr/>
              <p:nvPr/>
            </p:nvCxnSpPr>
            <p:spPr>
              <a:xfrm>
                <a:off x="5522" y="306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</p:grpSp>
        <p:sp>
          <p:nvSpPr>
            <p:cNvPr id="399" name="Google Shape;399;p31"/>
            <p:cNvSpPr txBox="1"/>
            <p:nvPr/>
          </p:nvSpPr>
          <p:spPr>
            <a:xfrm>
              <a:off x="4251" y="3343"/>
              <a:ext cx="1200" cy="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Цель: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Т.зрения:</a:t>
              </a:r>
              <a:endParaRPr/>
            </a:p>
          </p:txBody>
        </p:sp>
        <p:sp>
          <p:nvSpPr>
            <p:cNvPr id="400" name="Google Shape;400;p31"/>
            <p:cNvSpPr txBox="1"/>
            <p:nvPr/>
          </p:nvSpPr>
          <p:spPr>
            <a:xfrm>
              <a:off x="6228" y="3482"/>
              <a:ext cx="60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А-0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1" name="Google Shape;401;p31"/>
          <p:cNvGrpSpPr/>
          <p:nvPr/>
        </p:nvGrpSpPr>
        <p:grpSpPr>
          <a:xfrm>
            <a:off x="3059176" y="1916112"/>
            <a:ext cx="3772329" cy="2658857"/>
            <a:chOff x="1565" y="935"/>
            <a:chExt cx="2376" cy="1675"/>
          </a:xfrm>
        </p:grpSpPr>
        <p:grpSp>
          <p:nvGrpSpPr>
            <p:cNvPr id="402" name="Google Shape;402;p31"/>
            <p:cNvGrpSpPr/>
            <p:nvPr/>
          </p:nvGrpSpPr>
          <p:grpSpPr>
            <a:xfrm>
              <a:off x="1565" y="1525"/>
              <a:ext cx="2376" cy="1085"/>
              <a:chOff x="3546" y="4318"/>
              <a:chExt cx="3900" cy="2100"/>
            </a:xfrm>
          </p:grpSpPr>
          <p:sp>
            <p:nvSpPr>
              <p:cNvPr id="403" name="Google Shape;403;p31"/>
              <p:cNvSpPr txBox="1"/>
              <p:nvPr/>
            </p:nvSpPr>
            <p:spPr>
              <a:xfrm>
                <a:off x="3546" y="4318"/>
                <a:ext cx="3900" cy="21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4" name="Google Shape;404;p31"/>
              <p:cNvGrpSpPr/>
              <p:nvPr/>
            </p:nvGrpSpPr>
            <p:grpSpPr>
              <a:xfrm>
                <a:off x="3828" y="4597"/>
                <a:ext cx="3106" cy="1254"/>
                <a:chOff x="3828" y="4597"/>
                <a:chExt cx="3106" cy="1254"/>
              </a:xfrm>
            </p:grpSpPr>
            <p:sp>
              <p:nvSpPr>
                <p:cNvPr id="405" name="Google Shape;405;p31"/>
                <p:cNvSpPr txBox="1"/>
                <p:nvPr/>
              </p:nvSpPr>
              <p:spPr>
                <a:xfrm>
                  <a:off x="3969" y="4736"/>
                  <a:ext cx="600" cy="3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А1</a:t>
                  </a:r>
                  <a:endParaRPr/>
                </a:p>
              </p:txBody>
            </p:sp>
            <p:sp>
              <p:nvSpPr>
                <p:cNvPr id="406" name="Google Shape;406;p31"/>
                <p:cNvSpPr txBox="1"/>
                <p:nvPr/>
              </p:nvSpPr>
              <p:spPr>
                <a:xfrm>
                  <a:off x="6228" y="5293"/>
                  <a:ext cx="600" cy="3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А3</a:t>
                  </a:r>
                  <a:endParaRPr/>
                </a:p>
              </p:txBody>
            </p:sp>
            <p:sp>
              <p:nvSpPr>
                <p:cNvPr id="407" name="Google Shape;407;p31"/>
                <p:cNvSpPr txBox="1"/>
                <p:nvPr/>
              </p:nvSpPr>
              <p:spPr>
                <a:xfrm>
                  <a:off x="5099" y="5015"/>
                  <a:ext cx="600" cy="3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А2</a:t>
                  </a:r>
                  <a:endParaRPr/>
                </a:p>
              </p:txBody>
            </p:sp>
            <p:cxnSp>
              <p:nvCxnSpPr>
                <p:cNvPr id="408" name="Google Shape;408;p31"/>
                <p:cNvCxnSpPr/>
                <p:nvPr/>
              </p:nvCxnSpPr>
              <p:spPr>
                <a:xfrm>
                  <a:off x="3828" y="4875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09" name="Google Shape;409;p31"/>
                <p:cNvCxnSpPr/>
                <p:nvPr/>
              </p:nvCxnSpPr>
              <p:spPr>
                <a:xfrm>
                  <a:off x="6934" y="5433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10" name="Google Shape;410;p31"/>
                <p:cNvCxnSpPr/>
                <p:nvPr/>
              </p:nvCxnSpPr>
              <p:spPr>
                <a:xfrm>
                  <a:off x="4393" y="4597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11" name="Google Shape;411;p31"/>
                <p:cNvCxnSpPr/>
                <p:nvPr/>
              </p:nvCxnSpPr>
              <p:spPr>
                <a:xfrm>
                  <a:off x="5522" y="4875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12" name="Google Shape;412;p31"/>
                <p:cNvCxnSpPr/>
                <p:nvPr/>
              </p:nvCxnSpPr>
              <p:spPr>
                <a:xfrm>
                  <a:off x="6651" y="5154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13" name="Google Shape;413;p31"/>
                <p:cNvCxnSpPr/>
                <p:nvPr/>
              </p:nvCxnSpPr>
              <p:spPr>
                <a:xfrm>
                  <a:off x="4393" y="5293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14" name="Google Shape;414;p31"/>
                <p:cNvCxnSpPr/>
                <p:nvPr/>
              </p:nvCxnSpPr>
              <p:spPr>
                <a:xfrm>
                  <a:off x="5522" y="5572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15" name="Google Shape;415;p31"/>
                <p:cNvCxnSpPr/>
                <p:nvPr/>
              </p:nvCxnSpPr>
              <p:spPr>
                <a:xfrm>
                  <a:off x="6651" y="5851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16" name="Google Shape;416;p31"/>
                <p:cNvCxnSpPr/>
                <p:nvPr/>
              </p:nvCxnSpPr>
              <p:spPr>
                <a:xfrm>
                  <a:off x="4676" y="4945"/>
                  <a:ext cx="300" cy="300"/>
                </a:xfrm>
                <a:prstGeom prst="bentConnector3">
                  <a:avLst>
                    <a:gd name="adj1" fmla="val 1076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17" name="Google Shape;417;p31"/>
                <p:cNvCxnSpPr/>
                <p:nvPr/>
              </p:nvCxnSpPr>
              <p:spPr>
                <a:xfrm>
                  <a:off x="5806" y="5224"/>
                  <a:ext cx="300" cy="300"/>
                </a:xfrm>
                <a:prstGeom prst="bentConnector3">
                  <a:avLst>
                    <a:gd name="adj1" fmla="val 1076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418" name="Google Shape;418;p31"/>
              <p:cNvSpPr txBox="1"/>
              <p:nvPr/>
            </p:nvSpPr>
            <p:spPr>
              <a:xfrm>
                <a:off x="6510" y="5990"/>
                <a:ext cx="6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А0</a:t>
                </a:r>
                <a:endParaRPr/>
              </a:p>
            </p:txBody>
          </p:sp>
        </p:grpSp>
        <p:cxnSp>
          <p:nvCxnSpPr>
            <p:cNvPr id="419" name="Google Shape;419;p31"/>
            <p:cNvCxnSpPr/>
            <p:nvPr/>
          </p:nvCxnSpPr>
          <p:spPr>
            <a:xfrm flipH="1">
              <a:off x="1572" y="935"/>
              <a:ext cx="90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0" name="Google Shape;420;p31"/>
            <p:cNvCxnSpPr/>
            <p:nvPr/>
          </p:nvCxnSpPr>
          <p:spPr>
            <a:xfrm>
              <a:off x="2971" y="935"/>
              <a:ext cx="90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421" name="Google Shape;421;p31"/>
          <p:cNvGrpSpPr/>
          <p:nvPr/>
        </p:nvGrpSpPr>
        <p:grpSpPr>
          <a:xfrm>
            <a:off x="1979852" y="3500437"/>
            <a:ext cx="3112846" cy="2946194"/>
            <a:chOff x="884" y="1933"/>
            <a:chExt cx="1961" cy="1856"/>
          </a:xfrm>
        </p:grpSpPr>
        <p:grpSp>
          <p:nvGrpSpPr>
            <p:cNvPr id="422" name="Google Shape;422;p31"/>
            <p:cNvGrpSpPr/>
            <p:nvPr/>
          </p:nvGrpSpPr>
          <p:grpSpPr>
            <a:xfrm>
              <a:off x="884" y="2704"/>
              <a:ext cx="1936" cy="1085"/>
              <a:chOff x="3546" y="4318"/>
              <a:chExt cx="3900" cy="2100"/>
            </a:xfrm>
          </p:grpSpPr>
          <p:sp>
            <p:nvSpPr>
              <p:cNvPr id="423" name="Google Shape;423;p31"/>
              <p:cNvSpPr txBox="1"/>
              <p:nvPr/>
            </p:nvSpPr>
            <p:spPr>
              <a:xfrm>
                <a:off x="3546" y="4318"/>
                <a:ext cx="3900" cy="21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24" name="Google Shape;424;p31"/>
              <p:cNvGrpSpPr/>
              <p:nvPr/>
            </p:nvGrpSpPr>
            <p:grpSpPr>
              <a:xfrm>
                <a:off x="3828" y="4597"/>
                <a:ext cx="3106" cy="1254"/>
                <a:chOff x="3828" y="4597"/>
                <a:chExt cx="3106" cy="1254"/>
              </a:xfrm>
            </p:grpSpPr>
            <p:sp>
              <p:nvSpPr>
                <p:cNvPr id="425" name="Google Shape;425;p31"/>
                <p:cNvSpPr txBox="1"/>
                <p:nvPr/>
              </p:nvSpPr>
              <p:spPr>
                <a:xfrm>
                  <a:off x="3969" y="4736"/>
                  <a:ext cx="600" cy="3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А11</a:t>
                  </a:r>
                  <a:endParaRPr/>
                </a:p>
              </p:txBody>
            </p:sp>
            <p:sp>
              <p:nvSpPr>
                <p:cNvPr id="426" name="Google Shape;426;p31"/>
                <p:cNvSpPr txBox="1"/>
                <p:nvPr/>
              </p:nvSpPr>
              <p:spPr>
                <a:xfrm>
                  <a:off x="6228" y="5293"/>
                  <a:ext cx="600" cy="3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А13</a:t>
                  </a:r>
                  <a:endParaRPr/>
                </a:p>
              </p:txBody>
            </p:sp>
            <p:sp>
              <p:nvSpPr>
                <p:cNvPr id="427" name="Google Shape;427;p31"/>
                <p:cNvSpPr txBox="1"/>
                <p:nvPr/>
              </p:nvSpPr>
              <p:spPr>
                <a:xfrm>
                  <a:off x="5099" y="5015"/>
                  <a:ext cx="600" cy="3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А12</a:t>
                  </a:r>
                  <a:endParaRPr/>
                </a:p>
              </p:txBody>
            </p:sp>
            <p:cxnSp>
              <p:nvCxnSpPr>
                <p:cNvPr id="428" name="Google Shape;428;p31"/>
                <p:cNvCxnSpPr/>
                <p:nvPr/>
              </p:nvCxnSpPr>
              <p:spPr>
                <a:xfrm>
                  <a:off x="3828" y="4875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29" name="Google Shape;429;p31"/>
                <p:cNvCxnSpPr/>
                <p:nvPr/>
              </p:nvCxnSpPr>
              <p:spPr>
                <a:xfrm>
                  <a:off x="6934" y="5433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30" name="Google Shape;430;p31"/>
                <p:cNvCxnSpPr/>
                <p:nvPr/>
              </p:nvCxnSpPr>
              <p:spPr>
                <a:xfrm>
                  <a:off x="4393" y="4597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31" name="Google Shape;431;p31"/>
                <p:cNvCxnSpPr/>
                <p:nvPr/>
              </p:nvCxnSpPr>
              <p:spPr>
                <a:xfrm>
                  <a:off x="5522" y="4875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32" name="Google Shape;432;p31"/>
                <p:cNvCxnSpPr/>
                <p:nvPr/>
              </p:nvCxnSpPr>
              <p:spPr>
                <a:xfrm>
                  <a:off x="6651" y="5154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33" name="Google Shape;433;p31"/>
                <p:cNvCxnSpPr/>
                <p:nvPr/>
              </p:nvCxnSpPr>
              <p:spPr>
                <a:xfrm>
                  <a:off x="4393" y="5293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34" name="Google Shape;434;p31"/>
                <p:cNvCxnSpPr/>
                <p:nvPr/>
              </p:nvCxnSpPr>
              <p:spPr>
                <a:xfrm>
                  <a:off x="5522" y="5572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35" name="Google Shape;435;p31"/>
                <p:cNvCxnSpPr/>
                <p:nvPr/>
              </p:nvCxnSpPr>
              <p:spPr>
                <a:xfrm>
                  <a:off x="6651" y="5851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36" name="Google Shape;436;p31"/>
                <p:cNvCxnSpPr/>
                <p:nvPr/>
              </p:nvCxnSpPr>
              <p:spPr>
                <a:xfrm>
                  <a:off x="4676" y="4945"/>
                  <a:ext cx="300" cy="300"/>
                </a:xfrm>
                <a:prstGeom prst="bentConnector3">
                  <a:avLst>
                    <a:gd name="adj1" fmla="val 1076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37" name="Google Shape;437;p31"/>
                <p:cNvCxnSpPr/>
                <p:nvPr/>
              </p:nvCxnSpPr>
              <p:spPr>
                <a:xfrm>
                  <a:off x="5806" y="5224"/>
                  <a:ext cx="300" cy="300"/>
                </a:xfrm>
                <a:prstGeom prst="bentConnector3">
                  <a:avLst>
                    <a:gd name="adj1" fmla="val 1076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438" name="Google Shape;438;p31"/>
              <p:cNvSpPr txBox="1"/>
              <p:nvPr/>
            </p:nvSpPr>
            <p:spPr>
              <a:xfrm>
                <a:off x="6510" y="5990"/>
                <a:ext cx="6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А1</a:t>
                </a:r>
                <a:endParaRPr/>
              </a:p>
            </p:txBody>
          </p:sp>
        </p:grpSp>
        <p:cxnSp>
          <p:nvCxnSpPr>
            <p:cNvPr id="439" name="Google Shape;439;p31"/>
            <p:cNvCxnSpPr/>
            <p:nvPr/>
          </p:nvCxnSpPr>
          <p:spPr>
            <a:xfrm flipH="1">
              <a:off x="937" y="1933"/>
              <a:ext cx="900" cy="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40" name="Google Shape;440;p31"/>
            <p:cNvCxnSpPr/>
            <p:nvPr/>
          </p:nvCxnSpPr>
          <p:spPr>
            <a:xfrm>
              <a:off x="2245" y="1933"/>
              <a:ext cx="600" cy="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441" name="Google Shape;441;p31"/>
          <p:cNvGrpSpPr/>
          <p:nvPr/>
        </p:nvGrpSpPr>
        <p:grpSpPr>
          <a:xfrm>
            <a:off x="5077065" y="4005262"/>
            <a:ext cx="3128721" cy="2441369"/>
            <a:chOff x="2835" y="2251"/>
            <a:chExt cx="1971" cy="1538"/>
          </a:xfrm>
        </p:grpSpPr>
        <p:grpSp>
          <p:nvGrpSpPr>
            <p:cNvPr id="442" name="Google Shape;442;p31"/>
            <p:cNvGrpSpPr/>
            <p:nvPr/>
          </p:nvGrpSpPr>
          <p:grpSpPr>
            <a:xfrm>
              <a:off x="2835" y="2704"/>
              <a:ext cx="1936" cy="1085"/>
              <a:chOff x="3546" y="4318"/>
              <a:chExt cx="3900" cy="2100"/>
            </a:xfrm>
          </p:grpSpPr>
          <p:sp>
            <p:nvSpPr>
              <p:cNvPr id="443" name="Google Shape;443;p31"/>
              <p:cNvSpPr txBox="1"/>
              <p:nvPr/>
            </p:nvSpPr>
            <p:spPr>
              <a:xfrm>
                <a:off x="3546" y="4318"/>
                <a:ext cx="3900" cy="21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4" name="Google Shape;444;p31"/>
              <p:cNvGrpSpPr/>
              <p:nvPr/>
            </p:nvGrpSpPr>
            <p:grpSpPr>
              <a:xfrm>
                <a:off x="3828" y="4597"/>
                <a:ext cx="3106" cy="1254"/>
                <a:chOff x="3828" y="4597"/>
                <a:chExt cx="3106" cy="1254"/>
              </a:xfrm>
            </p:grpSpPr>
            <p:sp>
              <p:nvSpPr>
                <p:cNvPr id="445" name="Google Shape;445;p31"/>
                <p:cNvSpPr txBox="1"/>
                <p:nvPr/>
              </p:nvSpPr>
              <p:spPr>
                <a:xfrm>
                  <a:off x="3969" y="4736"/>
                  <a:ext cx="600" cy="3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А31</a:t>
                  </a:r>
                  <a:endParaRPr/>
                </a:p>
              </p:txBody>
            </p:sp>
            <p:sp>
              <p:nvSpPr>
                <p:cNvPr id="446" name="Google Shape;446;p31"/>
                <p:cNvSpPr txBox="1"/>
                <p:nvPr/>
              </p:nvSpPr>
              <p:spPr>
                <a:xfrm>
                  <a:off x="6228" y="5293"/>
                  <a:ext cx="600" cy="3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А33</a:t>
                  </a:r>
                  <a:endParaRPr/>
                </a:p>
              </p:txBody>
            </p:sp>
            <p:sp>
              <p:nvSpPr>
                <p:cNvPr id="447" name="Google Shape;447;p31"/>
                <p:cNvSpPr txBox="1"/>
                <p:nvPr/>
              </p:nvSpPr>
              <p:spPr>
                <a:xfrm>
                  <a:off x="5099" y="5015"/>
                  <a:ext cx="600" cy="3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lang="en-US" sz="16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А32</a:t>
                  </a:r>
                  <a:endParaRPr/>
                </a:p>
              </p:txBody>
            </p:sp>
            <p:cxnSp>
              <p:nvCxnSpPr>
                <p:cNvPr id="448" name="Google Shape;448;p31"/>
                <p:cNvCxnSpPr/>
                <p:nvPr/>
              </p:nvCxnSpPr>
              <p:spPr>
                <a:xfrm>
                  <a:off x="3828" y="4875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49" name="Google Shape;449;p31"/>
                <p:cNvCxnSpPr/>
                <p:nvPr/>
              </p:nvCxnSpPr>
              <p:spPr>
                <a:xfrm>
                  <a:off x="6934" y="5433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4393" y="4597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51" name="Google Shape;451;p31"/>
                <p:cNvCxnSpPr/>
                <p:nvPr/>
              </p:nvCxnSpPr>
              <p:spPr>
                <a:xfrm>
                  <a:off x="5522" y="4875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52" name="Google Shape;452;p31"/>
                <p:cNvCxnSpPr/>
                <p:nvPr/>
              </p:nvCxnSpPr>
              <p:spPr>
                <a:xfrm>
                  <a:off x="6651" y="5154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53" name="Google Shape;453;p31"/>
                <p:cNvCxnSpPr/>
                <p:nvPr/>
              </p:nvCxnSpPr>
              <p:spPr>
                <a:xfrm>
                  <a:off x="4393" y="5293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54" name="Google Shape;454;p31"/>
                <p:cNvCxnSpPr/>
                <p:nvPr/>
              </p:nvCxnSpPr>
              <p:spPr>
                <a:xfrm>
                  <a:off x="5522" y="5572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55" name="Google Shape;455;p31"/>
                <p:cNvCxnSpPr/>
                <p:nvPr/>
              </p:nvCxnSpPr>
              <p:spPr>
                <a:xfrm>
                  <a:off x="6651" y="5851"/>
                  <a:ext cx="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56" name="Google Shape;456;p31"/>
                <p:cNvCxnSpPr/>
                <p:nvPr/>
              </p:nvCxnSpPr>
              <p:spPr>
                <a:xfrm>
                  <a:off x="4676" y="4945"/>
                  <a:ext cx="300" cy="300"/>
                </a:xfrm>
                <a:prstGeom prst="bentConnector3">
                  <a:avLst>
                    <a:gd name="adj1" fmla="val 1076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57" name="Google Shape;457;p31"/>
                <p:cNvCxnSpPr/>
                <p:nvPr/>
              </p:nvCxnSpPr>
              <p:spPr>
                <a:xfrm>
                  <a:off x="5806" y="5224"/>
                  <a:ext cx="300" cy="300"/>
                </a:xfrm>
                <a:prstGeom prst="bentConnector3">
                  <a:avLst>
                    <a:gd name="adj1" fmla="val 10760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458" name="Google Shape;458;p31"/>
              <p:cNvSpPr txBox="1"/>
              <p:nvPr/>
            </p:nvSpPr>
            <p:spPr>
              <a:xfrm>
                <a:off x="6510" y="5990"/>
                <a:ext cx="6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А3</a:t>
                </a:r>
                <a:endParaRPr/>
              </a:p>
            </p:txBody>
          </p:sp>
        </p:grpSp>
        <p:cxnSp>
          <p:nvCxnSpPr>
            <p:cNvPr id="459" name="Google Shape;459;p31"/>
            <p:cNvCxnSpPr/>
            <p:nvPr/>
          </p:nvCxnSpPr>
          <p:spPr>
            <a:xfrm flipH="1">
              <a:off x="2898" y="2251"/>
              <a:ext cx="30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60" name="Google Shape;460;p31"/>
            <p:cNvCxnSpPr/>
            <p:nvPr/>
          </p:nvCxnSpPr>
          <p:spPr>
            <a:xfrm>
              <a:off x="3606" y="2251"/>
              <a:ext cx="120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461" name="Google Shape;461;p31"/>
          <p:cNvGrpSpPr/>
          <p:nvPr/>
        </p:nvGrpSpPr>
        <p:grpSpPr>
          <a:xfrm>
            <a:off x="5564187" y="1557337"/>
            <a:ext cx="3305175" cy="835025"/>
            <a:chOff x="3505" y="981"/>
            <a:chExt cx="2082" cy="526"/>
          </a:xfrm>
        </p:grpSpPr>
        <p:sp>
          <p:nvSpPr>
            <p:cNvPr id="462" name="Google Shape;462;p31"/>
            <p:cNvSpPr txBox="1"/>
            <p:nvPr/>
          </p:nvSpPr>
          <p:spPr>
            <a:xfrm>
              <a:off x="3787" y="981"/>
              <a:ext cx="18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lang="en-US" sz="16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Номер контекстной диаграммы</a:t>
              </a:r>
              <a:endParaRPr/>
            </a:p>
          </p:txBody>
        </p:sp>
        <p:cxnSp>
          <p:nvCxnSpPr>
            <p:cNvPr id="463" name="Google Shape;463;p31"/>
            <p:cNvCxnSpPr/>
            <p:nvPr/>
          </p:nvCxnSpPr>
          <p:spPr>
            <a:xfrm flipH="1">
              <a:off x="3505" y="1207"/>
              <a:ext cx="600" cy="30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464" name="Google Shape;464;p31"/>
          <p:cNvGrpSpPr/>
          <p:nvPr/>
        </p:nvGrpSpPr>
        <p:grpSpPr>
          <a:xfrm>
            <a:off x="250825" y="1268412"/>
            <a:ext cx="4181475" cy="952500"/>
            <a:chOff x="158" y="799"/>
            <a:chExt cx="2634" cy="600"/>
          </a:xfrm>
        </p:grpSpPr>
        <p:sp>
          <p:nvSpPr>
            <p:cNvPr id="465" name="Google Shape;465;p31"/>
            <p:cNvSpPr txBox="1"/>
            <p:nvPr/>
          </p:nvSpPr>
          <p:spPr>
            <a:xfrm>
              <a:off x="158" y="799"/>
              <a:ext cx="15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lang="en-US" sz="16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Номер функционального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lang="en-US" sz="16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блока на контекстной диаграмме</a:t>
              </a:r>
              <a:endParaRPr/>
            </a:p>
          </p:txBody>
        </p:sp>
        <p:cxnSp>
          <p:nvCxnSpPr>
            <p:cNvPr id="466" name="Google Shape;466;p31"/>
            <p:cNvCxnSpPr/>
            <p:nvPr/>
          </p:nvCxnSpPr>
          <p:spPr>
            <a:xfrm>
              <a:off x="1292" y="1207"/>
              <a:ext cx="1500" cy="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467" name="Google Shape;467;p31"/>
          <p:cNvGrpSpPr/>
          <p:nvPr/>
        </p:nvGrpSpPr>
        <p:grpSpPr>
          <a:xfrm>
            <a:off x="6283324" y="2781300"/>
            <a:ext cx="2757487" cy="3676650"/>
            <a:chOff x="3958" y="1616"/>
            <a:chExt cx="1737" cy="2316"/>
          </a:xfrm>
        </p:grpSpPr>
        <p:sp>
          <p:nvSpPr>
            <p:cNvPr id="468" name="Google Shape;468;p31"/>
            <p:cNvSpPr txBox="1"/>
            <p:nvPr/>
          </p:nvSpPr>
          <p:spPr>
            <a:xfrm>
              <a:off x="4195" y="1616"/>
              <a:ext cx="1500" cy="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lang="en-US" sz="16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Диаграммы декомпозиции имеют номер  декомпозируемого блока</a:t>
              </a:r>
              <a:endParaRPr/>
            </a:p>
          </p:txBody>
        </p:sp>
        <p:cxnSp>
          <p:nvCxnSpPr>
            <p:cNvPr id="469" name="Google Shape;469;p31"/>
            <p:cNvCxnSpPr/>
            <p:nvPr/>
          </p:nvCxnSpPr>
          <p:spPr>
            <a:xfrm flipH="1">
              <a:off x="3958" y="2432"/>
              <a:ext cx="600" cy="30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470" name="Google Shape;470;p31"/>
            <p:cNvCxnSpPr/>
            <p:nvPr/>
          </p:nvCxnSpPr>
          <p:spPr>
            <a:xfrm flipH="1">
              <a:off x="4848" y="2432"/>
              <a:ext cx="300" cy="150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471" name="Google Shape;471;p31"/>
          <p:cNvGrpSpPr/>
          <p:nvPr/>
        </p:nvGrpSpPr>
        <p:grpSpPr>
          <a:xfrm>
            <a:off x="179387" y="3357562"/>
            <a:ext cx="2320925" cy="2381250"/>
            <a:chOff x="113" y="2115"/>
            <a:chExt cx="1462" cy="1500"/>
          </a:xfrm>
        </p:grpSpPr>
        <p:sp>
          <p:nvSpPr>
            <p:cNvPr id="472" name="Google Shape;472;p31"/>
            <p:cNvSpPr txBox="1"/>
            <p:nvPr/>
          </p:nvSpPr>
          <p:spPr>
            <a:xfrm>
              <a:off x="113" y="2115"/>
              <a:ext cx="1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lang="en-US" sz="1600" b="0" i="0" u="sng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Формат номера блока:</a:t>
              </a:r>
              <a:endParaRPr/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AutoNum type="arabicPeriod"/>
              </a:pPr>
              <a:r>
                <a:rPr lang="en-US" sz="16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Префикс</a:t>
              </a:r>
              <a:endParaRPr/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AutoNum type="arabicPeriod"/>
              </a:pPr>
              <a:r>
                <a:rPr lang="en-US" sz="16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Номер родительской работы</a:t>
              </a:r>
              <a:endParaRPr/>
            </a:p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lang="en-US" sz="16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3. Собственный порядковый номер</a:t>
              </a:r>
              <a:endParaRPr/>
            </a:p>
          </p:txBody>
        </p:sp>
        <p:cxnSp>
          <p:nvCxnSpPr>
            <p:cNvPr id="473" name="Google Shape;473;p31"/>
            <p:cNvCxnSpPr/>
            <p:nvPr/>
          </p:nvCxnSpPr>
          <p:spPr>
            <a:xfrm>
              <a:off x="975" y="2387"/>
              <a:ext cx="600" cy="90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0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Основные правила построения диаграмм</a:t>
            </a:r>
            <a:endParaRPr/>
          </a:p>
        </p:txBody>
      </p:sp>
      <p:sp>
        <p:nvSpPr>
          <p:cNvPr id="479" name="Google Shape;479;p32"/>
          <p:cNvSpPr txBox="1">
            <a:spLocks noGrp="1"/>
          </p:cNvSpPr>
          <p:nvPr>
            <p:ph type="body" idx="1"/>
          </p:nvPr>
        </p:nvSpPr>
        <p:spPr>
          <a:xfrm>
            <a:off x="468312" y="1628775"/>
            <a:ext cx="8229600" cy="1879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На одной диаграмме рекомендуется рисовать от 3 до 6 блоков. Иначе диаграмма будет плохо читаемой.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Функциональные блоки должны располагаться слева направо сверху вниз в порядке доминирования.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Следует избегать излишнего пересечения стрелок.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18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0" name="Google Shape;480;p32"/>
          <p:cNvGrpSpPr/>
          <p:nvPr/>
        </p:nvGrpSpPr>
        <p:grpSpPr>
          <a:xfrm>
            <a:off x="250825" y="3860800"/>
            <a:ext cx="8677275" cy="2563687"/>
            <a:chOff x="2275" y="253"/>
            <a:chExt cx="7200" cy="2100"/>
          </a:xfrm>
        </p:grpSpPr>
        <p:sp>
          <p:nvSpPr>
            <p:cNvPr id="481" name="Google Shape;481;p32"/>
            <p:cNvSpPr txBox="1"/>
            <p:nvPr/>
          </p:nvSpPr>
          <p:spPr>
            <a:xfrm>
              <a:off x="2275" y="253"/>
              <a:ext cx="7200" cy="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2" name="Google Shape;482;p32"/>
            <p:cNvGrpSpPr/>
            <p:nvPr/>
          </p:nvGrpSpPr>
          <p:grpSpPr>
            <a:xfrm>
              <a:off x="2557" y="391"/>
              <a:ext cx="2630" cy="1856"/>
              <a:chOff x="2557" y="392"/>
              <a:chExt cx="2630" cy="1856"/>
            </a:xfrm>
          </p:grpSpPr>
          <p:sp>
            <p:nvSpPr>
              <p:cNvPr id="483" name="Google Shape;483;p32"/>
              <p:cNvSpPr txBox="1"/>
              <p:nvPr/>
            </p:nvSpPr>
            <p:spPr>
              <a:xfrm>
                <a:off x="2840" y="950"/>
                <a:ext cx="900" cy="6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32"/>
              <p:cNvSpPr txBox="1"/>
              <p:nvPr/>
            </p:nvSpPr>
            <p:spPr>
              <a:xfrm>
                <a:off x="4251" y="1647"/>
                <a:ext cx="900" cy="6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5" name="Google Shape;485;p32"/>
              <p:cNvCxnSpPr/>
              <p:nvPr/>
            </p:nvCxnSpPr>
            <p:spPr>
              <a:xfrm rot="-5400000" flipH="1">
                <a:off x="2690" y="542"/>
                <a:ext cx="600" cy="300"/>
              </a:xfrm>
              <a:prstGeom prst="bentConnector3">
                <a:avLst>
                  <a:gd name="adj1" fmla="val 210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486" name="Google Shape;486;p32"/>
              <p:cNvCxnSpPr/>
              <p:nvPr/>
            </p:nvCxnSpPr>
            <p:spPr>
              <a:xfrm>
                <a:off x="3263" y="671"/>
                <a:ext cx="1500" cy="900"/>
              </a:xfrm>
              <a:prstGeom prst="bentConnector2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487" name="Google Shape;487;p32"/>
              <p:cNvCxnSpPr/>
              <p:nvPr/>
            </p:nvCxnSpPr>
            <p:spPr>
              <a:xfrm>
                <a:off x="3687" y="1368"/>
                <a:ext cx="15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488" name="Google Shape;488;p32"/>
              <p:cNvCxnSpPr/>
              <p:nvPr/>
            </p:nvCxnSpPr>
            <p:spPr>
              <a:xfrm>
                <a:off x="3687" y="1228"/>
                <a:ext cx="600" cy="600"/>
              </a:xfrm>
              <a:prstGeom prst="bentConnector3">
                <a:avLst>
                  <a:gd name="adj1" fmla="val 10785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489" name="Google Shape;489;p32"/>
              <p:cNvCxnSpPr/>
              <p:nvPr/>
            </p:nvCxnSpPr>
            <p:spPr>
              <a:xfrm>
                <a:off x="2557" y="1786"/>
                <a:ext cx="1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</p:grpSp>
        <p:grpSp>
          <p:nvGrpSpPr>
            <p:cNvPr id="490" name="Google Shape;490;p32"/>
            <p:cNvGrpSpPr/>
            <p:nvPr/>
          </p:nvGrpSpPr>
          <p:grpSpPr>
            <a:xfrm>
              <a:off x="6651" y="531"/>
              <a:ext cx="2454" cy="1713"/>
              <a:chOff x="5804" y="2065"/>
              <a:chExt cx="2453" cy="1715"/>
            </a:xfrm>
          </p:grpSpPr>
          <p:sp>
            <p:nvSpPr>
              <p:cNvPr id="491" name="Google Shape;491;p32"/>
              <p:cNvSpPr txBox="1"/>
              <p:nvPr/>
            </p:nvSpPr>
            <p:spPr>
              <a:xfrm>
                <a:off x="5804" y="2483"/>
                <a:ext cx="900" cy="6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32"/>
              <p:cNvSpPr txBox="1"/>
              <p:nvPr/>
            </p:nvSpPr>
            <p:spPr>
              <a:xfrm>
                <a:off x="7357" y="3179"/>
                <a:ext cx="900" cy="6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3" name="Google Shape;493;p32"/>
              <p:cNvCxnSpPr/>
              <p:nvPr/>
            </p:nvCxnSpPr>
            <p:spPr>
              <a:xfrm rot="5400000">
                <a:off x="6078" y="2215"/>
                <a:ext cx="300" cy="0"/>
              </a:xfrm>
              <a:prstGeom prst="bentConnector3">
                <a:avLst>
                  <a:gd name="adj1" fmla="val 377752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494" name="Google Shape;494;p32"/>
              <p:cNvCxnSpPr/>
              <p:nvPr/>
            </p:nvCxnSpPr>
            <p:spPr>
              <a:xfrm>
                <a:off x="6231" y="2065"/>
                <a:ext cx="1500" cy="1200"/>
              </a:xfrm>
              <a:prstGeom prst="bentConnector2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495" name="Google Shape;495;p32"/>
              <p:cNvCxnSpPr/>
              <p:nvPr/>
            </p:nvCxnSpPr>
            <p:spPr>
              <a:xfrm>
                <a:off x="5804" y="3598"/>
                <a:ext cx="15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496" name="Google Shape;496;p32"/>
              <p:cNvCxnSpPr/>
              <p:nvPr/>
            </p:nvCxnSpPr>
            <p:spPr>
              <a:xfrm>
                <a:off x="6653" y="2761"/>
                <a:ext cx="600" cy="600"/>
              </a:xfrm>
              <a:prstGeom prst="bentConnector3">
                <a:avLst>
                  <a:gd name="adj1" fmla="val -109541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497" name="Google Shape;497;p32"/>
              <p:cNvCxnSpPr/>
              <p:nvPr/>
            </p:nvCxnSpPr>
            <p:spPr>
              <a:xfrm>
                <a:off x="6651" y="2622"/>
                <a:ext cx="15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</p:grpSp>
        <p:sp>
          <p:nvSpPr>
            <p:cNvPr id="498" name="Google Shape;498;p32"/>
            <p:cNvSpPr/>
            <p:nvPr/>
          </p:nvSpPr>
          <p:spPr>
            <a:xfrm>
              <a:off x="5522" y="1228"/>
              <a:ext cx="900" cy="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8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Основные правила построения диаграмм</a:t>
            </a:r>
            <a:endParaRPr/>
          </a:p>
        </p:txBody>
      </p:sp>
      <p:sp>
        <p:nvSpPr>
          <p:cNvPr id="504" name="Google Shape;504;p33"/>
          <p:cNvSpPr txBox="1">
            <a:spLocks noGrp="1"/>
          </p:cNvSpPr>
          <p:nvPr>
            <p:ph type="body" idx="1"/>
          </p:nvPr>
        </p:nvSpPr>
        <p:spPr>
          <a:xfrm>
            <a:off x="468312" y="1628775"/>
            <a:ext cx="8229600" cy="100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Выход одного блока может являться входом (управлением) для другого. Могут быть и обратные связи по входу и управлению.</a:t>
            </a:r>
            <a:endParaRPr/>
          </a:p>
        </p:txBody>
      </p:sp>
      <p:sp>
        <p:nvSpPr>
          <p:cNvPr id="505" name="Google Shape;505;p33"/>
          <p:cNvSpPr txBox="1"/>
          <p:nvPr/>
        </p:nvSpPr>
        <p:spPr>
          <a:xfrm>
            <a:off x="0" y="26479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6" name="Google Shape;506;p33"/>
          <p:cNvGrpSpPr/>
          <p:nvPr/>
        </p:nvGrpSpPr>
        <p:grpSpPr>
          <a:xfrm>
            <a:off x="1547728" y="3068637"/>
            <a:ext cx="6370135" cy="2880596"/>
            <a:chOff x="1111" y="1842"/>
            <a:chExt cx="3793" cy="1616"/>
          </a:xfrm>
        </p:grpSpPr>
        <p:grpSp>
          <p:nvGrpSpPr>
            <p:cNvPr id="507" name="Google Shape;507;p33"/>
            <p:cNvGrpSpPr/>
            <p:nvPr/>
          </p:nvGrpSpPr>
          <p:grpSpPr>
            <a:xfrm>
              <a:off x="1111" y="1979"/>
              <a:ext cx="3498" cy="1181"/>
              <a:chOff x="2275" y="2106"/>
              <a:chExt cx="4500" cy="1500"/>
            </a:xfrm>
          </p:grpSpPr>
          <p:sp>
            <p:nvSpPr>
              <p:cNvPr id="508" name="Google Shape;508;p33"/>
              <p:cNvSpPr txBox="1"/>
              <p:nvPr/>
            </p:nvSpPr>
            <p:spPr>
              <a:xfrm>
                <a:off x="2275" y="2106"/>
                <a:ext cx="4500" cy="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09" name="Google Shape;509;p33"/>
              <p:cNvGrpSpPr/>
              <p:nvPr/>
            </p:nvGrpSpPr>
            <p:grpSpPr>
              <a:xfrm>
                <a:off x="2699" y="2245"/>
                <a:ext cx="3589" cy="1136"/>
                <a:chOff x="2699" y="2245"/>
                <a:chExt cx="3864" cy="1136"/>
              </a:xfrm>
            </p:grpSpPr>
            <p:sp>
              <p:nvSpPr>
                <p:cNvPr id="510" name="Google Shape;510;p33"/>
                <p:cNvSpPr txBox="1"/>
                <p:nvPr/>
              </p:nvSpPr>
              <p:spPr>
                <a:xfrm>
                  <a:off x="2699" y="2245"/>
                  <a:ext cx="900" cy="3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511;p33"/>
                <p:cNvSpPr txBox="1"/>
                <p:nvPr/>
              </p:nvSpPr>
              <p:spPr>
                <a:xfrm>
                  <a:off x="4110" y="2663"/>
                  <a:ext cx="900" cy="3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33"/>
                <p:cNvSpPr txBox="1"/>
                <p:nvPr/>
              </p:nvSpPr>
              <p:spPr>
                <a:xfrm>
                  <a:off x="5663" y="3081"/>
                  <a:ext cx="900" cy="3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13" name="Google Shape;513;p33"/>
                <p:cNvCxnSpPr/>
                <p:nvPr/>
              </p:nvCxnSpPr>
              <p:spPr>
                <a:xfrm>
                  <a:off x="3687" y="2454"/>
                  <a:ext cx="300" cy="300"/>
                </a:xfrm>
                <a:prstGeom prst="bentConnector3">
                  <a:avLst>
                    <a:gd name="adj1" fmla="val 29468"/>
                  </a:avLst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14" name="Google Shape;514;p33"/>
                <p:cNvCxnSpPr/>
                <p:nvPr/>
              </p:nvCxnSpPr>
              <p:spPr>
                <a:xfrm>
                  <a:off x="3687" y="2454"/>
                  <a:ext cx="2100" cy="900"/>
                </a:xfrm>
                <a:prstGeom prst="bentConnector3">
                  <a:avLst>
                    <a:gd name="adj1" fmla="val 6265"/>
                  </a:avLst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15" name="Google Shape;515;p33"/>
                <p:cNvCxnSpPr/>
                <p:nvPr/>
              </p:nvCxnSpPr>
              <p:spPr>
                <a:xfrm>
                  <a:off x="3687" y="2454"/>
                  <a:ext cx="2400" cy="6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</p:grpSp>
        </p:grpSp>
        <p:sp>
          <p:nvSpPr>
            <p:cNvPr id="516" name="Google Shape;516;p33"/>
            <p:cNvSpPr txBox="1"/>
            <p:nvPr/>
          </p:nvSpPr>
          <p:spPr>
            <a:xfrm>
              <a:off x="1367" y="3158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Связь по входу</a:t>
              </a:r>
              <a:endParaRPr/>
            </a:p>
          </p:txBody>
        </p:sp>
        <p:sp>
          <p:nvSpPr>
            <p:cNvPr id="517" name="Google Shape;517;p33"/>
            <p:cNvSpPr txBox="1"/>
            <p:nvPr/>
          </p:nvSpPr>
          <p:spPr>
            <a:xfrm>
              <a:off x="3404" y="1842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Связь по управлению</a:t>
              </a:r>
              <a:endParaRPr/>
            </a:p>
          </p:txBody>
        </p:sp>
        <p:cxnSp>
          <p:nvCxnSpPr>
            <p:cNvPr id="518" name="Google Shape;518;p33"/>
            <p:cNvCxnSpPr/>
            <p:nvPr/>
          </p:nvCxnSpPr>
          <p:spPr>
            <a:xfrm rot="10800000" flipH="1">
              <a:off x="2064" y="2858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519" name="Google Shape;519;p33"/>
            <p:cNvCxnSpPr/>
            <p:nvPr/>
          </p:nvCxnSpPr>
          <p:spPr>
            <a:xfrm flipH="1">
              <a:off x="3323" y="2024"/>
              <a:ext cx="600" cy="30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/>
        </p:nvSpPr>
        <p:spPr>
          <a:xfrm>
            <a:off x="990600" y="304800"/>
            <a:ext cx="779303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Семейство стандартов IDEF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304800" y="1905000"/>
            <a:ext cx="8458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К семейству IDEF относятся следующие стандарты: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381000" y="2514600"/>
            <a:ext cx="8458200" cy="314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IDEF0 – методология функционального моделирования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IDEF1 – методология моделирования информационных потоков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IDEF1X – методология построения реляционных структур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IDEF2 – методология динамического моделирования развития систем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IDEF3 – методология документирования процессов в системе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IDEF4 – методология построения объектно-ориентированных систем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IDEF5 – методология онтологического описания сложных систем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4"/>
          <p:cNvSpPr txBox="1">
            <a:spLocks noGrp="1"/>
          </p:cNvSpPr>
          <p:nvPr>
            <p:ph type="title"/>
          </p:nvPr>
        </p:nvSpPr>
        <p:spPr>
          <a:xfrm>
            <a:off x="468312" y="457200"/>
            <a:ext cx="82185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Основные правила построения диаграмм</a:t>
            </a:r>
            <a:endParaRPr/>
          </a:p>
        </p:txBody>
      </p:sp>
      <p:grpSp>
        <p:nvGrpSpPr>
          <p:cNvPr id="525" name="Google Shape;525;p34"/>
          <p:cNvGrpSpPr/>
          <p:nvPr/>
        </p:nvGrpSpPr>
        <p:grpSpPr>
          <a:xfrm>
            <a:off x="611187" y="1557337"/>
            <a:ext cx="4319587" cy="1825578"/>
            <a:chOff x="3122" y="7346"/>
            <a:chExt cx="3953" cy="1833"/>
          </a:xfrm>
        </p:grpSpPr>
        <p:sp>
          <p:nvSpPr>
            <p:cNvPr id="526" name="Google Shape;526;p34"/>
            <p:cNvSpPr txBox="1"/>
            <p:nvPr/>
          </p:nvSpPr>
          <p:spPr>
            <a:xfrm>
              <a:off x="3122" y="7346"/>
              <a:ext cx="900" cy="3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4"/>
            <p:cNvSpPr txBox="1"/>
            <p:nvPr/>
          </p:nvSpPr>
          <p:spPr>
            <a:xfrm>
              <a:off x="4534" y="7764"/>
              <a:ext cx="900" cy="3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8" name="Google Shape;528;p34"/>
            <p:cNvCxnSpPr/>
            <p:nvPr/>
          </p:nvCxnSpPr>
          <p:spPr>
            <a:xfrm>
              <a:off x="4110" y="7555"/>
              <a:ext cx="300" cy="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529" name="Google Shape;529;p34"/>
            <p:cNvSpPr txBox="1"/>
            <p:nvPr/>
          </p:nvSpPr>
          <p:spPr>
            <a:xfrm>
              <a:off x="6087" y="8182"/>
              <a:ext cx="900" cy="3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0" name="Google Shape;530;p34"/>
            <p:cNvCxnSpPr/>
            <p:nvPr/>
          </p:nvCxnSpPr>
          <p:spPr>
            <a:xfrm>
              <a:off x="5522" y="7973"/>
              <a:ext cx="600" cy="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531" name="Google Shape;531;p34"/>
            <p:cNvCxnSpPr/>
            <p:nvPr/>
          </p:nvCxnSpPr>
          <p:spPr>
            <a:xfrm rot="10800000">
              <a:off x="3175" y="7491"/>
              <a:ext cx="3900" cy="900"/>
            </a:xfrm>
            <a:prstGeom prst="bentConnector5">
              <a:avLst>
                <a:gd name="adj1" fmla="val 113984"/>
                <a:gd name="adj2" fmla="val 311024"/>
                <a:gd name="adj3" fmla="val 11400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532" name="Google Shape;532;p34"/>
            <p:cNvSpPr txBox="1"/>
            <p:nvPr/>
          </p:nvSpPr>
          <p:spPr>
            <a:xfrm>
              <a:off x="3546" y="8879"/>
              <a:ext cx="240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600"/>
                <a:buFont typeface="Arial"/>
                <a:buNone/>
              </a:pPr>
              <a:r>
                <a:rPr lang="en-US" sz="1600" b="0" i="0" u="non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а) обратная связь по входу</a:t>
              </a:r>
              <a:endParaRPr/>
            </a:p>
          </p:txBody>
        </p:sp>
      </p:grpSp>
      <p:grpSp>
        <p:nvGrpSpPr>
          <p:cNvPr id="533" name="Google Shape;533;p34"/>
          <p:cNvGrpSpPr/>
          <p:nvPr/>
        </p:nvGrpSpPr>
        <p:grpSpPr>
          <a:xfrm>
            <a:off x="684212" y="3573462"/>
            <a:ext cx="4105275" cy="1549421"/>
            <a:chOff x="3404" y="9575"/>
            <a:chExt cx="3953" cy="1694"/>
          </a:xfrm>
        </p:grpSpPr>
        <p:sp>
          <p:nvSpPr>
            <p:cNvPr id="534" name="Google Shape;534;p34"/>
            <p:cNvSpPr txBox="1"/>
            <p:nvPr/>
          </p:nvSpPr>
          <p:spPr>
            <a:xfrm>
              <a:off x="3404" y="9575"/>
              <a:ext cx="900" cy="3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4"/>
            <p:cNvSpPr txBox="1"/>
            <p:nvPr/>
          </p:nvSpPr>
          <p:spPr>
            <a:xfrm>
              <a:off x="4816" y="9993"/>
              <a:ext cx="900" cy="3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6" name="Google Shape;536;p34"/>
            <p:cNvCxnSpPr/>
            <p:nvPr/>
          </p:nvCxnSpPr>
          <p:spPr>
            <a:xfrm>
              <a:off x="4393" y="9784"/>
              <a:ext cx="300" cy="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537" name="Google Shape;537;p34"/>
            <p:cNvSpPr txBox="1"/>
            <p:nvPr/>
          </p:nvSpPr>
          <p:spPr>
            <a:xfrm>
              <a:off x="6369" y="10411"/>
              <a:ext cx="900" cy="3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8" name="Google Shape;538;p34"/>
            <p:cNvCxnSpPr/>
            <p:nvPr/>
          </p:nvCxnSpPr>
          <p:spPr>
            <a:xfrm>
              <a:off x="5804" y="10202"/>
              <a:ext cx="600" cy="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539" name="Google Shape;539;p34"/>
            <p:cNvCxnSpPr/>
            <p:nvPr/>
          </p:nvCxnSpPr>
          <p:spPr>
            <a:xfrm rot="10800000">
              <a:off x="5257" y="10020"/>
              <a:ext cx="2100" cy="600"/>
            </a:xfrm>
            <a:prstGeom prst="bentConnector4">
              <a:avLst>
                <a:gd name="adj1" fmla="val 224948"/>
                <a:gd name="adj2" fmla="val 78796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540" name="Google Shape;540;p34"/>
            <p:cNvSpPr txBox="1"/>
            <p:nvPr/>
          </p:nvSpPr>
          <p:spPr>
            <a:xfrm>
              <a:off x="3687" y="10969"/>
              <a:ext cx="330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600"/>
                <a:buFont typeface="Arial"/>
                <a:buNone/>
              </a:pPr>
              <a:r>
                <a:rPr lang="en-US" sz="1600" b="0" i="0" u="non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б) обратная связь по управлению</a:t>
              </a:r>
              <a:endParaRPr/>
            </a:p>
          </p:txBody>
        </p:sp>
      </p:grpSp>
      <p:sp>
        <p:nvSpPr>
          <p:cNvPr id="541" name="Google Shape;541;p34"/>
          <p:cNvSpPr txBox="1"/>
          <p:nvPr/>
        </p:nvSpPr>
        <p:spPr>
          <a:xfrm>
            <a:off x="5580062" y="1700212"/>
            <a:ext cx="3240000" cy="923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Обратная связь по входу</a:t>
            </a:r>
            <a:r>
              <a:rPr lang="en-US" sz="1800" b="0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, как правило, используется для описания циклов.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42" name="Google Shape;542;p34"/>
          <p:cNvSpPr txBox="1"/>
          <p:nvPr/>
        </p:nvSpPr>
        <p:spPr>
          <a:xfrm>
            <a:off x="5651500" y="3213100"/>
            <a:ext cx="3168600" cy="1477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Обратная связь по управлению</a:t>
            </a:r>
            <a:r>
              <a:rPr lang="en-US" sz="1800" b="0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– выход нижестоящей работы передается на управление вышестоящей </a:t>
            </a:r>
            <a:endParaRPr/>
          </a:p>
        </p:txBody>
      </p:sp>
      <p:sp>
        <p:nvSpPr>
          <p:cNvPr id="543" name="Google Shape;543;p34"/>
          <p:cNvSpPr txBox="1"/>
          <p:nvPr/>
        </p:nvSpPr>
        <p:spPr>
          <a:xfrm>
            <a:off x="5724525" y="4941887"/>
            <a:ext cx="3095700" cy="1754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Обратная связь по механизму</a:t>
            </a:r>
            <a:r>
              <a:rPr lang="en-US" sz="1800" b="0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– выход нижестоящей работы создает ресурсы, выполняющие вышестоящую работу</a:t>
            </a:r>
            <a:endParaRPr/>
          </a:p>
        </p:txBody>
      </p:sp>
      <p:cxnSp>
        <p:nvCxnSpPr>
          <p:cNvPr id="544" name="Google Shape;544;p34"/>
          <p:cNvCxnSpPr/>
          <p:nvPr/>
        </p:nvCxnSpPr>
        <p:spPr>
          <a:xfrm>
            <a:off x="4932362" y="2492375"/>
            <a:ext cx="36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45" name="Google Shape;545;p34"/>
          <p:cNvCxnSpPr/>
          <p:nvPr/>
        </p:nvCxnSpPr>
        <p:spPr>
          <a:xfrm>
            <a:off x="323850" y="1628775"/>
            <a:ext cx="2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46" name="Google Shape;546;p34"/>
          <p:cNvCxnSpPr/>
          <p:nvPr/>
        </p:nvCxnSpPr>
        <p:spPr>
          <a:xfrm>
            <a:off x="395287" y="3716337"/>
            <a:ext cx="288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47" name="Google Shape;547;p34"/>
          <p:cNvCxnSpPr/>
          <p:nvPr/>
        </p:nvCxnSpPr>
        <p:spPr>
          <a:xfrm>
            <a:off x="4787900" y="4581525"/>
            <a:ext cx="288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548" name="Google Shape;548;p34"/>
          <p:cNvGrpSpPr/>
          <p:nvPr/>
        </p:nvGrpSpPr>
        <p:grpSpPr>
          <a:xfrm>
            <a:off x="684212" y="5300662"/>
            <a:ext cx="3013074" cy="765175"/>
            <a:chOff x="476" y="3430"/>
            <a:chExt cx="1898" cy="482"/>
          </a:xfrm>
        </p:grpSpPr>
        <p:sp>
          <p:nvSpPr>
            <p:cNvPr id="549" name="Google Shape;549;p34"/>
            <p:cNvSpPr txBox="1"/>
            <p:nvPr/>
          </p:nvSpPr>
          <p:spPr>
            <a:xfrm>
              <a:off x="476" y="3430"/>
              <a:ext cx="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4"/>
            <p:cNvSpPr txBox="1"/>
            <p:nvPr/>
          </p:nvSpPr>
          <p:spPr>
            <a:xfrm>
              <a:off x="1474" y="3612"/>
              <a:ext cx="9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1" name="Google Shape;551;p34"/>
            <p:cNvCxnSpPr/>
            <p:nvPr/>
          </p:nvCxnSpPr>
          <p:spPr>
            <a:xfrm>
              <a:off x="1202" y="3566"/>
              <a:ext cx="300" cy="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552" name="Google Shape;552;p34"/>
            <p:cNvCxnSpPr/>
            <p:nvPr/>
          </p:nvCxnSpPr>
          <p:spPr>
            <a:xfrm rot="10800000">
              <a:off x="745" y="3748"/>
              <a:ext cx="1500" cy="0"/>
            </a:xfrm>
            <a:prstGeom prst="bentConnector4">
              <a:avLst>
                <a:gd name="adj1" fmla="val 156370"/>
                <a:gd name="adj2" fmla="val 794478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553" name="Google Shape;553;p34"/>
          <p:cNvSpPr txBox="1"/>
          <p:nvPr/>
        </p:nvSpPr>
        <p:spPr>
          <a:xfrm>
            <a:off x="1116012" y="6381750"/>
            <a:ext cx="410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в) обратная связь по механизму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Основные правила построения диаграмм</a:t>
            </a:r>
            <a:endParaRPr/>
          </a:p>
        </p:txBody>
      </p:sp>
      <p:sp>
        <p:nvSpPr>
          <p:cNvPr id="559" name="Google Shape;559;p35"/>
          <p:cNvSpPr txBox="1">
            <a:spLocks noGrp="1"/>
          </p:cNvSpPr>
          <p:nvPr>
            <p:ph type="body" idx="1"/>
          </p:nvPr>
        </p:nvSpPr>
        <p:spPr>
          <a:xfrm>
            <a:off x="395287" y="1628775"/>
            <a:ext cx="8229600" cy="1014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Стрелки могут быть сливающимися и разветвляющимися</a:t>
            </a:r>
            <a:endParaRPr/>
          </a:p>
        </p:txBody>
      </p:sp>
      <p:grpSp>
        <p:nvGrpSpPr>
          <p:cNvPr id="560" name="Google Shape;560;p35"/>
          <p:cNvGrpSpPr/>
          <p:nvPr/>
        </p:nvGrpSpPr>
        <p:grpSpPr>
          <a:xfrm>
            <a:off x="468312" y="2654300"/>
            <a:ext cx="8278812" cy="3727991"/>
            <a:chOff x="2275" y="1626"/>
            <a:chExt cx="4800" cy="2133"/>
          </a:xfrm>
        </p:grpSpPr>
        <p:sp>
          <p:nvSpPr>
            <p:cNvPr id="561" name="Google Shape;561;p35"/>
            <p:cNvSpPr txBox="1"/>
            <p:nvPr/>
          </p:nvSpPr>
          <p:spPr>
            <a:xfrm>
              <a:off x="2275" y="1626"/>
              <a:ext cx="4800" cy="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5"/>
            <p:cNvSpPr txBox="1"/>
            <p:nvPr/>
          </p:nvSpPr>
          <p:spPr>
            <a:xfrm>
              <a:off x="2699" y="1765"/>
              <a:ext cx="600" cy="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5"/>
            <p:cNvSpPr txBox="1"/>
            <p:nvPr/>
          </p:nvSpPr>
          <p:spPr>
            <a:xfrm>
              <a:off x="3687" y="2183"/>
              <a:ext cx="600" cy="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5"/>
            <p:cNvSpPr txBox="1"/>
            <p:nvPr/>
          </p:nvSpPr>
          <p:spPr>
            <a:xfrm>
              <a:off x="4675" y="2601"/>
              <a:ext cx="600" cy="3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5" name="Google Shape;565;p35"/>
            <p:cNvGrpSpPr/>
            <p:nvPr/>
          </p:nvGrpSpPr>
          <p:grpSpPr>
            <a:xfrm>
              <a:off x="3404" y="1974"/>
              <a:ext cx="1342" cy="948"/>
              <a:chOff x="3404" y="1974"/>
              <a:chExt cx="1342" cy="948"/>
            </a:xfrm>
          </p:grpSpPr>
          <p:cxnSp>
            <p:nvCxnSpPr>
              <p:cNvPr id="566" name="Google Shape;566;p35"/>
              <p:cNvCxnSpPr/>
              <p:nvPr/>
            </p:nvCxnSpPr>
            <p:spPr>
              <a:xfrm>
                <a:off x="3404" y="1974"/>
                <a:ext cx="300" cy="300"/>
              </a:xfrm>
              <a:prstGeom prst="bentConnector3">
                <a:avLst>
                  <a:gd name="adj1" fmla="val 10770"/>
                </a:avLst>
              </a:prstGeom>
              <a:noFill/>
              <a:ln w="19050" cap="flat" cmpd="sng">
                <a:solidFill>
                  <a:srgbClr val="800000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567" name="Google Shape;567;p35"/>
              <p:cNvCxnSpPr/>
              <p:nvPr/>
            </p:nvCxnSpPr>
            <p:spPr>
              <a:xfrm>
                <a:off x="3546" y="2322"/>
                <a:ext cx="1200" cy="600"/>
              </a:xfrm>
              <a:prstGeom prst="bentConnector3">
                <a:avLst>
                  <a:gd name="adj1" fmla="val -15"/>
                </a:avLst>
              </a:prstGeom>
              <a:noFill/>
              <a:ln w="19050" cap="flat" cmpd="sng">
                <a:solidFill>
                  <a:srgbClr val="800000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</p:grpSp>
        <p:grpSp>
          <p:nvGrpSpPr>
            <p:cNvPr id="568" name="Google Shape;568;p35"/>
            <p:cNvGrpSpPr/>
            <p:nvPr/>
          </p:nvGrpSpPr>
          <p:grpSpPr>
            <a:xfrm>
              <a:off x="3404" y="1904"/>
              <a:ext cx="2877" cy="900"/>
              <a:chOff x="3404" y="1904"/>
              <a:chExt cx="2877" cy="900"/>
            </a:xfrm>
          </p:grpSpPr>
          <p:cxnSp>
            <p:nvCxnSpPr>
              <p:cNvPr id="569" name="Google Shape;569;p35"/>
              <p:cNvCxnSpPr/>
              <p:nvPr/>
            </p:nvCxnSpPr>
            <p:spPr>
              <a:xfrm>
                <a:off x="5381" y="2741"/>
                <a:ext cx="9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FF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570" name="Google Shape;570;p35"/>
              <p:cNvCxnSpPr/>
              <p:nvPr/>
            </p:nvCxnSpPr>
            <p:spPr>
              <a:xfrm>
                <a:off x="3404" y="1904"/>
                <a:ext cx="24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35"/>
              <p:cNvCxnSpPr/>
              <p:nvPr/>
            </p:nvCxnSpPr>
            <p:spPr>
              <a:xfrm>
                <a:off x="5804" y="1904"/>
                <a:ext cx="0" cy="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35"/>
              <p:cNvCxnSpPr/>
              <p:nvPr/>
            </p:nvCxnSpPr>
            <p:spPr>
              <a:xfrm>
                <a:off x="4393" y="2322"/>
                <a:ext cx="15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573" name="Google Shape;573;p35"/>
            <p:cNvGrpSpPr/>
            <p:nvPr/>
          </p:nvGrpSpPr>
          <p:grpSpPr>
            <a:xfrm>
              <a:off x="2699" y="3159"/>
              <a:ext cx="3105" cy="600"/>
              <a:chOff x="2699" y="3159"/>
              <a:chExt cx="3105" cy="600"/>
            </a:xfrm>
          </p:grpSpPr>
          <p:cxnSp>
            <p:nvCxnSpPr>
              <p:cNvPr id="574" name="Google Shape;574;p35"/>
              <p:cNvCxnSpPr/>
              <p:nvPr/>
            </p:nvCxnSpPr>
            <p:spPr>
              <a:xfrm>
                <a:off x="2699" y="3298"/>
                <a:ext cx="3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35"/>
              <p:cNvCxnSpPr/>
              <p:nvPr/>
            </p:nvCxnSpPr>
            <p:spPr>
              <a:xfrm>
                <a:off x="2699" y="3577"/>
                <a:ext cx="3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8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576" name="Google Shape;576;p35"/>
              <p:cNvSpPr txBox="1"/>
              <p:nvPr/>
            </p:nvSpPr>
            <p:spPr>
              <a:xfrm>
                <a:off x="3404" y="3159"/>
                <a:ext cx="2400" cy="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Слияние стрелок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Разветвление стрелок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Граничные стрелки</a:t>
            </a:r>
            <a:endParaRPr/>
          </a:p>
        </p:txBody>
      </p:sp>
      <p:sp>
        <p:nvSpPr>
          <p:cNvPr id="582" name="Google Shape;582;p36"/>
          <p:cNvSpPr txBox="1">
            <a:spLocks noGrp="1"/>
          </p:cNvSpPr>
          <p:nvPr>
            <p:ph type="body" idx="1"/>
          </p:nvPr>
        </p:nvSpPr>
        <p:spPr>
          <a:xfrm>
            <a:off x="468312" y="1341437"/>
            <a:ext cx="8229600" cy="20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Стрелки на контекстной диаграмме служат для описания взаимодействия системы с окружающим миром. Они могут начинаться у границы диаграммы и заканчиваться у функционального блока и наоборот. Такие стрелки называются </a:t>
            </a:r>
            <a:r>
              <a:rPr lang="en-US" sz="2200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граничными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[8]. Граничные стрелки помечаются с помощью </a:t>
            </a:r>
            <a:r>
              <a:rPr lang="en-US" sz="2200" b="1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ICOM-меток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(Input, Control, Output, Mechanism) </a:t>
            </a:r>
            <a:endParaRPr/>
          </a:p>
        </p:txBody>
      </p:sp>
      <p:grpSp>
        <p:nvGrpSpPr>
          <p:cNvPr id="583" name="Google Shape;583;p36"/>
          <p:cNvGrpSpPr/>
          <p:nvPr/>
        </p:nvGrpSpPr>
        <p:grpSpPr>
          <a:xfrm>
            <a:off x="539750" y="3429270"/>
            <a:ext cx="7781161" cy="3141072"/>
            <a:chOff x="340" y="1842"/>
            <a:chExt cx="4846" cy="1794"/>
          </a:xfrm>
        </p:grpSpPr>
        <p:grpSp>
          <p:nvGrpSpPr>
            <p:cNvPr id="584" name="Google Shape;584;p36"/>
            <p:cNvGrpSpPr/>
            <p:nvPr/>
          </p:nvGrpSpPr>
          <p:grpSpPr>
            <a:xfrm>
              <a:off x="1383" y="1842"/>
              <a:ext cx="2877" cy="1794"/>
              <a:chOff x="2698" y="5690"/>
              <a:chExt cx="3900" cy="2400"/>
            </a:xfrm>
          </p:grpSpPr>
          <p:sp>
            <p:nvSpPr>
              <p:cNvPr id="585" name="Google Shape;585;p36"/>
              <p:cNvSpPr txBox="1"/>
              <p:nvPr/>
            </p:nvSpPr>
            <p:spPr>
              <a:xfrm>
                <a:off x="2698" y="5690"/>
                <a:ext cx="3900" cy="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86" name="Google Shape;586;p36"/>
              <p:cNvGrpSpPr/>
              <p:nvPr/>
            </p:nvGrpSpPr>
            <p:grpSpPr>
              <a:xfrm>
                <a:off x="2840" y="5829"/>
                <a:ext cx="3706" cy="2112"/>
                <a:chOff x="2840" y="5829"/>
                <a:chExt cx="3706" cy="2112"/>
              </a:xfrm>
            </p:grpSpPr>
            <p:sp>
              <p:nvSpPr>
                <p:cNvPr id="587" name="Google Shape;587;p36"/>
                <p:cNvSpPr txBox="1"/>
                <p:nvPr/>
              </p:nvSpPr>
              <p:spPr>
                <a:xfrm>
                  <a:off x="4110" y="6525"/>
                  <a:ext cx="1200" cy="6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88" name="Google Shape;588;p36"/>
                <p:cNvCxnSpPr/>
                <p:nvPr/>
              </p:nvCxnSpPr>
              <p:spPr>
                <a:xfrm>
                  <a:off x="3263" y="6665"/>
                  <a:ext cx="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89" name="Google Shape;589;p36"/>
                <p:cNvCxnSpPr/>
                <p:nvPr/>
              </p:nvCxnSpPr>
              <p:spPr>
                <a:xfrm>
                  <a:off x="3263" y="6943"/>
                  <a:ext cx="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90" name="Google Shape;590;p36"/>
                <p:cNvCxnSpPr/>
                <p:nvPr/>
              </p:nvCxnSpPr>
              <p:spPr>
                <a:xfrm>
                  <a:off x="4675" y="5968"/>
                  <a:ext cx="0" cy="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91" name="Google Shape;591;p36"/>
                <p:cNvCxnSpPr/>
                <p:nvPr/>
              </p:nvCxnSpPr>
              <p:spPr>
                <a:xfrm>
                  <a:off x="5240" y="6665"/>
                  <a:ext cx="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92" name="Google Shape;592;p36"/>
                <p:cNvCxnSpPr/>
                <p:nvPr/>
              </p:nvCxnSpPr>
              <p:spPr>
                <a:xfrm>
                  <a:off x="5240" y="6944"/>
                  <a:ext cx="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93" name="Google Shape;593;p36"/>
                <p:cNvCxnSpPr/>
                <p:nvPr/>
              </p:nvCxnSpPr>
              <p:spPr>
                <a:xfrm rot="10800000">
                  <a:off x="4675" y="7041"/>
                  <a:ext cx="0" cy="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</p:spPr>
            </p:cxnSp>
            <p:sp>
              <p:nvSpPr>
                <p:cNvPr id="594" name="Google Shape;594;p36"/>
                <p:cNvSpPr txBox="1"/>
                <p:nvPr/>
              </p:nvSpPr>
              <p:spPr>
                <a:xfrm>
                  <a:off x="2840" y="6526"/>
                  <a:ext cx="300" cy="3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lang="en-US" sz="1600" b="1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I1</a:t>
                  </a:r>
                  <a:endParaRPr/>
                </a:p>
              </p:txBody>
            </p:sp>
            <p:sp>
              <p:nvSpPr>
                <p:cNvPr id="595" name="Google Shape;595;p36"/>
                <p:cNvSpPr txBox="1"/>
                <p:nvPr/>
              </p:nvSpPr>
              <p:spPr>
                <a:xfrm>
                  <a:off x="2840" y="6805"/>
                  <a:ext cx="300" cy="3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lang="en-US" sz="1600" b="1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I2</a:t>
                  </a:r>
                  <a:endParaRPr/>
                </a:p>
              </p:txBody>
            </p:sp>
            <p:sp>
              <p:nvSpPr>
                <p:cNvPr id="596" name="Google Shape;596;p36"/>
                <p:cNvSpPr txBox="1"/>
                <p:nvPr/>
              </p:nvSpPr>
              <p:spPr>
                <a:xfrm>
                  <a:off x="4393" y="7641"/>
                  <a:ext cx="600" cy="3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lang="en-US" sz="1600" b="1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M1</a:t>
                  </a:r>
                  <a:endParaRPr/>
                </a:p>
              </p:txBody>
            </p:sp>
            <p:sp>
              <p:nvSpPr>
                <p:cNvPr id="597" name="Google Shape;597;p36"/>
                <p:cNvSpPr txBox="1"/>
                <p:nvPr/>
              </p:nvSpPr>
              <p:spPr>
                <a:xfrm>
                  <a:off x="4393" y="5829"/>
                  <a:ext cx="600" cy="3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lang="en-US" sz="1600" b="1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C1</a:t>
                  </a:r>
                  <a:endParaRPr/>
                </a:p>
              </p:txBody>
            </p:sp>
            <p:sp>
              <p:nvSpPr>
                <p:cNvPr id="598" name="Google Shape;598;p36"/>
                <p:cNvSpPr txBox="1"/>
                <p:nvPr/>
              </p:nvSpPr>
              <p:spPr>
                <a:xfrm>
                  <a:off x="5946" y="6526"/>
                  <a:ext cx="600" cy="3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lang="en-US" sz="1600" b="1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O1</a:t>
                  </a:r>
                  <a:endParaRPr/>
                </a:p>
              </p:txBody>
            </p:sp>
            <p:sp>
              <p:nvSpPr>
                <p:cNvPr id="599" name="Google Shape;599;p36"/>
                <p:cNvSpPr txBox="1"/>
                <p:nvPr/>
              </p:nvSpPr>
              <p:spPr>
                <a:xfrm>
                  <a:off x="5946" y="6805"/>
                  <a:ext cx="600" cy="3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lang="en-US" sz="1600" b="1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O2</a:t>
                  </a:r>
                  <a:endParaRPr/>
                </a:p>
              </p:txBody>
            </p:sp>
          </p:grpSp>
        </p:grpSp>
        <p:grpSp>
          <p:nvGrpSpPr>
            <p:cNvPr id="600" name="Google Shape;600;p36"/>
            <p:cNvGrpSpPr/>
            <p:nvPr/>
          </p:nvGrpSpPr>
          <p:grpSpPr>
            <a:xfrm>
              <a:off x="2832" y="1888"/>
              <a:ext cx="2354" cy="781"/>
              <a:chOff x="2832" y="1888"/>
              <a:chExt cx="2354" cy="781"/>
            </a:xfrm>
          </p:grpSpPr>
          <p:sp>
            <p:nvSpPr>
              <p:cNvPr id="601" name="Google Shape;601;p36"/>
              <p:cNvSpPr txBox="1"/>
              <p:nvPr/>
            </p:nvSpPr>
            <p:spPr>
              <a:xfrm>
                <a:off x="4286" y="1888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800"/>
                  <a:buFont typeface="Arial"/>
                  <a:buNone/>
                </a:pPr>
                <a:r>
                  <a:rPr lang="en-US" sz="1800" b="0" i="0" u="none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ICOM-метки</a:t>
                </a:r>
                <a:endParaRPr/>
              </a:p>
            </p:txBody>
          </p:sp>
          <p:cxnSp>
            <p:nvCxnSpPr>
              <p:cNvPr id="602" name="Google Shape;602;p36"/>
              <p:cNvCxnSpPr/>
              <p:nvPr/>
            </p:nvCxnSpPr>
            <p:spPr>
              <a:xfrm rot="10800000">
                <a:off x="2832" y="2069"/>
                <a:ext cx="15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603" name="Google Shape;603;p36"/>
              <p:cNvCxnSpPr/>
              <p:nvPr/>
            </p:nvCxnSpPr>
            <p:spPr>
              <a:xfrm flipH="1">
                <a:off x="4032" y="2069"/>
                <a:ext cx="300" cy="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</p:grpSp>
        <p:grpSp>
          <p:nvGrpSpPr>
            <p:cNvPr id="604" name="Google Shape;604;p36"/>
            <p:cNvGrpSpPr/>
            <p:nvPr/>
          </p:nvGrpSpPr>
          <p:grpSpPr>
            <a:xfrm>
              <a:off x="340" y="2813"/>
              <a:ext cx="2407" cy="600"/>
              <a:chOff x="340" y="2813"/>
              <a:chExt cx="2407" cy="600"/>
            </a:xfrm>
          </p:grpSpPr>
          <p:sp>
            <p:nvSpPr>
              <p:cNvPr id="605" name="Google Shape;605;p36"/>
              <p:cNvSpPr txBox="1"/>
              <p:nvPr/>
            </p:nvSpPr>
            <p:spPr>
              <a:xfrm>
                <a:off x="340" y="3067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800"/>
                  <a:buFont typeface="Arial"/>
                  <a:buNone/>
                </a:pPr>
                <a:r>
                  <a:rPr lang="en-US" sz="1800" b="0" i="0" u="none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ICOM-метки</a:t>
                </a:r>
                <a:endParaRPr/>
              </a:p>
            </p:txBody>
          </p:sp>
          <p:cxnSp>
            <p:nvCxnSpPr>
              <p:cNvPr id="606" name="Google Shape;606;p36"/>
              <p:cNvCxnSpPr/>
              <p:nvPr/>
            </p:nvCxnSpPr>
            <p:spPr>
              <a:xfrm rot="10800000" flipH="1">
                <a:off x="1247" y="2813"/>
                <a:ext cx="3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607" name="Google Shape;607;p36"/>
              <p:cNvCxnSpPr/>
              <p:nvPr/>
            </p:nvCxnSpPr>
            <p:spPr>
              <a:xfrm>
                <a:off x="1247" y="3113"/>
                <a:ext cx="1500" cy="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C0000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Тоннельные стрелки</a:t>
            </a:r>
            <a:endParaRPr/>
          </a:p>
        </p:txBody>
      </p:sp>
      <p:sp>
        <p:nvSpPr>
          <p:cNvPr id="613" name="Google Shape;613;p37"/>
          <p:cNvSpPr txBox="1">
            <a:spLocks noGrp="1"/>
          </p:cNvSpPr>
          <p:nvPr>
            <p:ph type="body" idx="1"/>
          </p:nvPr>
        </p:nvSpPr>
        <p:spPr>
          <a:xfrm>
            <a:off x="468312" y="1484312"/>
            <a:ext cx="8229600" cy="2735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Иногда необходимо отобразить граничные стрелки, которые значимы на данном уровне и не значимы на родительской диаграмме. Например, некоторые данные используются только на данном уровне и не используются на других. Без использования механизма тоннелирования малозначимая стрелка появится на всех уровнях модели, что затруднит чтение диаграмм. </a:t>
            </a:r>
            <a:endParaRPr/>
          </a:p>
        </p:txBody>
      </p:sp>
      <p:grpSp>
        <p:nvGrpSpPr>
          <p:cNvPr id="614" name="Google Shape;614;p37"/>
          <p:cNvGrpSpPr/>
          <p:nvPr/>
        </p:nvGrpSpPr>
        <p:grpSpPr>
          <a:xfrm>
            <a:off x="1331912" y="4652962"/>
            <a:ext cx="6139565" cy="957630"/>
            <a:chOff x="2275" y="-900"/>
            <a:chExt cx="3900" cy="600"/>
          </a:xfrm>
        </p:grpSpPr>
        <p:sp>
          <p:nvSpPr>
            <p:cNvPr id="615" name="Google Shape;615;p37"/>
            <p:cNvSpPr txBox="1"/>
            <p:nvPr/>
          </p:nvSpPr>
          <p:spPr>
            <a:xfrm>
              <a:off x="2275" y="-900"/>
              <a:ext cx="39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6" name="Google Shape;616;p37"/>
            <p:cNvGrpSpPr/>
            <p:nvPr/>
          </p:nvGrpSpPr>
          <p:grpSpPr>
            <a:xfrm>
              <a:off x="2678" y="-779"/>
              <a:ext cx="3217" cy="306"/>
              <a:chOff x="2678" y="-779"/>
              <a:chExt cx="3217" cy="306"/>
            </a:xfrm>
          </p:grpSpPr>
          <p:cxnSp>
            <p:nvCxnSpPr>
              <p:cNvPr id="617" name="Google Shape;617;p37"/>
              <p:cNvCxnSpPr/>
              <p:nvPr/>
            </p:nvCxnSpPr>
            <p:spPr>
              <a:xfrm>
                <a:off x="2699" y="-622"/>
                <a:ext cx="1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618" name="Google Shape;618;p37"/>
              <p:cNvSpPr/>
              <p:nvPr/>
            </p:nvSpPr>
            <p:spPr>
              <a:xfrm rot="-1106097">
                <a:off x="2700" y="-751"/>
                <a:ext cx="200" cy="171"/>
              </a:xfrm>
              <a:custGeom>
                <a:avLst/>
                <a:gdLst/>
                <a:ahLst/>
                <a:cxnLst/>
                <a:rect l="l" t="t" r="r" b="b"/>
                <a:pathLst>
                  <a:path w="25333" h="21600" fill="none" extrusionOk="0">
                    <a:moveTo>
                      <a:pt x="-1" y="854"/>
                    </a:moveTo>
                    <a:cubicBezTo>
                      <a:pt x="1954" y="287"/>
                      <a:pt x="3980" y="-1"/>
                      <a:pt x="6016" y="0"/>
                    </a:cubicBezTo>
                    <a:cubicBezTo>
                      <a:pt x="14195" y="0"/>
                      <a:pt x="21673" y="4620"/>
                      <a:pt x="25333" y="11934"/>
                    </a:cubicBezTo>
                  </a:path>
                  <a:path w="25333" h="21600" extrusionOk="0">
                    <a:moveTo>
                      <a:pt x="-1" y="854"/>
                    </a:moveTo>
                    <a:cubicBezTo>
                      <a:pt x="1954" y="287"/>
                      <a:pt x="3980" y="-1"/>
                      <a:pt x="6016" y="0"/>
                    </a:cubicBezTo>
                    <a:cubicBezTo>
                      <a:pt x="14195" y="0"/>
                      <a:pt x="21673" y="4620"/>
                      <a:pt x="25333" y="11934"/>
                    </a:cubicBezTo>
                    <a:lnTo>
                      <a:pt x="6016" y="2160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37"/>
              <p:cNvSpPr/>
              <p:nvPr/>
            </p:nvSpPr>
            <p:spPr>
              <a:xfrm rot="-5400000">
                <a:off x="2714" y="-642"/>
                <a:ext cx="162" cy="17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3546" fill="none" extrusionOk="0">
                    <a:moveTo>
                      <a:pt x="2646" y="23545"/>
                    </a:moveTo>
                    <a:cubicBezTo>
                      <a:pt x="909" y="20369"/>
                      <a:pt x="0" y="16807"/>
                      <a:pt x="0" y="13187"/>
                    </a:cubicBezTo>
                    <a:cubicBezTo>
                      <a:pt x="-1" y="8415"/>
                      <a:pt x="1579" y="3778"/>
                      <a:pt x="4492" y="-1"/>
                    </a:cubicBezTo>
                  </a:path>
                  <a:path w="21600" h="23546" extrusionOk="0">
                    <a:moveTo>
                      <a:pt x="2646" y="23545"/>
                    </a:moveTo>
                    <a:cubicBezTo>
                      <a:pt x="909" y="20369"/>
                      <a:pt x="0" y="16807"/>
                      <a:pt x="0" y="13187"/>
                    </a:cubicBezTo>
                    <a:cubicBezTo>
                      <a:pt x="-1" y="8415"/>
                      <a:pt x="1579" y="3778"/>
                      <a:pt x="4492" y="-1"/>
                    </a:cubicBezTo>
                    <a:lnTo>
                      <a:pt x="21600" y="13187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20" name="Google Shape;620;p37"/>
              <p:cNvCxnSpPr/>
              <p:nvPr/>
            </p:nvCxnSpPr>
            <p:spPr>
              <a:xfrm>
                <a:off x="4534" y="-622"/>
                <a:ext cx="1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621" name="Google Shape;621;p37"/>
              <p:cNvSpPr/>
              <p:nvPr/>
            </p:nvSpPr>
            <p:spPr>
              <a:xfrm rot="-5400000">
                <a:off x="5676" y="-643"/>
                <a:ext cx="162" cy="17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3546" fill="none" extrusionOk="0">
                    <a:moveTo>
                      <a:pt x="2646" y="23545"/>
                    </a:moveTo>
                    <a:cubicBezTo>
                      <a:pt x="909" y="20369"/>
                      <a:pt x="0" y="16807"/>
                      <a:pt x="0" y="13187"/>
                    </a:cubicBezTo>
                    <a:cubicBezTo>
                      <a:pt x="-1" y="8415"/>
                      <a:pt x="1579" y="3778"/>
                      <a:pt x="4492" y="-1"/>
                    </a:cubicBezTo>
                  </a:path>
                  <a:path w="21600" h="23546" extrusionOk="0">
                    <a:moveTo>
                      <a:pt x="2646" y="23545"/>
                    </a:moveTo>
                    <a:cubicBezTo>
                      <a:pt x="909" y="20369"/>
                      <a:pt x="0" y="16807"/>
                      <a:pt x="0" y="13187"/>
                    </a:cubicBezTo>
                    <a:cubicBezTo>
                      <a:pt x="-1" y="8415"/>
                      <a:pt x="1579" y="3778"/>
                      <a:pt x="4492" y="-1"/>
                    </a:cubicBezTo>
                    <a:lnTo>
                      <a:pt x="21600" y="13187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37"/>
              <p:cNvSpPr/>
              <p:nvPr/>
            </p:nvSpPr>
            <p:spPr>
              <a:xfrm rot="-1106097">
                <a:off x="5673" y="-697"/>
                <a:ext cx="200" cy="171"/>
              </a:xfrm>
              <a:custGeom>
                <a:avLst/>
                <a:gdLst/>
                <a:ahLst/>
                <a:cxnLst/>
                <a:rect l="l" t="t" r="r" b="b"/>
                <a:pathLst>
                  <a:path w="25333" h="21600" fill="none" extrusionOk="0">
                    <a:moveTo>
                      <a:pt x="-1" y="854"/>
                    </a:moveTo>
                    <a:cubicBezTo>
                      <a:pt x="1954" y="287"/>
                      <a:pt x="3980" y="-1"/>
                      <a:pt x="6016" y="0"/>
                    </a:cubicBezTo>
                    <a:cubicBezTo>
                      <a:pt x="14195" y="0"/>
                      <a:pt x="21673" y="4620"/>
                      <a:pt x="25333" y="11934"/>
                    </a:cubicBezTo>
                  </a:path>
                  <a:path w="25333" h="21600" extrusionOk="0">
                    <a:moveTo>
                      <a:pt x="-1" y="854"/>
                    </a:moveTo>
                    <a:cubicBezTo>
                      <a:pt x="1954" y="287"/>
                      <a:pt x="3980" y="-1"/>
                      <a:pt x="6016" y="0"/>
                    </a:cubicBezTo>
                    <a:cubicBezTo>
                      <a:pt x="14195" y="0"/>
                      <a:pt x="21673" y="4620"/>
                      <a:pt x="25333" y="11934"/>
                    </a:cubicBezTo>
                    <a:lnTo>
                      <a:pt x="6016" y="2160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Глоссарий и FEO-страница</a:t>
            </a:r>
            <a:endParaRPr/>
          </a:p>
        </p:txBody>
      </p:sp>
      <p:sp>
        <p:nvSpPr>
          <p:cNvPr id="628" name="Google Shape;628;p38"/>
          <p:cNvSpPr txBox="1">
            <a:spLocks noGrp="1"/>
          </p:cNvSpPr>
          <p:nvPr>
            <p:ph type="body" idx="1"/>
          </p:nvPr>
        </p:nvSpPr>
        <p:spPr>
          <a:xfrm>
            <a:off x="457200" y="1557337"/>
            <a:ext cx="8229600" cy="4464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каждого из элементов в IDEF0 существует стандарт, подразумевающий создание и поддержку набора соответствующих определений, ключевых слов, повествований, изложений и т.д, которые характеризуют объект, отраженный данным элементом. Этот набор – </a:t>
            </a:r>
            <a:r>
              <a:rPr lang="en-US" sz="24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глоссарий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являющийся описанием сущности данного элемента.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FEO-диаграмма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Exposition Only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– это диаграмма, которая поясняет особо интересные и тонкие аспекты диаграмм. Эти диаграммы не ограничены синтаксисом IDEF0. В них может быть текстовая, графическая информация, схемы, альтернативная точка зрения на процесс и т.п.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Мастерская страница </a:t>
            </a:r>
            <a:br>
              <a:rPr lang="en-US" sz="36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(каркас диаграммы)</a:t>
            </a:r>
            <a:endParaRPr/>
          </a:p>
        </p:txBody>
      </p:sp>
      <p:sp>
        <p:nvSpPr>
          <p:cNvPr id="634" name="Google Shape;634;p39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4040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Стандартный бланк для диаграмм (облегчает подшивку и копирование)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Разделен на 3 основные части:</a:t>
            </a:r>
            <a:endParaRPr/>
          </a:p>
          <a:p>
            <a:pPr marL="990600" lvl="1" indent="-533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lang="en-US" sz="2400" b="1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поле рабочей информации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(для отслеживания диаграммы в процессе моделирования)</a:t>
            </a:r>
            <a:endParaRPr/>
          </a:p>
          <a:p>
            <a:pPr marL="990600" lvl="1" indent="-533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2400" b="1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поле сообщений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(область рисования диаграммы)</a:t>
            </a:r>
            <a:endParaRPr/>
          </a:p>
          <a:p>
            <a:pPr marL="990600" lvl="1" indent="-533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2400" b="1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поле идентификации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(идентификация диаграммы и ее позиционирование в иерархии)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0"/>
          <p:cNvSpPr txBox="1">
            <a:spLocks noGrp="1"/>
          </p:cNvSpPr>
          <p:nvPr>
            <p:ph type="title"/>
          </p:nvPr>
        </p:nvSpPr>
        <p:spPr>
          <a:xfrm>
            <a:off x="468312" y="0"/>
            <a:ext cx="82296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Мастерская страница</a:t>
            </a:r>
            <a:endParaRPr/>
          </a:p>
        </p:txBody>
      </p:sp>
      <p:pic>
        <p:nvPicPr>
          <p:cNvPr id="640" name="Google Shape;640;p40"/>
          <p:cNvPicPr preferRelativeResize="0"/>
          <p:nvPr/>
        </p:nvPicPr>
        <p:blipFill rotWithShape="1">
          <a:blip r:embed="rId3">
            <a:alphaModFix/>
          </a:blip>
          <a:srcRect t="6191" r="13696"/>
          <a:stretch/>
        </p:blipFill>
        <p:spPr>
          <a:xfrm>
            <a:off x="0" y="504825"/>
            <a:ext cx="9144000" cy="6353174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40"/>
          <p:cNvSpPr txBox="1"/>
          <p:nvPr/>
        </p:nvSpPr>
        <p:spPr>
          <a:xfrm>
            <a:off x="3276600" y="3284537"/>
            <a:ext cx="316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Поле сообщений</a:t>
            </a:r>
            <a:endParaRPr/>
          </a:p>
        </p:txBody>
      </p:sp>
      <p:grpSp>
        <p:nvGrpSpPr>
          <p:cNvPr id="642" name="Google Shape;642;p40"/>
          <p:cNvGrpSpPr/>
          <p:nvPr/>
        </p:nvGrpSpPr>
        <p:grpSpPr>
          <a:xfrm>
            <a:off x="468312" y="5734050"/>
            <a:ext cx="3760787" cy="692149"/>
            <a:chOff x="158" y="3657"/>
            <a:chExt cx="2369" cy="436"/>
          </a:xfrm>
        </p:grpSpPr>
        <p:sp>
          <p:nvSpPr>
            <p:cNvPr id="643" name="Google Shape;643;p40"/>
            <p:cNvSpPr txBox="1"/>
            <p:nvPr/>
          </p:nvSpPr>
          <p:spPr>
            <a:xfrm>
              <a:off x="158" y="3657"/>
              <a:ext cx="21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Поле идентификации</a:t>
              </a:r>
              <a:endParaRPr/>
            </a:p>
          </p:txBody>
        </p:sp>
        <p:cxnSp>
          <p:nvCxnSpPr>
            <p:cNvPr id="644" name="Google Shape;644;p40"/>
            <p:cNvCxnSpPr/>
            <p:nvPr/>
          </p:nvCxnSpPr>
          <p:spPr>
            <a:xfrm>
              <a:off x="1927" y="3793"/>
              <a:ext cx="600" cy="30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645" name="Google Shape;645;p40"/>
          <p:cNvGrpSpPr/>
          <p:nvPr/>
        </p:nvGrpSpPr>
        <p:grpSpPr>
          <a:xfrm>
            <a:off x="323850" y="1081088"/>
            <a:ext cx="4286249" cy="879474"/>
            <a:chOff x="-105" y="726"/>
            <a:chExt cx="2700" cy="554"/>
          </a:xfrm>
        </p:grpSpPr>
        <p:sp>
          <p:nvSpPr>
            <p:cNvPr id="646" name="Google Shape;646;p40"/>
            <p:cNvSpPr txBox="1"/>
            <p:nvPr/>
          </p:nvSpPr>
          <p:spPr>
            <a:xfrm>
              <a:off x="-105" y="980"/>
              <a:ext cx="27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Поле рабочей информации</a:t>
              </a:r>
              <a:endParaRPr/>
            </a:p>
          </p:txBody>
        </p:sp>
        <p:cxnSp>
          <p:nvCxnSpPr>
            <p:cNvPr id="647" name="Google Shape;647;p40"/>
            <p:cNvCxnSpPr/>
            <p:nvPr/>
          </p:nvCxnSpPr>
          <p:spPr>
            <a:xfrm rot="10800000" flipH="1">
              <a:off x="1655" y="726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648" name="Google Shape;648;p40"/>
          <p:cNvGrpSpPr/>
          <p:nvPr/>
        </p:nvGrpSpPr>
        <p:grpSpPr>
          <a:xfrm>
            <a:off x="3851275" y="1008062"/>
            <a:ext cx="4286249" cy="3883025"/>
            <a:chOff x="2426" y="635"/>
            <a:chExt cx="2700" cy="2446"/>
          </a:xfrm>
        </p:grpSpPr>
        <p:sp>
          <p:nvSpPr>
            <p:cNvPr id="649" name="Google Shape;649;p40"/>
            <p:cNvSpPr txBox="1"/>
            <p:nvPr/>
          </p:nvSpPr>
          <p:spPr>
            <a:xfrm>
              <a:off x="2426" y="981"/>
              <a:ext cx="2700" cy="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Статусы проекта</a:t>
              </a:r>
              <a:r>
                <a:rPr lang="en-US" sz="18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1) </a:t>
              </a:r>
              <a:r>
                <a:rPr lang="en-US" sz="1800" b="0" i="1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Рабочая версия</a:t>
              </a:r>
              <a:r>
                <a:rPr lang="en-US" sz="18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– диаграмма с большим числом изменений на стадии разработки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2) </a:t>
              </a:r>
              <a:r>
                <a:rPr lang="en-US" sz="1800" b="0" i="1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Эскиз</a:t>
              </a:r>
              <a:r>
                <a:rPr lang="en-US" sz="18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имеет меньше изменений и свидетельствует о достижении некоторого согласия ряда читателей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3) </a:t>
              </a:r>
              <a:r>
                <a:rPr lang="en-US" sz="1800" b="0" i="1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Рекомендовано</a:t>
              </a:r>
              <a:r>
                <a:rPr lang="en-US" sz="18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– сопутствующие тексты утверждены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4) </a:t>
              </a:r>
              <a:r>
                <a:rPr lang="en-US" sz="1800" b="0" i="1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Публикация </a:t>
              </a:r>
              <a:r>
                <a:rPr lang="en-US" sz="18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– материал может печататься.</a:t>
              </a:r>
              <a:endParaRPr/>
            </a:p>
          </p:txBody>
        </p:sp>
        <p:cxnSp>
          <p:nvCxnSpPr>
            <p:cNvPr id="650" name="Google Shape;650;p40"/>
            <p:cNvCxnSpPr/>
            <p:nvPr/>
          </p:nvCxnSpPr>
          <p:spPr>
            <a:xfrm rot="10800000">
              <a:off x="3515" y="635"/>
              <a:ext cx="0" cy="30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651" name="Google Shape;651;p40"/>
          <p:cNvGrpSpPr/>
          <p:nvPr/>
        </p:nvGrpSpPr>
        <p:grpSpPr>
          <a:xfrm>
            <a:off x="395287" y="1252537"/>
            <a:ext cx="3333750" cy="3322638"/>
            <a:chOff x="259" y="789"/>
            <a:chExt cx="2100" cy="2093"/>
          </a:xfrm>
        </p:grpSpPr>
        <p:sp>
          <p:nvSpPr>
            <p:cNvPr id="652" name="Google Shape;652;p40"/>
            <p:cNvSpPr txBox="1"/>
            <p:nvPr/>
          </p:nvSpPr>
          <p:spPr>
            <a:xfrm>
              <a:off x="259" y="1382"/>
              <a:ext cx="21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Сведения о модели</a:t>
              </a:r>
              <a:r>
                <a:rPr lang="en-US" sz="18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-автор;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-название проекта;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-замечания;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-дата создания и пересмотра.</a:t>
              </a:r>
              <a:endParaRPr/>
            </a:p>
          </p:txBody>
        </p:sp>
        <p:cxnSp>
          <p:nvCxnSpPr>
            <p:cNvPr id="653" name="Google Shape;653;p40"/>
            <p:cNvCxnSpPr/>
            <p:nvPr/>
          </p:nvCxnSpPr>
          <p:spPr>
            <a:xfrm rot="10800000">
              <a:off x="1537" y="789"/>
              <a:ext cx="300" cy="60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654" name="Google Shape;654;p40"/>
          <p:cNvSpPr txBox="1"/>
          <p:nvPr/>
        </p:nvSpPr>
        <p:spPr>
          <a:xfrm>
            <a:off x="6099175" y="1762125"/>
            <a:ext cx="214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5" name="Google Shape;655;p40"/>
          <p:cNvGrpSpPr/>
          <p:nvPr/>
        </p:nvGrpSpPr>
        <p:grpSpPr>
          <a:xfrm>
            <a:off x="5940425" y="604837"/>
            <a:ext cx="1905000" cy="2452687"/>
            <a:chOff x="3742" y="381"/>
            <a:chExt cx="1200" cy="1545"/>
          </a:xfrm>
        </p:grpSpPr>
        <p:sp>
          <p:nvSpPr>
            <p:cNvPr id="656" name="Google Shape;656;p40"/>
            <p:cNvSpPr txBox="1"/>
            <p:nvPr/>
          </p:nvSpPr>
          <p:spPr>
            <a:xfrm>
              <a:off x="3742" y="1026"/>
              <a:ext cx="1200" cy="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Сведения о читателях-экспертах и дате экспертизы</a:t>
              </a:r>
              <a:endParaRPr/>
            </a:p>
          </p:txBody>
        </p:sp>
        <p:cxnSp>
          <p:nvCxnSpPr>
            <p:cNvPr id="657" name="Google Shape;657;p40"/>
            <p:cNvCxnSpPr/>
            <p:nvPr/>
          </p:nvCxnSpPr>
          <p:spPr>
            <a:xfrm rot="10800000">
              <a:off x="4349" y="381"/>
              <a:ext cx="300" cy="60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658" name="Google Shape;658;p40"/>
          <p:cNvGrpSpPr/>
          <p:nvPr/>
        </p:nvGrpSpPr>
        <p:grpSpPr>
          <a:xfrm>
            <a:off x="7235825" y="1006475"/>
            <a:ext cx="1904999" cy="1501775"/>
            <a:chOff x="4513" y="771"/>
            <a:chExt cx="1200" cy="946"/>
          </a:xfrm>
        </p:grpSpPr>
        <p:sp>
          <p:nvSpPr>
            <p:cNvPr id="659" name="Google Shape;659;p40"/>
            <p:cNvSpPr txBox="1"/>
            <p:nvPr/>
          </p:nvSpPr>
          <p:spPr>
            <a:xfrm>
              <a:off x="4513" y="1117"/>
              <a:ext cx="12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Сведения о родительской работе</a:t>
              </a:r>
              <a:endParaRPr/>
            </a:p>
          </p:txBody>
        </p:sp>
        <p:cxnSp>
          <p:nvCxnSpPr>
            <p:cNvPr id="660" name="Google Shape;660;p40"/>
            <p:cNvCxnSpPr/>
            <p:nvPr/>
          </p:nvCxnSpPr>
          <p:spPr>
            <a:xfrm rot="10800000">
              <a:off x="5193" y="771"/>
              <a:ext cx="0" cy="30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661" name="Google Shape;661;p40"/>
          <p:cNvGrpSpPr/>
          <p:nvPr/>
        </p:nvGrpSpPr>
        <p:grpSpPr>
          <a:xfrm>
            <a:off x="2987675" y="5084762"/>
            <a:ext cx="2857499" cy="1412875"/>
            <a:chOff x="1882" y="3203"/>
            <a:chExt cx="1800" cy="890"/>
          </a:xfrm>
        </p:grpSpPr>
        <p:sp>
          <p:nvSpPr>
            <p:cNvPr id="662" name="Google Shape;662;p40"/>
            <p:cNvSpPr txBox="1"/>
            <p:nvPr/>
          </p:nvSpPr>
          <p:spPr>
            <a:xfrm>
              <a:off x="1882" y="3203"/>
              <a:ext cx="18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Название диаграммы (совпадает с названием родительской работы)</a:t>
              </a:r>
              <a:endParaRPr/>
            </a:p>
          </p:txBody>
        </p:sp>
        <p:cxnSp>
          <p:nvCxnSpPr>
            <p:cNvPr id="663" name="Google Shape;663;p40"/>
            <p:cNvCxnSpPr/>
            <p:nvPr/>
          </p:nvCxnSpPr>
          <p:spPr>
            <a:xfrm flipH="1">
              <a:off x="2852" y="3793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664" name="Google Shape;664;p40"/>
          <p:cNvGrpSpPr/>
          <p:nvPr/>
        </p:nvGrpSpPr>
        <p:grpSpPr>
          <a:xfrm>
            <a:off x="468312" y="5157787"/>
            <a:ext cx="1428750" cy="1600200"/>
            <a:chOff x="295" y="3249"/>
            <a:chExt cx="900" cy="1008"/>
          </a:xfrm>
        </p:grpSpPr>
        <p:sp>
          <p:nvSpPr>
            <p:cNvPr id="665" name="Google Shape;665;p40"/>
            <p:cNvSpPr txBox="1"/>
            <p:nvPr/>
          </p:nvSpPr>
          <p:spPr>
            <a:xfrm>
              <a:off x="295" y="3249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Номер диаграммы</a:t>
              </a:r>
              <a:endParaRPr/>
            </a:p>
          </p:txBody>
        </p:sp>
        <p:cxnSp>
          <p:nvCxnSpPr>
            <p:cNvPr id="666" name="Google Shape;666;p40"/>
            <p:cNvCxnSpPr/>
            <p:nvPr/>
          </p:nvCxnSpPr>
          <p:spPr>
            <a:xfrm flipH="1">
              <a:off x="584" y="3657"/>
              <a:ext cx="300" cy="60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667" name="Google Shape;667;p40"/>
          <p:cNvGrpSpPr/>
          <p:nvPr/>
        </p:nvGrpSpPr>
        <p:grpSpPr>
          <a:xfrm>
            <a:off x="6877050" y="5084762"/>
            <a:ext cx="1905000" cy="1412874"/>
            <a:chOff x="4332" y="3203"/>
            <a:chExt cx="1200" cy="890"/>
          </a:xfrm>
        </p:grpSpPr>
        <p:sp>
          <p:nvSpPr>
            <p:cNvPr id="668" name="Google Shape;668;p40"/>
            <p:cNvSpPr txBox="1"/>
            <p:nvPr/>
          </p:nvSpPr>
          <p:spPr>
            <a:xfrm>
              <a:off x="4332" y="3203"/>
              <a:ext cx="12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Уникальный номер версии диаграммы</a:t>
              </a:r>
              <a:endParaRPr/>
            </a:p>
          </p:txBody>
        </p:sp>
        <p:cxnSp>
          <p:nvCxnSpPr>
            <p:cNvPr id="669" name="Google Shape;669;p40"/>
            <p:cNvCxnSpPr/>
            <p:nvPr/>
          </p:nvCxnSpPr>
          <p:spPr>
            <a:xfrm flipH="1">
              <a:off x="4757" y="3793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Пример модели процесса постройки садового домика</a:t>
            </a:r>
            <a:endParaRPr/>
          </a:p>
        </p:txBody>
      </p:sp>
      <p:sp>
        <p:nvSpPr>
          <p:cNvPr id="675" name="Google Shape;675;p41"/>
          <p:cNvSpPr txBox="1"/>
          <p:nvPr/>
        </p:nvSpPr>
        <p:spPr>
          <a:xfrm>
            <a:off x="3492500" y="2708275"/>
            <a:ext cx="2519400" cy="144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Построить дом</a:t>
            </a:r>
            <a:endParaRPr/>
          </a:p>
        </p:txBody>
      </p:sp>
      <p:grpSp>
        <p:nvGrpSpPr>
          <p:cNvPr id="676" name="Google Shape;676;p41"/>
          <p:cNvGrpSpPr/>
          <p:nvPr/>
        </p:nvGrpSpPr>
        <p:grpSpPr>
          <a:xfrm>
            <a:off x="971550" y="2995612"/>
            <a:ext cx="2381250" cy="476249"/>
            <a:chOff x="612" y="1706"/>
            <a:chExt cx="1500" cy="300"/>
          </a:xfrm>
        </p:grpSpPr>
        <p:cxnSp>
          <p:nvCxnSpPr>
            <p:cNvPr id="677" name="Google Shape;677;p41"/>
            <p:cNvCxnSpPr/>
            <p:nvPr/>
          </p:nvCxnSpPr>
          <p:spPr>
            <a:xfrm>
              <a:off x="612" y="1979"/>
              <a:ext cx="1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678" name="Google Shape;678;p41"/>
            <p:cNvSpPr txBox="1"/>
            <p:nvPr/>
          </p:nvSpPr>
          <p:spPr>
            <a:xfrm>
              <a:off x="657" y="1706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Материалы</a:t>
              </a:r>
              <a:endParaRPr/>
            </a:p>
          </p:txBody>
        </p:sp>
      </p:grpSp>
      <p:grpSp>
        <p:nvGrpSpPr>
          <p:cNvPr id="679" name="Google Shape;679;p41"/>
          <p:cNvGrpSpPr/>
          <p:nvPr/>
        </p:nvGrpSpPr>
        <p:grpSpPr>
          <a:xfrm>
            <a:off x="4859337" y="4159249"/>
            <a:ext cx="1573212" cy="1428749"/>
            <a:chOff x="3061" y="2439"/>
            <a:chExt cx="991" cy="900"/>
          </a:xfrm>
        </p:grpSpPr>
        <p:cxnSp>
          <p:nvCxnSpPr>
            <p:cNvPr id="680" name="Google Shape;680;p41"/>
            <p:cNvCxnSpPr/>
            <p:nvPr/>
          </p:nvCxnSpPr>
          <p:spPr>
            <a:xfrm rot="10800000">
              <a:off x="3061" y="2439"/>
              <a:ext cx="0" cy="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681" name="Google Shape;681;p41"/>
            <p:cNvSpPr txBox="1"/>
            <p:nvPr/>
          </p:nvSpPr>
          <p:spPr>
            <a:xfrm>
              <a:off x="3152" y="2886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Строители</a:t>
              </a:r>
              <a:endParaRPr/>
            </a:p>
          </p:txBody>
        </p:sp>
      </p:grpSp>
      <p:grpSp>
        <p:nvGrpSpPr>
          <p:cNvPr id="682" name="Google Shape;682;p41"/>
          <p:cNvGrpSpPr/>
          <p:nvPr/>
        </p:nvGrpSpPr>
        <p:grpSpPr>
          <a:xfrm>
            <a:off x="6011862" y="3068637"/>
            <a:ext cx="2381250" cy="476249"/>
            <a:chOff x="3787" y="1752"/>
            <a:chExt cx="1500" cy="300"/>
          </a:xfrm>
        </p:grpSpPr>
        <p:cxnSp>
          <p:nvCxnSpPr>
            <p:cNvPr id="683" name="Google Shape;683;p41"/>
            <p:cNvCxnSpPr/>
            <p:nvPr/>
          </p:nvCxnSpPr>
          <p:spPr>
            <a:xfrm>
              <a:off x="3787" y="1979"/>
              <a:ext cx="1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684" name="Google Shape;684;p41"/>
            <p:cNvSpPr txBox="1"/>
            <p:nvPr/>
          </p:nvSpPr>
          <p:spPr>
            <a:xfrm>
              <a:off x="4150" y="1752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Дом</a:t>
              </a:r>
              <a:endParaRPr/>
            </a:p>
          </p:txBody>
        </p:sp>
      </p:grpSp>
      <p:grpSp>
        <p:nvGrpSpPr>
          <p:cNvPr id="685" name="Google Shape;685;p41"/>
          <p:cNvGrpSpPr/>
          <p:nvPr/>
        </p:nvGrpSpPr>
        <p:grpSpPr>
          <a:xfrm>
            <a:off x="4787900" y="1773237"/>
            <a:ext cx="2525713" cy="952500"/>
            <a:chOff x="3016" y="935"/>
            <a:chExt cx="1591" cy="600"/>
          </a:xfrm>
        </p:grpSpPr>
        <p:cxnSp>
          <p:nvCxnSpPr>
            <p:cNvPr id="686" name="Google Shape;686;p41"/>
            <p:cNvCxnSpPr/>
            <p:nvPr/>
          </p:nvCxnSpPr>
          <p:spPr>
            <a:xfrm>
              <a:off x="3016" y="935"/>
              <a:ext cx="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687" name="Google Shape;687;p41"/>
            <p:cNvSpPr txBox="1"/>
            <p:nvPr/>
          </p:nvSpPr>
          <p:spPr>
            <a:xfrm>
              <a:off x="3107" y="1117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Проект дома</a:t>
              </a:r>
              <a:endParaRPr/>
            </a:p>
          </p:txBody>
        </p:sp>
      </p:grpSp>
      <p:sp>
        <p:nvSpPr>
          <p:cNvPr id="688" name="Google Shape;688;p41"/>
          <p:cNvSpPr txBox="1"/>
          <p:nvPr/>
        </p:nvSpPr>
        <p:spPr>
          <a:xfrm>
            <a:off x="468312" y="5803900"/>
            <a:ext cx="820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Цель:</a:t>
            </a:r>
            <a:r>
              <a:rPr lang="en-US" sz="1800" b="0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Определить действия, необходимые для постройки дачного домика</a:t>
            </a:r>
            <a:endParaRPr/>
          </a:p>
        </p:txBody>
      </p:sp>
      <p:sp>
        <p:nvSpPr>
          <p:cNvPr id="689" name="Google Shape;689;p41"/>
          <p:cNvSpPr txBox="1"/>
          <p:nvPr/>
        </p:nvSpPr>
        <p:spPr>
          <a:xfrm>
            <a:off x="468312" y="6237287"/>
            <a:ext cx="828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Точка зрения:</a:t>
            </a:r>
            <a:r>
              <a:rPr lang="en-US" sz="1800" b="0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владельца дачного участка</a:t>
            </a:r>
            <a:endParaRPr/>
          </a:p>
        </p:txBody>
      </p:sp>
      <p:sp>
        <p:nvSpPr>
          <p:cNvPr id="690" name="Google Shape;690;p41"/>
          <p:cNvSpPr txBox="1"/>
          <p:nvPr/>
        </p:nvSpPr>
        <p:spPr>
          <a:xfrm>
            <a:off x="2124075" y="1268412"/>
            <a:ext cx="516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1. Строим контекстную диаграмму</a:t>
            </a:r>
            <a:r>
              <a:rPr lang="en-US" sz="1800" b="1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2"/>
          <p:cNvSpPr txBox="1">
            <a:spLocks noGrp="1"/>
          </p:cNvSpPr>
          <p:nvPr>
            <p:ph type="title"/>
          </p:nvPr>
        </p:nvSpPr>
        <p:spPr>
          <a:xfrm>
            <a:off x="395287" y="476250"/>
            <a:ext cx="87486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Пример модели процесса постройки садового домика</a:t>
            </a:r>
            <a:endParaRPr/>
          </a:p>
        </p:txBody>
      </p:sp>
      <p:sp>
        <p:nvSpPr>
          <p:cNvPr id="696" name="Google Shape;696;p42"/>
          <p:cNvSpPr txBox="1"/>
          <p:nvPr/>
        </p:nvSpPr>
        <p:spPr>
          <a:xfrm>
            <a:off x="250825" y="1052512"/>
            <a:ext cx="871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2. Декомпозируем контекстную диаграмму</a:t>
            </a:r>
            <a:endParaRPr/>
          </a:p>
        </p:txBody>
      </p:sp>
      <p:sp>
        <p:nvSpPr>
          <p:cNvPr id="697" name="Google Shape;697;p42"/>
          <p:cNvSpPr txBox="1"/>
          <p:nvPr/>
        </p:nvSpPr>
        <p:spPr>
          <a:xfrm>
            <a:off x="1258887" y="2060575"/>
            <a:ext cx="1512900" cy="792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Заложить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фундамент</a:t>
            </a:r>
            <a:endParaRPr/>
          </a:p>
        </p:txBody>
      </p:sp>
      <p:sp>
        <p:nvSpPr>
          <p:cNvPr id="698" name="Google Shape;698;p42"/>
          <p:cNvSpPr txBox="1"/>
          <p:nvPr/>
        </p:nvSpPr>
        <p:spPr>
          <a:xfrm>
            <a:off x="3203575" y="2708275"/>
            <a:ext cx="1368300" cy="792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Возвести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стены</a:t>
            </a:r>
            <a:endParaRPr/>
          </a:p>
        </p:txBody>
      </p:sp>
      <p:sp>
        <p:nvSpPr>
          <p:cNvPr id="699" name="Google Shape;699;p42"/>
          <p:cNvSpPr txBox="1"/>
          <p:nvPr/>
        </p:nvSpPr>
        <p:spPr>
          <a:xfrm>
            <a:off x="5003800" y="3573462"/>
            <a:ext cx="1366800" cy="792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Положить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крышу</a:t>
            </a:r>
            <a:endParaRPr/>
          </a:p>
        </p:txBody>
      </p:sp>
      <p:sp>
        <p:nvSpPr>
          <p:cNvPr id="700" name="Google Shape;700;p42"/>
          <p:cNvSpPr txBox="1"/>
          <p:nvPr/>
        </p:nvSpPr>
        <p:spPr>
          <a:xfrm>
            <a:off x="6659562" y="4581525"/>
            <a:ext cx="1512900" cy="792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Выполнить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отделку</a:t>
            </a:r>
            <a:endParaRPr/>
          </a:p>
        </p:txBody>
      </p:sp>
      <p:grpSp>
        <p:nvGrpSpPr>
          <p:cNvPr id="701" name="Google Shape;701;p42"/>
          <p:cNvGrpSpPr/>
          <p:nvPr/>
        </p:nvGrpSpPr>
        <p:grpSpPr>
          <a:xfrm>
            <a:off x="179387" y="1773237"/>
            <a:ext cx="1428749" cy="720725"/>
            <a:chOff x="113" y="1071"/>
            <a:chExt cx="900" cy="454"/>
          </a:xfrm>
        </p:grpSpPr>
        <p:cxnSp>
          <p:nvCxnSpPr>
            <p:cNvPr id="702" name="Google Shape;702;p42"/>
            <p:cNvCxnSpPr/>
            <p:nvPr/>
          </p:nvCxnSpPr>
          <p:spPr>
            <a:xfrm>
              <a:off x="158" y="1525"/>
              <a:ext cx="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703" name="Google Shape;703;p42"/>
            <p:cNvSpPr txBox="1"/>
            <p:nvPr/>
          </p:nvSpPr>
          <p:spPr>
            <a:xfrm>
              <a:off x="113" y="1071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Материалы</a:t>
              </a:r>
              <a:endParaRPr/>
            </a:p>
          </p:txBody>
        </p:sp>
      </p:grpSp>
      <p:grpSp>
        <p:nvGrpSpPr>
          <p:cNvPr id="704" name="Google Shape;704;p42"/>
          <p:cNvGrpSpPr/>
          <p:nvPr/>
        </p:nvGrpSpPr>
        <p:grpSpPr>
          <a:xfrm>
            <a:off x="2051050" y="1412875"/>
            <a:ext cx="1978025" cy="692150"/>
            <a:chOff x="1292" y="890"/>
            <a:chExt cx="1246" cy="436"/>
          </a:xfrm>
        </p:grpSpPr>
        <p:cxnSp>
          <p:nvCxnSpPr>
            <p:cNvPr id="705" name="Google Shape;705;p42"/>
            <p:cNvCxnSpPr/>
            <p:nvPr/>
          </p:nvCxnSpPr>
          <p:spPr>
            <a:xfrm>
              <a:off x="1292" y="1026"/>
              <a:ext cx="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706" name="Google Shape;706;p42"/>
            <p:cNvSpPr txBox="1"/>
            <p:nvPr/>
          </p:nvSpPr>
          <p:spPr>
            <a:xfrm>
              <a:off x="1338" y="890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Проект дома</a:t>
              </a:r>
              <a:endParaRPr/>
            </a:p>
          </p:txBody>
        </p:sp>
      </p:grpSp>
      <p:grpSp>
        <p:nvGrpSpPr>
          <p:cNvPr id="707" name="Google Shape;707;p42"/>
          <p:cNvGrpSpPr/>
          <p:nvPr/>
        </p:nvGrpSpPr>
        <p:grpSpPr>
          <a:xfrm>
            <a:off x="2051050" y="2643187"/>
            <a:ext cx="1500188" cy="4141788"/>
            <a:chOff x="1247" y="1665"/>
            <a:chExt cx="945" cy="2609"/>
          </a:xfrm>
        </p:grpSpPr>
        <p:cxnSp>
          <p:nvCxnSpPr>
            <p:cNvPr id="708" name="Google Shape;708;p42"/>
            <p:cNvCxnSpPr/>
            <p:nvPr/>
          </p:nvCxnSpPr>
          <p:spPr>
            <a:xfrm rot="10800000">
              <a:off x="1247" y="1665"/>
              <a:ext cx="0" cy="2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709" name="Google Shape;709;p42"/>
            <p:cNvSpPr txBox="1"/>
            <p:nvPr/>
          </p:nvSpPr>
          <p:spPr>
            <a:xfrm>
              <a:off x="1292" y="3974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Строители</a:t>
              </a:r>
              <a:endParaRPr/>
            </a:p>
          </p:txBody>
        </p:sp>
      </p:grpSp>
      <p:grpSp>
        <p:nvGrpSpPr>
          <p:cNvPr id="710" name="Google Shape;710;p42"/>
          <p:cNvGrpSpPr/>
          <p:nvPr/>
        </p:nvGrpSpPr>
        <p:grpSpPr>
          <a:xfrm>
            <a:off x="8172450" y="4508500"/>
            <a:ext cx="952499" cy="504825"/>
            <a:chOff x="5148" y="2795"/>
            <a:chExt cx="600" cy="318"/>
          </a:xfrm>
        </p:grpSpPr>
        <p:cxnSp>
          <p:nvCxnSpPr>
            <p:cNvPr id="711" name="Google Shape;711;p42"/>
            <p:cNvCxnSpPr/>
            <p:nvPr/>
          </p:nvCxnSpPr>
          <p:spPr>
            <a:xfrm>
              <a:off x="5148" y="3113"/>
              <a:ext cx="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712" name="Google Shape;712;p42"/>
            <p:cNvSpPr txBox="1"/>
            <p:nvPr/>
          </p:nvSpPr>
          <p:spPr>
            <a:xfrm>
              <a:off x="5193" y="279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Дом</a:t>
              </a:r>
              <a:endParaRPr/>
            </a:p>
          </p:txBody>
        </p:sp>
      </p:grpSp>
      <p:grpSp>
        <p:nvGrpSpPr>
          <p:cNvPr id="713" name="Google Shape;713;p42"/>
          <p:cNvGrpSpPr/>
          <p:nvPr/>
        </p:nvGrpSpPr>
        <p:grpSpPr>
          <a:xfrm>
            <a:off x="2051050" y="1773237"/>
            <a:ext cx="5473700" cy="2857499"/>
            <a:chOff x="1292" y="1117"/>
            <a:chExt cx="3402" cy="1800"/>
          </a:xfrm>
        </p:grpSpPr>
        <p:cxnSp>
          <p:nvCxnSpPr>
            <p:cNvPr id="714" name="Google Shape;714;p42"/>
            <p:cNvCxnSpPr/>
            <p:nvPr/>
          </p:nvCxnSpPr>
          <p:spPr>
            <a:xfrm>
              <a:off x="4694" y="1117"/>
              <a:ext cx="0" cy="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715" name="Google Shape;715;p42"/>
            <p:cNvCxnSpPr/>
            <p:nvPr/>
          </p:nvCxnSpPr>
          <p:spPr>
            <a:xfrm>
              <a:off x="1292" y="1117"/>
              <a:ext cx="3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16" name="Google Shape;716;p42"/>
            <p:cNvCxnSpPr/>
            <p:nvPr/>
          </p:nvCxnSpPr>
          <p:spPr>
            <a:xfrm>
              <a:off x="3606" y="1117"/>
              <a:ext cx="0" cy="1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717" name="Google Shape;717;p42"/>
            <p:cNvCxnSpPr/>
            <p:nvPr/>
          </p:nvCxnSpPr>
          <p:spPr>
            <a:xfrm>
              <a:off x="2426" y="1117"/>
              <a:ext cx="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718" name="Google Shape;718;p42"/>
          <p:cNvGrpSpPr/>
          <p:nvPr/>
        </p:nvGrpSpPr>
        <p:grpSpPr>
          <a:xfrm>
            <a:off x="2051050" y="3379787"/>
            <a:ext cx="5400675" cy="2857500"/>
            <a:chOff x="1292" y="2129"/>
            <a:chExt cx="3402" cy="1800"/>
          </a:xfrm>
        </p:grpSpPr>
        <p:cxnSp>
          <p:nvCxnSpPr>
            <p:cNvPr id="719" name="Google Shape;719;p42"/>
            <p:cNvCxnSpPr/>
            <p:nvPr/>
          </p:nvCxnSpPr>
          <p:spPr>
            <a:xfrm rot="10800000">
              <a:off x="4694" y="3329"/>
              <a:ext cx="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720" name="Google Shape;720;p42"/>
            <p:cNvCxnSpPr/>
            <p:nvPr/>
          </p:nvCxnSpPr>
          <p:spPr>
            <a:xfrm>
              <a:off x="1292" y="3929"/>
              <a:ext cx="3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21" name="Google Shape;721;p42"/>
            <p:cNvCxnSpPr/>
            <p:nvPr/>
          </p:nvCxnSpPr>
          <p:spPr>
            <a:xfrm rot="10800000">
              <a:off x="3606" y="2729"/>
              <a:ext cx="0" cy="1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722" name="Google Shape;722;p42"/>
            <p:cNvCxnSpPr/>
            <p:nvPr/>
          </p:nvCxnSpPr>
          <p:spPr>
            <a:xfrm rot="10800000">
              <a:off x="2426" y="2129"/>
              <a:ext cx="0" cy="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723" name="Google Shape;723;p42"/>
          <p:cNvGrpSpPr/>
          <p:nvPr/>
        </p:nvGrpSpPr>
        <p:grpSpPr>
          <a:xfrm>
            <a:off x="468312" y="5516562"/>
            <a:ext cx="6756400" cy="549275"/>
            <a:chOff x="340" y="3475"/>
            <a:chExt cx="4256" cy="346"/>
          </a:xfrm>
        </p:grpSpPr>
        <p:sp>
          <p:nvSpPr>
            <p:cNvPr id="724" name="Google Shape;724;p42"/>
            <p:cNvSpPr txBox="1"/>
            <p:nvPr/>
          </p:nvSpPr>
          <p:spPr>
            <a:xfrm>
              <a:off x="340" y="3521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Каменщики</a:t>
              </a:r>
              <a:endParaRPr/>
            </a:p>
          </p:txBody>
        </p:sp>
        <p:sp>
          <p:nvSpPr>
            <p:cNvPr id="725" name="Google Shape;725;p42"/>
            <p:cNvSpPr txBox="1"/>
            <p:nvPr/>
          </p:nvSpPr>
          <p:spPr>
            <a:xfrm>
              <a:off x="1519" y="3521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Плотники</a:t>
              </a:r>
              <a:endParaRPr/>
            </a:p>
          </p:txBody>
        </p:sp>
        <p:sp>
          <p:nvSpPr>
            <p:cNvPr id="726" name="Google Shape;726;p42"/>
            <p:cNvSpPr txBox="1"/>
            <p:nvPr/>
          </p:nvSpPr>
          <p:spPr>
            <a:xfrm>
              <a:off x="2517" y="3521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Кровельщики</a:t>
              </a:r>
              <a:endParaRPr/>
            </a:p>
          </p:txBody>
        </p:sp>
        <p:sp>
          <p:nvSpPr>
            <p:cNvPr id="727" name="Google Shape;727;p42"/>
            <p:cNvSpPr txBox="1"/>
            <p:nvPr/>
          </p:nvSpPr>
          <p:spPr>
            <a:xfrm>
              <a:off x="3696" y="3475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Мастера по отделке</a:t>
              </a:r>
              <a:endParaRPr/>
            </a:p>
          </p:txBody>
        </p:sp>
      </p:grpSp>
      <p:grpSp>
        <p:nvGrpSpPr>
          <p:cNvPr id="728" name="Google Shape;728;p42"/>
          <p:cNvGrpSpPr/>
          <p:nvPr/>
        </p:nvGrpSpPr>
        <p:grpSpPr>
          <a:xfrm>
            <a:off x="755650" y="2492375"/>
            <a:ext cx="5715000" cy="2857500"/>
            <a:chOff x="476" y="1570"/>
            <a:chExt cx="3600" cy="1800"/>
          </a:xfrm>
        </p:grpSpPr>
        <p:cxnSp>
          <p:nvCxnSpPr>
            <p:cNvPr id="729" name="Google Shape;729;p42"/>
            <p:cNvCxnSpPr/>
            <p:nvPr/>
          </p:nvCxnSpPr>
          <p:spPr>
            <a:xfrm>
              <a:off x="476" y="3294"/>
              <a:ext cx="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730" name="Google Shape;730;p42"/>
            <p:cNvCxnSpPr/>
            <p:nvPr/>
          </p:nvCxnSpPr>
          <p:spPr>
            <a:xfrm>
              <a:off x="476" y="1570"/>
              <a:ext cx="0" cy="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31" name="Google Shape;731;p42"/>
            <p:cNvCxnSpPr/>
            <p:nvPr/>
          </p:nvCxnSpPr>
          <p:spPr>
            <a:xfrm>
              <a:off x="476" y="2659"/>
              <a:ext cx="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732" name="Google Shape;732;p42"/>
            <p:cNvCxnSpPr/>
            <p:nvPr/>
          </p:nvCxnSpPr>
          <p:spPr>
            <a:xfrm>
              <a:off x="476" y="2160"/>
              <a:ext cx="1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733" name="Google Shape;733;p42"/>
          <p:cNvGrpSpPr/>
          <p:nvPr/>
        </p:nvGrpSpPr>
        <p:grpSpPr>
          <a:xfrm>
            <a:off x="2771775" y="2205037"/>
            <a:ext cx="1587500" cy="739775"/>
            <a:chOff x="1746" y="1382"/>
            <a:chExt cx="1000" cy="466"/>
          </a:xfrm>
        </p:grpSpPr>
        <p:cxnSp>
          <p:nvCxnSpPr>
            <p:cNvPr id="734" name="Google Shape;734;p42"/>
            <p:cNvCxnSpPr/>
            <p:nvPr/>
          </p:nvCxnSpPr>
          <p:spPr>
            <a:xfrm>
              <a:off x="1746" y="1548"/>
              <a:ext cx="300" cy="300"/>
            </a:xfrm>
            <a:prstGeom prst="bentConnector3">
              <a:avLst>
                <a:gd name="adj1" fmla="val -641501"/>
              </a:avLst>
            </a:prstGeom>
            <a:noFill/>
            <a:ln w="9525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735" name="Google Shape;735;p42"/>
            <p:cNvSpPr txBox="1"/>
            <p:nvPr/>
          </p:nvSpPr>
          <p:spPr>
            <a:xfrm>
              <a:off x="1846" y="1382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Фундамент</a:t>
              </a:r>
              <a:endParaRPr/>
            </a:p>
          </p:txBody>
        </p:sp>
      </p:grpSp>
      <p:grpSp>
        <p:nvGrpSpPr>
          <p:cNvPr id="736" name="Google Shape;736;p42"/>
          <p:cNvGrpSpPr/>
          <p:nvPr/>
        </p:nvGrpSpPr>
        <p:grpSpPr>
          <a:xfrm>
            <a:off x="4572000" y="2420937"/>
            <a:ext cx="1023937" cy="1384299"/>
            <a:chOff x="2880" y="1525"/>
            <a:chExt cx="645" cy="872"/>
          </a:xfrm>
        </p:grpSpPr>
        <p:cxnSp>
          <p:nvCxnSpPr>
            <p:cNvPr id="737" name="Google Shape;737;p42"/>
            <p:cNvCxnSpPr/>
            <p:nvPr/>
          </p:nvCxnSpPr>
          <p:spPr>
            <a:xfrm>
              <a:off x="2880" y="1797"/>
              <a:ext cx="300" cy="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738" name="Google Shape;738;p42"/>
            <p:cNvSpPr txBox="1"/>
            <p:nvPr/>
          </p:nvSpPr>
          <p:spPr>
            <a:xfrm>
              <a:off x="2925" y="152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Стены</a:t>
              </a:r>
              <a:endParaRPr/>
            </a:p>
          </p:txBody>
        </p:sp>
      </p:grpSp>
      <p:grpSp>
        <p:nvGrpSpPr>
          <p:cNvPr id="739" name="Google Shape;739;p42"/>
          <p:cNvGrpSpPr/>
          <p:nvPr/>
        </p:nvGrpSpPr>
        <p:grpSpPr>
          <a:xfrm>
            <a:off x="6372225" y="3284537"/>
            <a:ext cx="1023938" cy="1384299"/>
            <a:chOff x="4014" y="2069"/>
            <a:chExt cx="645" cy="872"/>
          </a:xfrm>
        </p:grpSpPr>
        <p:cxnSp>
          <p:nvCxnSpPr>
            <p:cNvPr id="740" name="Google Shape;740;p42"/>
            <p:cNvCxnSpPr/>
            <p:nvPr/>
          </p:nvCxnSpPr>
          <p:spPr>
            <a:xfrm>
              <a:off x="4014" y="2341"/>
              <a:ext cx="300" cy="600"/>
            </a:xfrm>
            <a:prstGeom prst="bentConnector3">
              <a:avLst>
                <a:gd name="adj1" fmla="val -220409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741" name="Google Shape;741;p42"/>
            <p:cNvSpPr txBox="1"/>
            <p:nvPr/>
          </p:nvSpPr>
          <p:spPr>
            <a:xfrm>
              <a:off x="4059" y="206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Крыша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3"/>
          <p:cNvSpPr txBox="1"/>
          <p:nvPr/>
        </p:nvSpPr>
        <p:spPr>
          <a:xfrm>
            <a:off x="990600" y="304800"/>
            <a:ext cx="779303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Стандарт IDEF1/IDEF1X </a:t>
            </a:r>
            <a:endParaRPr/>
          </a:p>
        </p:txBody>
      </p:sp>
      <p:sp>
        <p:nvSpPr>
          <p:cNvPr id="747" name="Google Shape;747;p43"/>
          <p:cNvSpPr txBox="1"/>
          <p:nvPr/>
        </p:nvSpPr>
        <p:spPr>
          <a:xfrm>
            <a:off x="381000" y="1981200"/>
            <a:ext cx="8458200" cy="344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Методология IDEF1 позволяет на основе наглядных графических представлений моделировать информационные взаимосвязи и различия между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реальными объектами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физическими и абстрактными зависимостями, существующими среди реальных объектов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информацией о реальных объектах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структурой данных, используемой для приобретения, накопления и управления информацией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Сущность структурного подхода к моделированию систем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468312" y="1628775"/>
            <a:ext cx="8229600" cy="18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Система разбивается на функциональные подсистемы, которые, в свою очередь, делятся на подфункции, подфункции – на задачи и т.д. до конкретных процедур 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611187" y="4437062"/>
            <a:ext cx="1441500" cy="576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Система</a:t>
            </a:r>
            <a:endParaRPr/>
          </a:p>
        </p:txBody>
      </p:sp>
      <p:grpSp>
        <p:nvGrpSpPr>
          <p:cNvPr id="129" name="Google Shape;129;p17"/>
          <p:cNvGrpSpPr/>
          <p:nvPr/>
        </p:nvGrpSpPr>
        <p:grpSpPr>
          <a:xfrm>
            <a:off x="1835150" y="3787775"/>
            <a:ext cx="2005012" cy="720725"/>
            <a:chOff x="1202" y="2704"/>
            <a:chExt cx="1263" cy="454"/>
          </a:xfrm>
        </p:grpSpPr>
        <p:sp>
          <p:nvSpPr>
            <p:cNvPr id="130" name="Google Shape;130;p17"/>
            <p:cNvSpPr/>
            <p:nvPr/>
          </p:nvSpPr>
          <p:spPr>
            <a:xfrm>
              <a:off x="1565" y="2704"/>
              <a:ext cx="900" cy="3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Функция 1</a:t>
              </a:r>
              <a:endParaRPr/>
            </a:p>
          </p:txBody>
        </p:sp>
        <p:cxnSp>
          <p:nvCxnSpPr>
            <p:cNvPr id="131" name="Google Shape;131;p17"/>
            <p:cNvCxnSpPr/>
            <p:nvPr/>
          </p:nvCxnSpPr>
          <p:spPr>
            <a:xfrm rot="10800000" flipH="1">
              <a:off x="1202" y="2858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132" name="Google Shape;132;p17"/>
          <p:cNvGrpSpPr/>
          <p:nvPr/>
        </p:nvGrpSpPr>
        <p:grpSpPr>
          <a:xfrm>
            <a:off x="2051050" y="4364037"/>
            <a:ext cx="1789112" cy="476250"/>
            <a:chOff x="1338" y="3067"/>
            <a:chExt cx="1127" cy="300"/>
          </a:xfrm>
        </p:grpSpPr>
        <p:sp>
          <p:nvSpPr>
            <p:cNvPr id="133" name="Google Shape;133;p17"/>
            <p:cNvSpPr/>
            <p:nvPr/>
          </p:nvSpPr>
          <p:spPr>
            <a:xfrm>
              <a:off x="1565" y="3067"/>
              <a:ext cx="900" cy="3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Функция 2</a:t>
              </a:r>
              <a:endParaRPr/>
            </a:p>
          </p:txBody>
        </p:sp>
        <p:cxnSp>
          <p:nvCxnSpPr>
            <p:cNvPr id="134" name="Google Shape;134;p17"/>
            <p:cNvCxnSpPr/>
            <p:nvPr/>
          </p:nvCxnSpPr>
          <p:spPr>
            <a:xfrm>
              <a:off x="1338" y="3294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135" name="Google Shape;135;p17"/>
          <p:cNvGrpSpPr/>
          <p:nvPr/>
        </p:nvGrpSpPr>
        <p:grpSpPr>
          <a:xfrm>
            <a:off x="2051050" y="4795837"/>
            <a:ext cx="1176337" cy="517525"/>
            <a:chOff x="1338" y="3339"/>
            <a:chExt cx="741" cy="326"/>
          </a:xfrm>
        </p:grpSpPr>
        <p:sp>
          <p:nvSpPr>
            <p:cNvPr id="136" name="Google Shape;136;p17"/>
            <p:cNvSpPr txBox="1"/>
            <p:nvPr/>
          </p:nvSpPr>
          <p:spPr>
            <a:xfrm>
              <a:off x="1779" y="336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cxnSp>
          <p:nvCxnSpPr>
            <p:cNvPr id="137" name="Google Shape;137;p17"/>
            <p:cNvCxnSpPr/>
            <p:nvPr/>
          </p:nvCxnSpPr>
          <p:spPr>
            <a:xfrm>
              <a:off x="1338" y="3339"/>
              <a:ext cx="6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138" name="Google Shape;138;p17"/>
          <p:cNvGrpSpPr/>
          <p:nvPr/>
        </p:nvGrpSpPr>
        <p:grpSpPr>
          <a:xfrm>
            <a:off x="1906587" y="4940300"/>
            <a:ext cx="1933575" cy="1052512"/>
            <a:chOff x="1247" y="3430"/>
            <a:chExt cx="1218" cy="663"/>
          </a:xfrm>
        </p:grpSpPr>
        <p:sp>
          <p:nvSpPr>
            <p:cNvPr id="139" name="Google Shape;139;p17"/>
            <p:cNvSpPr/>
            <p:nvPr/>
          </p:nvSpPr>
          <p:spPr>
            <a:xfrm>
              <a:off x="1565" y="3793"/>
              <a:ext cx="900" cy="3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Функция n</a:t>
              </a:r>
              <a:endParaRPr/>
            </a:p>
          </p:txBody>
        </p:sp>
        <p:cxnSp>
          <p:nvCxnSpPr>
            <p:cNvPr id="140" name="Google Shape;140;p17"/>
            <p:cNvCxnSpPr/>
            <p:nvPr/>
          </p:nvCxnSpPr>
          <p:spPr>
            <a:xfrm>
              <a:off x="1247" y="3430"/>
              <a:ext cx="30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141" name="Google Shape;141;p17"/>
          <p:cNvGrpSpPr/>
          <p:nvPr/>
        </p:nvGrpSpPr>
        <p:grpSpPr>
          <a:xfrm>
            <a:off x="3706812" y="4508500"/>
            <a:ext cx="2409825" cy="476250"/>
            <a:chOff x="2381" y="3158"/>
            <a:chExt cx="1518" cy="300"/>
          </a:xfrm>
        </p:grpSpPr>
        <p:sp>
          <p:nvSpPr>
            <p:cNvPr id="142" name="Google Shape;142;p17"/>
            <p:cNvSpPr/>
            <p:nvPr/>
          </p:nvSpPr>
          <p:spPr>
            <a:xfrm>
              <a:off x="2699" y="3158"/>
              <a:ext cx="1200" cy="3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Подфункция 2</a:t>
              </a:r>
              <a:endParaRPr/>
            </a:p>
          </p:txBody>
        </p:sp>
        <p:cxnSp>
          <p:nvCxnSpPr>
            <p:cNvPr id="143" name="Google Shape;143;p17"/>
            <p:cNvCxnSpPr/>
            <p:nvPr/>
          </p:nvCxnSpPr>
          <p:spPr>
            <a:xfrm>
              <a:off x="2381" y="3203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144" name="Google Shape;144;p17"/>
          <p:cNvGrpSpPr/>
          <p:nvPr/>
        </p:nvGrpSpPr>
        <p:grpSpPr>
          <a:xfrm>
            <a:off x="3706812" y="4652962"/>
            <a:ext cx="1628775" cy="547688"/>
            <a:chOff x="2381" y="3249"/>
            <a:chExt cx="1026" cy="345"/>
          </a:xfrm>
        </p:grpSpPr>
        <p:sp>
          <p:nvSpPr>
            <p:cNvPr id="145" name="Google Shape;145;p17"/>
            <p:cNvSpPr txBox="1"/>
            <p:nvPr/>
          </p:nvSpPr>
          <p:spPr>
            <a:xfrm>
              <a:off x="3107" y="329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cxnSp>
          <p:nvCxnSpPr>
            <p:cNvPr id="146" name="Google Shape;146;p17"/>
            <p:cNvCxnSpPr/>
            <p:nvPr/>
          </p:nvCxnSpPr>
          <p:spPr>
            <a:xfrm>
              <a:off x="2381" y="3249"/>
              <a:ext cx="6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147" name="Google Shape;147;p17"/>
          <p:cNvGrpSpPr/>
          <p:nvPr/>
        </p:nvGrpSpPr>
        <p:grpSpPr>
          <a:xfrm>
            <a:off x="5938837" y="4795837"/>
            <a:ext cx="1608137" cy="517525"/>
            <a:chOff x="3787" y="3339"/>
            <a:chExt cx="1013" cy="326"/>
          </a:xfrm>
        </p:grpSpPr>
        <p:sp>
          <p:nvSpPr>
            <p:cNvPr id="148" name="Google Shape;148;p17"/>
            <p:cNvSpPr txBox="1"/>
            <p:nvPr/>
          </p:nvSpPr>
          <p:spPr>
            <a:xfrm>
              <a:off x="4500" y="336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cxnSp>
          <p:nvCxnSpPr>
            <p:cNvPr id="149" name="Google Shape;149;p17"/>
            <p:cNvCxnSpPr/>
            <p:nvPr/>
          </p:nvCxnSpPr>
          <p:spPr>
            <a:xfrm>
              <a:off x="3787" y="3339"/>
              <a:ext cx="6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150" name="Google Shape;150;p17"/>
          <p:cNvGrpSpPr/>
          <p:nvPr/>
        </p:nvGrpSpPr>
        <p:grpSpPr>
          <a:xfrm>
            <a:off x="5938837" y="4476750"/>
            <a:ext cx="2544762" cy="579437"/>
            <a:chOff x="3787" y="3138"/>
            <a:chExt cx="1603" cy="365"/>
          </a:xfrm>
        </p:grpSpPr>
        <p:sp>
          <p:nvSpPr>
            <p:cNvPr id="151" name="Google Shape;151;p17"/>
            <p:cNvSpPr/>
            <p:nvPr/>
          </p:nvSpPr>
          <p:spPr>
            <a:xfrm>
              <a:off x="4150" y="3203"/>
              <a:ext cx="900" cy="3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Задача 2</a:t>
              </a:r>
              <a:endParaRPr/>
            </a:p>
          </p:txBody>
        </p:sp>
        <p:cxnSp>
          <p:nvCxnSpPr>
            <p:cNvPr id="152" name="Google Shape;152;p17"/>
            <p:cNvCxnSpPr/>
            <p:nvPr/>
          </p:nvCxnSpPr>
          <p:spPr>
            <a:xfrm>
              <a:off x="3787" y="3339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53" name="Google Shape;153;p17"/>
            <p:cNvSpPr txBox="1"/>
            <p:nvPr/>
          </p:nvSpPr>
          <p:spPr>
            <a:xfrm>
              <a:off x="5090" y="313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</p:grpSp>
      <p:grpSp>
        <p:nvGrpSpPr>
          <p:cNvPr id="154" name="Google Shape;154;p17"/>
          <p:cNvGrpSpPr/>
          <p:nvPr/>
        </p:nvGrpSpPr>
        <p:grpSpPr>
          <a:xfrm>
            <a:off x="3635375" y="3429000"/>
            <a:ext cx="2481262" cy="1079500"/>
            <a:chOff x="2336" y="2478"/>
            <a:chExt cx="1563" cy="680"/>
          </a:xfrm>
        </p:grpSpPr>
        <p:sp>
          <p:nvSpPr>
            <p:cNvPr id="155" name="Google Shape;155;p17"/>
            <p:cNvSpPr/>
            <p:nvPr/>
          </p:nvSpPr>
          <p:spPr>
            <a:xfrm>
              <a:off x="2699" y="2840"/>
              <a:ext cx="1200" cy="3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Подфункция 1</a:t>
              </a:r>
              <a:endParaRPr/>
            </a:p>
          </p:txBody>
        </p:sp>
        <p:cxnSp>
          <p:nvCxnSpPr>
            <p:cNvPr id="156" name="Google Shape;156;p17"/>
            <p:cNvCxnSpPr/>
            <p:nvPr/>
          </p:nvCxnSpPr>
          <p:spPr>
            <a:xfrm>
              <a:off x="2336" y="3158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57" name="Google Shape;157;p17"/>
            <p:cNvSpPr txBox="1"/>
            <p:nvPr/>
          </p:nvSpPr>
          <p:spPr>
            <a:xfrm>
              <a:off x="3061" y="247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</p:grpSp>
      <p:grpSp>
        <p:nvGrpSpPr>
          <p:cNvPr id="158" name="Google Shape;158;p17"/>
          <p:cNvGrpSpPr/>
          <p:nvPr/>
        </p:nvGrpSpPr>
        <p:grpSpPr>
          <a:xfrm>
            <a:off x="6011862" y="3468687"/>
            <a:ext cx="2400300" cy="1255712"/>
            <a:chOff x="3833" y="2503"/>
            <a:chExt cx="1512" cy="791"/>
          </a:xfrm>
        </p:grpSpPr>
        <p:sp>
          <p:nvSpPr>
            <p:cNvPr id="159" name="Google Shape;159;p17"/>
            <p:cNvSpPr/>
            <p:nvPr/>
          </p:nvSpPr>
          <p:spPr>
            <a:xfrm>
              <a:off x="4150" y="2840"/>
              <a:ext cx="900" cy="3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Задача 1</a:t>
              </a:r>
              <a:endParaRPr/>
            </a:p>
          </p:txBody>
        </p:sp>
        <p:cxnSp>
          <p:nvCxnSpPr>
            <p:cNvPr id="160" name="Google Shape;160;p17"/>
            <p:cNvCxnSpPr/>
            <p:nvPr/>
          </p:nvCxnSpPr>
          <p:spPr>
            <a:xfrm rot="10800000" flipH="1">
              <a:off x="3833" y="2994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61" name="Google Shape;161;p17"/>
            <p:cNvSpPr txBox="1"/>
            <p:nvPr/>
          </p:nvSpPr>
          <p:spPr>
            <a:xfrm>
              <a:off x="5045" y="268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162" name="Google Shape;162;p17"/>
            <p:cNvSpPr txBox="1"/>
            <p:nvPr/>
          </p:nvSpPr>
          <p:spPr>
            <a:xfrm>
              <a:off x="4364" y="250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</p:grpSp>
      <p:grpSp>
        <p:nvGrpSpPr>
          <p:cNvPr id="163" name="Google Shape;163;p17"/>
          <p:cNvGrpSpPr/>
          <p:nvPr/>
        </p:nvGrpSpPr>
        <p:grpSpPr>
          <a:xfrm>
            <a:off x="5938837" y="4795837"/>
            <a:ext cx="2689225" cy="1341438"/>
            <a:chOff x="3787" y="3339"/>
            <a:chExt cx="1694" cy="845"/>
          </a:xfrm>
        </p:grpSpPr>
        <p:sp>
          <p:nvSpPr>
            <p:cNvPr id="164" name="Google Shape;164;p17"/>
            <p:cNvSpPr/>
            <p:nvPr/>
          </p:nvSpPr>
          <p:spPr>
            <a:xfrm>
              <a:off x="4150" y="3702"/>
              <a:ext cx="900" cy="3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Задача n</a:t>
              </a:r>
              <a:endParaRPr/>
            </a:p>
          </p:txBody>
        </p:sp>
        <p:cxnSp>
          <p:nvCxnSpPr>
            <p:cNvPr id="165" name="Google Shape;165;p17"/>
            <p:cNvCxnSpPr/>
            <p:nvPr/>
          </p:nvCxnSpPr>
          <p:spPr>
            <a:xfrm>
              <a:off x="3787" y="3339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66" name="Google Shape;166;p17"/>
            <p:cNvSpPr txBox="1"/>
            <p:nvPr/>
          </p:nvSpPr>
          <p:spPr>
            <a:xfrm>
              <a:off x="5181" y="359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167" name="Google Shape;167;p17"/>
            <p:cNvSpPr txBox="1"/>
            <p:nvPr/>
          </p:nvSpPr>
          <p:spPr>
            <a:xfrm>
              <a:off x="4468" y="388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3635375" y="4724400"/>
            <a:ext cx="2481262" cy="1412875"/>
            <a:chOff x="2336" y="3294"/>
            <a:chExt cx="1563" cy="890"/>
          </a:xfrm>
        </p:grpSpPr>
        <p:sp>
          <p:nvSpPr>
            <p:cNvPr id="169" name="Google Shape;169;p17"/>
            <p:cNvSpPr/>
            <p:nvPr/>
          </p:nvSpPr>
          <p:spPr>
            <a:xfrm>
              <a:off x="2699" y="3612"/>
              <a:ext cx="1200" cy="3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Подфункция n</a:t>
              </a:r>
              <a:endParaRPr/>
            </a:p>
          </p:txBody>
        </p:sp>
        <p:cxnSp>
          <p:nvCxnSpPr>
            <p:cNvPr id="170" name="Google Shape;170;p17"/>
            <p:cNvCxnSpPr/>
            <p:nvPr/>
          </p:nvCxnSpPr>
          <p:spPr>
            <a:xfrm>
              <a:off x="2336" y="3294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71" name="Google Shape;171;p17"/>
            <p:cNvSpPr txBox="1"/>
            <p:nvPr/>
          </p:nvSpPr>
          <p:spPr>
            <a:xfrm>
              <a:off x="3152" y="388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4"/>
          <p:cNvSpPr txBox="1"/>
          <p:nvPr/>
        </p:nvSpPr>
        <p:spPr>
          <a:xfrm>
            <a:off x="990600" y="304800"/>
            <a:ext cx="779303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Стандарт IDEF1/IDEF1X </a:t>
            </a:r>
            <a:endParaRPr/>
          </a:p>
        </p:txBody>
      </p:sp>
      <p:sp>
        <p:nvSpPr>
          <p:cNvPr id="753" name="Google Shape;753;p44"/>
          <p:cNvSpPr txBox="1"/>
          <p:nvPr/>
        </p:nvSpPr>
        <p:spPr>
          <a:xfrm>
            <a:off x="381000" y="2438400"/>
            <a:ext cx="8458200" cy="161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Центральным понятием IDEF1 является понятие «сущность».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Каждая сущность имеет своё имя и атрибуты.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Под связями в IDEF1 понимаются ссылки, соединения и ассоциации между сущностями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5"/>
          <p:cNvSpPr txBox="1"/>
          <p:nvPr/>
        </p:nvSpPr>
        <p:spPr>
          <a:xfrm>
            <a:off x="990600" y="304800"/>
            <a:ext cx="779303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Стандарт IDEF1/IDEF1X </a:t>
            </a:r>
            <a:endParaRPr/>
          </a:p>
        </p:txBody>
      </p:sp>
      <p:sp>
        <p:nvSpPr>
          <p:cNvPr id="759" name="Google Shape;759;p45"/>
          <p:cNvSpPr txBox="1"/>
          <p:nvPr/>
        </p:nvSpPr>
        <p:spPr>
          <a:xfrm>
            <a:off x="304800" y="1905000"/>
            <a:ext cx="8458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Пример IDEF1 диаграммы</a:t>
            </a:r>
            <a:endParaRPr/>
          </a:p>
        </p:txBody>
      </p:sp>
      <p:sp>
        <p:nvSpPr>
          <p:cNvPr id="760" name="Google Shape;760;p45"/>
          <p:cNvSpPr txBox="1"/>
          <p:nvPr/>
        </p:nvSpPr>
        <p:spPr>
          <a:xfrm>
            <a:off x="2571750" y="1933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61" name="Google Shape;761;p45" descr="http://www.cfin.ru/vernikov/idef/images/idef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2438400"/>
            <a:ext cx="5257800" cy="39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6"/>
          <p:cNvSpPr txBox="1"/>
          <p:nvPr/>
        </p:nvSpPr>
        <p:spPr>
          <a:xfrm>
            <a:off x="990600" y="304800"/>
            <a:ext cx="779303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Стандарт IDEF3</a:t>
            </a:r>
            <a:endParaRPr/>
          </a:p>
        </p:txBody>
      </p:sp>
      <p:sp>
        <p:nvSpPr>
          <p:cNvPr id="767" name="Google Shape;767;p46"/>
          <p:cNvSpPr txBox="1"/>
          <p:nvPr/>
        </p:nvSpPr>
        <p:spPr>
          <a:xfrm>
            <a:off x="381000" y="2209800"/>
            <a:ext cx="8458200" cy="344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Средства документирования и моделирования IDEF3 позволяют выполнять следующие задачи: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документировать имеющиеся данные о технологии процесса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определять и анализировать точки влияния на сценарий технологических процессов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определять ситуации, в которых требуется принятие решения, влияющего на жизненный цикл процессов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содействовать оптимизации решений при реорганизации технологических процессов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7"/>
          <p:cNvSpPr txBox="1"/>
          <p:nvPr/>
        </p:nvSpPr>
        <p:spPr>
          <a:xfrm>
            <a:off x="990600" y="304800"/>
            <a:ext cx="779303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Стандарт IDEF3 </a:t>
            </a:r>
            <a:endParaRPr/>
          </a:p>
        </p:txBody>
      </p:sp>
      <p:sp>
        <p:nvSpPr>
          <p:cNvPr id="773" name="Google Shape;773;p47"/>
          <p:cNvSpPr txBox="1"/>
          <p:nvPr/>
        </p:nvSpPr>
        <p:spPr>
          <a:xfrm>
            <a:off x="304800" y="1905000"/>
            <a:ext cx="8458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Два типа диаграмм в IDEF3</a:t>
            </a:r>
            <a:endParaRPr/>
          </a:p>
        </p:txBody>
      </p:sp>
      <p:sp>
        <p:nvSpPr>
          <p:cNvPr id="774" name="Google Shape;774;p47"/>
          <p:cNvSpPr txBox="1"/>
          <p:nvPr/>
        </p:nvSpPr>
        <p:spPr>
          <a:xfrm>
            <a:off x="381000" y="2590800"/>
            <a:ext cx="8458200" cy="192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Диаграммы описания последовательности этапов процесса (Process Flow Description Diagrams, PFDD)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Диаграммы состояний объекта и его трансформаций в процессе (Object State Transition Network, OSTN)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8"/>
          <p:cNvSpPr txBox="1"/>
          <p:nvPr/>
        </p:nvSpPr>
        <p:spPr>
          <a:xfrm>
            <a:off x="990600" y="304800"/>
            <a:ext cx="779303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Стандарт IDEF3 </a:t>
            </a:r>
            <a:endParaRPr/>
          </a:p>
        </p:txBody>
      </p:sp>
      <p:sp>
        <p:nvSpPr>
          <p:cNvPr id="780" name="Google Shape;780;p48"/>
          <p:cNvSpPr txBox="1"/>
          <p:nvPr/>
        </p:nvSpPr>
        <p:spPr>
          <a:xfrm>
            <a:off x="304800" y="1905000"/>
            <a:ext cx="8458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Пример PFDD диаграммы</a:t>
            </a:r>
            <a:endParaRPr/>
          </a:p>
        </p:txBody>
      </p:sp>
      <p:sp>
        <p:nvSpPr>
          <p:cNvPr id="781" name="Google Shape;781;p48"/>
          <p:cNvSpPr txBox="1"/>
          <p:nvPr/>
        </p:nvSpPr>
        <p:spPr>
          <a:xfrm>
            <a:off x="1814512" y="24669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82" name="Google Shape;782;p48" descr="http://www.cfin.ru/vernikov/idef/images/idef3-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2590800"/>
            <a:ext cx="7772400" cy="27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9"/>
          <p:cNvSpPr txBox="1"/>
          <p:nvPr/>
        </p:nvSpPr>
        <p:spPr>
          <a:xfrm>
            <a:off x="990600" y="304800"/>
            <a:ext cx="779303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Стандарт IDEF3 </a:t>
            </a:r>
            <a:endParaRPr/>
          </a:p>
        </p:txBody>
      </p:sp>
      <p:sp>
        <p:nvSpPr>
          <p:cNvPr id="788" name="Google Shape;788;p49"/>
          <p:cNvSpPr txBox="1"/>
          <p:nvPr/>
        </p:nvSpPr>
        <p:spPr>
          <a:xfrm>
            <a:off x="304800" y="1905000"/>
            <a:ext cx="8458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Пример OSTN диаграммы</a:t>
            </a:r>
            <a:endParaRPr/>
          </a:p>
        </p:txBody>
      </p:sp>
      <p:sp>
        <p:nvSpPr>
          <p:cNvPr id="789" name="Google Shape;789;p49"/>
          <p:cNvSpPr txBox="1"/>
          <p:nvPr/>
        </p:nvSpPr>
        <p:spPr>
          <a:xfrm>
            <a:off x="2700337" y="21145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90" name="Google Shape;790;p49" descr="http://www.cfin.ru/vernikov/idef/images/idef3-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2438400"/>
            <a:ext cx="5715000" cy="40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50"/>
          <p:cNvSpPr txBox="1"/>
          <p:nvPr/>
        </p:nvSpPr>
        <p:spPr>
          <a:xfrm>
            <a:off x="990600" y="304800"/>
            <a:ext cx="779303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Стандарт IDEF5</a:t>
            </a:r>
            <a:endParaRPr/>
          </a:p>
        </p:txBody>
      </p:sp>
      <p:sp>
        <p:nvSpPr>
          <p:cNvPr id="796" name="Google Shape;796;p50"/>
          <p:cNvSpPr txBox="1"/>
          <p:nvPr/>
        </p:nvSpPr>
        <p:spPr>
          <a:xfrm>
            <a:off x="381000" y="2209800"/>
            <a:ext cx="8458200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Методология IDEF5 служит для наглядного представления данных, полученных в результате онтологического исследования в простой графической форме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1"/>
          <p:cNvSpPr txBox="1"/>
          <p:nvPr/>
        </p:nvSpPr>
        <p:spPr>
          <a:xfrm>
            <a:off x="990600" y="304800"/>
            <a:ext cx="779303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Стандарт IDEF5</a:t>
            </a:r>
            <a:endParaRPr/>
          </a:p>
        </p:txBody>
      </p:sp>
      <p:sp>
        <p:nvSpPr>
          <p:cNvPr id="802" name="Google Shape;802;p51"/>
          <p:cNvSpPr txBox="1"/>
          <p:nvPr/>
        </p:nvSpPr>
        <p:spPr>
          <a:xfrm>
            <a:off x="304800" y="1905000"/>
            <a:ext cx="8458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Три основных вида схем в IDEF5</a:t>
            </a:r>
            <a:endParaRPr/>
          </a:p>
        </p:txBody>
      </p:sp>
      <p:sp>
        <p:nvSpPr>
          <p:cNvPr id="803" name="Google Shape;803;p51"/>
          <p:cNvSpPr txBox="1"/>
          <p:nvPr/>
        </p:nvSpPr>
        <p:spPr>
          <a:xfrm>
            <a:off x="381000" y="2590800"/>
            <a:ext cx="8458200" cy="222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Диаграмма классификации – обеспечивает механизм логической систематизации знаний, накопленных при изучении системы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Композиционные схемы – механизм графического представления классов типа «что из чего состоит»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Диаграммы состояния объекта – документируют процесс с точки зрения изменения состояний объекта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2"/>
          <p:cNvSpPr txBox="1"/>
          <p:nvPr/>
        </p:nvSpPr>
        <p:spPr>
          <a:xfrm>
            <a:off x="990600" y="304800"/>
            <a:ext cx="779303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Стандарт IDEF5 </a:t>
            </a:r>
            <a:endParaRPr/>
          </a:p>
        </p:txBody>
      </p:sp>
      <p:sp>
        <p:nvSpPr>
          <p:cNvPr id="809" name="Google Shape;809;p52"/>
          <p:cNvSpPr txBox="1"/>
          <p:nvPr/>
        </p:nvSpPr>
        <p:spPr>
          <a:xfrm>
            <a:off x="304800" y="1905000"/>
            <a:ext cx="8458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Пример диаграммы классификации</a:t>
            </a:r>
            <a:endParaRPr/>
          </a:p>
        </p:txBody>
      </p:sp>
      <p:sp>
        <p:nvSpPr>
          <p:cNvPr id="810" name="Google Shape;810;p52"/>
          <p:cNvSpPr txBox="1"/>
          <p:nvPr/>
        </p:nvSpPr>
        <p:spPr>
          <a:xfrm>
            <a:off x="1624012" y="22860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11" name="Google Shape;811;p52" descr="http://www.cfin.ru/vernikov/idef/images/idef5-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590800"/>
            <a:ext cx="7848600" cy="3043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53"/>
          <p:cNvSpPr txBox="1"/>
          <p:nvPr/>
        </p:nvSpPr>
        <p:spPr>
          <a:xfrm>
            <a:off x="990600" y="304800"/>
            <a:ext cx="779303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Стандарт IDEF5 </a:t>
            </a:r>
            <a:endParaRPr/>
          </a:p>
        </p:txBody>
      </p:sp>
      <p:sp>
        <p:nvSpPr>
          <p:cNvPr id="817" name="Google Shape;817;p53"/>
          <p:cNvSpPr txBox="1"/>
          <p:nvPr/>
        </p:nvSpPr>
        <p:spPr>
          <a:xfrm>
            <a:off x="304800" y="1905000"/>
            <a:ext cx="8458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Пример композиционной схемы</a:t>
            </a:r>
            <a:endParaRPr/>
          </a:p>
        </p:txBody>
      </p:sp>
      <p:sp>
        <p:nvSpPr>
          <p:cNvPr id="818" name="Google Shape;818;p53"/>
          <p:cNvSpPr txBox="1"/>
          <p:nvPr/>
        </p:nvSpPr>
        <p:spPr>
          <a:xfrm>
            <a:off x="1938337" y="5143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19" name="Google Shape;819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362200"/>
            <a:ext cx="7061200" cy="41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Базовые принципы структурного подхода</a:t>
            </a:r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принцип </a:t>
            </a:r>
            <a:r>
              <a:rPr lang="en-US" sz="3200" b="0" i="1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«Разделяй и властвуй»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принцип </a:t>
            </a:r>
            <a:r>
              <a:rPr lang="en-US" sz="3200" b="0" i="1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иерархического упорядочивания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принцип </a:t>
            </a:r>
            <a:r>
              <a:rPr lang="en-US" sz="3200" b="0" i="1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абстрагирования</a:t>
            </a:r>
            <a:r>
              <a:rPr lang="en-US" sz="3200" b="0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принцип </a:t>
            </a:r>
            <a:r>
              <a:rPr lang="en-US" sz="3200" b="0" i="1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непротиворечивости</a:t>
            </a:r>
            <a:r>
              <a:rPr lang="en-US" sz="3200" b="0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принцип </a:t>
            </a:r>
            <a:r>
              <a:rPr lang="en-US" sz="3200" b="0" i="1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структурирования данных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54"/>
          <p:cNvSpPr txBox="1"/>
          <p:nvPr/>
        </p:nvSpPr>
        <p:spPr>
          <a:xfrm>
            <a:off x="990600" y="304800"/>
            <a:ext cx="779303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Стандарт IDEF5</a:t>
            </a:r>
            <a:endParaRPr/>
          </a:p>
        </p:txBody>
      </p:sp>
      <p:sp>
        <p:nvSpPr>
          <p:cNvPr id="825" name="Google Shape;825;p54"/>
          <p:cNvSpPr txBox="1"/>
          <p:nvPr/>
        </p:nvSpPr>
        <p:spPr>
          <a:xfrm>
            <a:off x="304800" y="1905000"/>
            <a:ext cx="8458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Пример диаграммы состояния объекта</a:t>
            </a:r>
            <a:endParaRPr/>
          </a:p>
        </p:txBody>
      </p:sp>
      <p:sp>
        <p:nvSpPr>
          <p:cNvPr id="826" name="Google Shape;826;p54"/>
          <p:cNvSpPr txBox="1"/>
          <p:nvPr/>
        </p:nvSpPr>
        <p:spPr>
          <a:xfrm>
            <a:off x="2928937" y="18716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27" name="Google Shape;827;p54" descr="http://www.cfin.ru/vernikov/idef/images/idef5-4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8400" y="2362200"/>
            <a:ext cx="4343400" cy="4116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5"/>
          <p:cNvSpPr txBox="1"/>
          <p:nvPr/>
        </p:nvSpPr>
        <p:spPr>
          <a:xfrm>
            <a:off x="990600" y="304800"/>
            <a:ext cx="779303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Практика применения функционального моделирования средствами IDEF</a:t>
            </a:r>
            <a:endParaRPr/>
          </a:p>
        </p:txBody>
      </p:sp>
      <p:sp>
        <p:nvSpPr>
          <p:cNvPr id="833" name="Google Shape;833;p55"/>
          <p:cNvSpPr txBox="1"/>
          <p:nvPr/>
        </p:nvSpPr>
        <p:spPr>
          <a:xfrm>
            <a:off x="304800" y="1905000"/>
            <a:ext cx="8458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Этапы разработки модели</a:t>
            </a:r>
            <a:endParaRPr/>
          </a:p>
        </p:txBody>
      </p:sp>
      <p:sp>
        <p:nvSpPr>
          <p:cNvPr id="834" name="Google Shape;834;p55"/>
          <p:cNvSpPr txBox="1"/>
          <p:nvPr/>
        </p:nvSpPr>
        <p:spPr>
          <a:xfrm>
            <a:off x="381000" y="2590800"/>
            <a:ext cx="8458200" cy="161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 Создание первоначальной модели группой специалистов (авторы)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 Распространение черновика для рассмотрения, согласования и комментариев (среди читателей)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 Официальное утверждение модели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0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Методология структурного анализа и проектирования</a:t>
            </a:r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45435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70-е гг. ХХ века – методология </a:t>
            </a:r>
            <a:r>
              <a:rPr lang="en-US" sz="24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SADT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Предложена </a:t>
            </a:r>
            <a:r>
              <a:rPr lang="en-US" sz="2400" b="0" i="1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Дугласом Россом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(Douglas Ross)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Основная идея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данной методологии – построение древовидной иерархической модели предприятия.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начале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1990-х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 основе SADT принят стандарт моделирования бизнес-процессов </a:t>
            </a:r>
            <a:r>
              <a:rPr lang="en-US" sz="24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IDEF0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являющийся одним из 14 стандартов линейки </a:t>
            </a:r>
            <a:r>
              <a:rPr lang="en-US" sz="2400" b="0" i="1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IDEF</a:t>
            </a:r>
            <a:r>
              <a:rPr lang="en-US" sz="2400" b="0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400" b="0" i="1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Integration Definition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for Functional Modeling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(в данном курсе будут рассмотрены некоторые из них, в частности, IDEF0, IDEF1X, IDEF3) [8, 5].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Положения методологии зафиксированы в разработанном в США стандарте IDEF0 (В России – </a:t>
            </a:r>
            <a:r>
              <a:rPr lang="en-US" sz="2400" b="0" i="1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РД IDEF0 – 2000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18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Модели структурного подхода, изучаемые в курсе «Системное моделирование и CASE-технологии»</a:t>
            </a:r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18780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типа моделей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используемых в структурном подходе: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функциональные модели (ФМ)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информационные модели (ИМ)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динамические модели (ДМ)</a:t>
            </a:r>
            <a:endParaRPr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18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0" name="Google Shape;190;p20"/>
          <p:cNvGraphicFramePr/>
          <p:nvPr/>
        </p:nvGraphicFramePr>
        <p:xfrm>
          <a:off x="395287" y="4005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{82D96A0C-3BB4-4593-BD16-C6DF5BC70F0A}</a:tableStyleId>
              </a:tblPr>
              <a:tblGrid>
                <a:gridCol w="86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8050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ФМ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SADT (IDEF0)-модели</a:t>
                      </a:r>
                      <a:endParaRPr/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DFD-модели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Пакеты BPWin, Design/IDEF</a:t>
                      </a:r>
                      <a:endParaRPr/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Пакет BPWin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00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ИМ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ERD (IDEF1X)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Пакеты Design/IDEF, ERWin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3925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ДМ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IDEF/CPN</a:t>
                      </a:r>
                      <a:endParaRPr/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IDEF3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Пакет Design/IDEF</a:t>
                      </a:r>
                      <a:endParaRPr/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Пакет BPWin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8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Сущность функционального моделирования</a:t>
            </a:r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body" idx="1"/>
          </p:nvPr>
        </p:nvSpPr>
        <p:spPr>
          <a:xfrm>
            <a:off x="468312" y="1628775"/>
            <a:ext cx="8229600" cy="47529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любой системы определяющим является ее функциональное содержание, так как оно определяет ее основные свойства. Поэтому в основе функционального моделирования лежит </a:t>
            </a:r>
            <a:r>
              <a:rPr lang="en-US" sz="3200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функциональное содержание системы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в качестве отношений между функциями рассматривается </a:t>
            </a:r>
            <a:r>
              <a:rPr lang="en-US" sz="3200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информация об объектах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связывающих эти функции [1].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Методология IDEF0</a:t>
            </a:r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1"/>
          </p:nvPr>
        </p:nvSpPr>
        <p:spPr>
          <a:xfrm>
            <a:off x="468312" y="1700212"/>
            <a:ext cx="8229600" cy="38862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основе </a:t>
            </a:r>
            <a:r>
              <a:rPr lang="en-US" sz="3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IDEF0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-методологии лежат  </a:t>
            </a: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основных понятия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функциональный блок;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интерфейсная дуга (стрелка);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декомпозиция;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глоссарий.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229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Функциональный блок</a:t>
            </a:r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body" idx="1"/>
          </p:nvPr>
        </p:nvSpPr>
        <p:spPr>
          <a:xfrm>
            <a:off x="179387" y="981075"/>
            <a:ext cx="8785200" cy="12240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Олицетворяет некоторую конкретную функцию или работу в рамках рассматриваемой системы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1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РД IDEF0 – 2000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прямоугольник, содержащий имя и номер и используемый для описания функции</a:t>
            </a:r>
            <a:endParaRPr/>
          </a:p>
        </p:txBody>
      </p:sp>
      <p:grpSp>
        <p:nvGrpSpPr>
          <p:cNvPr id="209" name="Google Shape;209;p23"/>
          <p:cNvGrpSpPr/>
          <p:nvPr/>
        </p:nvGrpSpPr>
        <p:grpSpPr>
          <a:xfrm>
            <a:off x="2051050" y="2263775"/>
            <a:ext cx="5173423" cy="4165600"/>
            <a:chOff x="3404" y="4665"/>
            <a:chExt cx="3741" cy="2368"/>
          </a:xfrm>
        </p:grpSpPr>
        <p:cxnSp>
          <p:nvCxnSpPr>
            <p:cNvPr id="210" name="Google Shape;210;p23"/>
            <p:cNvCxnSpPr/>
            <p:nvPr/>
          </p:nvCxnSpPr>
          <p:spPr>
            <a:xfrm>
              <a:off x="5240" y="4698"/>
              <a:ext cx="0" cy="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211" name="Google Shape;211;p23"/>
            <p:cNvSpPr txBox="1"/>
            <p:nvPr/>
          </p:nvSpPr>
          <p:spPr>
            <a:xfrm>
              <a:off x="4533" y="5405"/>
              <a:ext cx="1500" cy="6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Управлять предприятием</a:t>
              </a:r>
              <a:endParaRPr/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А0</a:t>
              </a:r>
              <a:endParaRPr/>
            </a:p>
          </p:txBody>
        </p:sp>
        <p:cxnSp>
          <p:nvCxnSpPr>
            <p:cNvPr id="212" name="Google Shape;212;p23"/>
            <p:cNvCxnSpPr/>
            <p:nvPr/>
          </p:nvCxnSpPr>
          <p:spPr>
            <a:xfrm>
              <a:off x="3404" y="5700"/>
              <a:ext cx="1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213" name="Google Shape;213;p23"/>
            <p:cNvCxnSpPr/>
            <p:nvPr/>
          </p:nvCxnSpPr>
          <p:spPr>
            <a:xfrm>
              <a:off x="5945" y="5700"/>
              <a:ext cx="1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214" name="Google Shape;214;p23"/>
            <p:cNvCxnSpPr/>
            <p:nvPr/>
          </p:nvCxnSpPr>
          <p:spPr>
            <a:xfrm rot="10800000">
              <a:off x="5240" y="6133"/>
              <a:ext cx="0" cy="9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215" name="Google Shape;215;p23"/>
            <p:cNvSpPr txBox="1"/>
            <p:nvPr/>
          </p:nvSpPr>
          <p:spPr>
            <a:xfrm>
              <a:off x="5380" y="4665"/>
              <a:ext cx="120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управление</a:t>
              </a:r>
              <a:endParaRPr/>
            </a:p>
          </p:txBody>
        </p:sp>
        <p:sp>
          <p:nvSpPr>
            <p:cNvPr id="216" name="Google Shape;216;p23"/>
            <p:cNvSpPr txBox="1"/>
            <p:nvPr/>
          </p:nvSpPr>
          <p:spPr>
            <a:xfrm>
              <a:off x="3546" y="5222"/>
              <a:ext cx="60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вход</a:t>
              </a:r>
              <a:endParaRPr/>
            </a:p>
          </p:txBody>
        </p:sp>
        <p:sp>
          <p:nvSpPr>
            <p:cNvPr id="217" name="Google Shape;217;p23"/>
            <p:cNvSpPr txBox="1"/>
            <p:nvPr/>
          </p:nvSpPr>
          <p:spPr>
            <a:xfrm>
              <a:off x="6087" y="5222"/>
              <a:ext cx="90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выход</a:t>
              </a:r>
              <a:endParaRPr/>
            </a:p>
          </p:txBody>
        </p:sp>
        <p:sp>
          <p:nvSpPr>
            <p:cNvPr id="218" name="Google Shape;218;p23"/>
            <p:cNvSpPr txBox="1"/>
            <p:nvPr/>
          </p:nvSpPr>
          <p:spPr>
            <a:xfrm>
              <a:off x="5380" y="6260"/>
              <a:ext cx="120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механизм</a:t>
              </a:r>
              <a:endParaRPr/>
            </a:p>
          </p:txBody>
        </p:sp>
      </p:grpSp>
      <p:grpSp>
        <p:nvGrpSpPr>
          <p:cNvPr id="219" name="Google Shape;219;p23"/>
          <p:cNvGrpSpPr/>
          <p:nvPr/>
        </p:nvGrpSpPr>
        <p:grpSpPr>
          <a:xfrm>
            <a:off x="395287" y="4051186"/>
            <a:ext cx="3465346" cy="2408706"/>
            <a:chOff x="282" y="2694"/>
            <a:chExt cx="2137" cy="1286"/>
          </a:xfrm>
        </p:grpSpPr>
        <p:sp>
          <p:nvSpPr>
            <p:cNvPr id="220" name="Google Shape;220;p23"/>
            <p:cNvSpPr txBox="1"/>
            <p:nvPr/>
          </p:nvSpPr>
          <p:spPr>
            <a:xfrm>
              <a:off x="282" y="3080"/>
              <a:ext cx="1500" cy="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Наименование осуществляется оборотом глагола </a:t>
              </a:r>
              <a:r>
                <a:rPr lang="en-US" sz="1800" b="0" i="0" u="sng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или </a:t>
              </a:r>
              <a:r>
                <a:rPr lang="en-US" sz="18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существительного</a:t>
              </a:r>
              <a:endParaRPr/>
            </a:p>
          </p:txBody>
        </p:sp>
        <p:cxnSp>
          <p:nvCxnSpPr>
            <p:cNvPr id="221" name="Google Shape;221;p23"/>
            <p:cNvCxnSpPr/>
            <p:nvPr/>
          </p:nvCxnSpPr>
          <p:spPr>
            <a:xfrm rot="10800000" flipH="1">
              <a:off x="1519" y="2694"/>
              <a:ext cx="900" cy="600"/>
            </a:xfrm>
            <a:prstGeom prst="straightConnector1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222" name="Google Shape;222;p23"/>
          <p:cNvGrpSpPr/>
          <p:nvPr/>
        </p:nvGrpSpPr>
        <p:grpSpPr>
          <a:xfrm>
            <a:off x="5420923" y="4677265"/>
            <a:ext cx="3332655" cy="1124537"/>
            <a:chOff x="3414" y="3022"/>
            <a:chExt cx="2055" cy="600"/>
          </a:xfrm>
        </p:grpSpPr>
        <p:sp>
          <p:nvSpPr>
            <p:cNvPr id="223" name="Google Shape;223;p23"/>
            <p:cNvSpPr txBox="1"/>
            <p:nvPr/>
          </p:nvSpPr>
          <p:spPr>
            <a:xfrm>
              <a:off x="3969" y="3022"/>
              <a:ext cx="15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Каждый блок в рамках единой системы имеет уникальный номер</a:t>
              </a:r>
              <a:endParaRPr/>
            </a:p>
          </p:txBody>
        </p:sp>
        <p:cxnSp>
          <p:nvCxnSpPr>
            <p:cNvPr id="224" name="Google Shape;224;p23"/>
            <p:cNvCxnSpPr/>
            <p:nvPr/>
          </p:nvCxnSpPr>
          <p:spPr>
            <a:xfrm rot="10800000">
              <a:off x="3414" y="3067"/>
              <a:ext cx="600" cy="0"/>
            </a:xfrm>
            <a:prstGeom prst="straightConnector1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225" name="Google Shape;225;p23"/>
          <p:cNvGrpSpPr/>
          <p:nvPr/>
        </p:nvGrpSpPr>
        <p:grpSpPr>
          <a:xfrm>
            <a:off x="395287" y="2420937"/>
            <a:ext cx="3593903" cy="1633217"/>
            <a:chOff x="249" y="1616"/>
            <a:chExt cx="2216" cy="872"/>
          </a:xfrm>
        </p:grpSpPr>
        <p:sp>
          <p:nvSpPr>
            <p:cNvPr id="226" name="Google Shape;226;p23"/>
            <p:cNvSpPr txBox="1"/>
            <p:nvPr/>
          </p:nvSpPr>
          <p:spPr>
            <a:xfrm>
              <a:off x="249" y="1616"/>
              <a:ext cx="1500" cy="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Каждая сторона функционального блока имеет свое назначение</a:t>
              </a:r>
              <a:endParaRPr/>
            </a:p>
          </p:txBody>
        </p:sp>
        <p:cxnSp>
          <p:nvCxnSpPr>
            <p:cNvPr id="227" name="Google Shape;227;p23"/>
            <p:cNvCxnSpPr/>
            <p:nvPr/>
          </p:nvCxnSpPr>
          <p:spPr>
            <a:xfrm>
              <a:off x="1565" y="1888"/>
              <a:ext cx="900" cy="300"/>
            </a:xfrm>
            <a:prstGeom prst="straightConnector1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228" name="Google Shape;228;p23"/>
            <p:cNvCxnSpPr/>
            <p:nvPr/>
          </p:nvCxnSpPr>
          <p:spPr>
            <a:xfrm>
              <a:off x="1565" y="1888"/>
              <a:ext cx="600" cy="600"/>
            </a:xfrm>
            <a:prstGeom prst="straightConnector1">
              <a:avLst/>
            </a:prstGeom>
            <a:noFill/>
            <a:ln w="19050" cap="flat" cmpd="sng">
              <a:solidFill>
                <a:srgbClr val="CC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1_Смесь">
  <a:themeElements>
    <a:clrScheme name="Смесь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месь">
  <a:themeElements>
    <a:clrScheme name="Смесь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1763</Words>
  <Application>Microsoft Office PowerPoint</Application>
  <PresentationFormat>Экран (4:3)</PresentationFormat>
  <Paragraphs>315</Paragraphs>
  <Slides>41</Slides>
  <Notes>41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41</vt:i4>
      </vt:variant>
    </vt:vector>
  </HeadingPairs>
  <TitlesOfParts>
    <vt:vector size="47" baseType="lpstr">
      <vt:lpstr>Noto Sans Symbols</vt:lpstr>
      <vt:lpstr>Arial Black</vt:lpstr>
      <vt:lpstr>Arial</vt:lpstr>
      <vt:lpstr>Tahoma</vt:lpstr>
      <vt:lpstr>1_Смесь</vt:lpstr>
      <vt:lpstr>Смесь</vt:lpstr>
      <vt:lpstr>Презентация PowerPoint</vt:lpstr>
      <vt:lpstr>Презентация PowerPoint</vt:lpstr>
      <vt:lpstr>Сущность структурного подхода к моделированию систем</vt:lpstr>
      <vt:lpstr>Базовые принципы структурного подхода</vt:lpstr>
      <vt:lpstr>Методология структурного анализа и проектирования</vt:lpstr>
      <vt:lpstr>Модели структурного подхода, изучаемые в курсе «Системное моделирование и CASE-технологии»</vt:lpstr>
      <vt:lpstr>Сущность функционального моделирования</vt:lpstr>
      <vt:lpstr>Методология IDEF0</vt:lpstr>
      <vt:lpstr>Функциональный блок</vt:lpstr>
      <vt:lpstr>Интерфейсная дуга</vt:lpstr>
      <vt:lpstr>Интерфейсная дуга</vt:lpstr>
      <vt:lpstr>Декомпозиция</vt:lpstr>
      <vt:lpstr>Цель моделирования</vt:lpstr>
      <vt:lpstr>Точка зрения</vt:lpstr>
      <vt:lpstr>Декомпозиция</vt:lpstr>
      <vt:lpstr>Декомпозиция</vt:lpstr>
      <vt:lpstr>Нумерация работ и диаграмм</vt:lpstr>
      <vt:lpstr>Основные правила построения диаграмм</vt:lpstr>
      <vt:lpstr>Основные правила построения диаграмм</vt:lpstr>
      <vt:lpstr>Основные правила построения диаграмм</vt:lpstr>
      <vt:lpstr>Основные правила построения диаграмм</vt:lpstr>
      <vt:lpstr>Граничные стрелки</vt:lpstr>
      <vt:lpstr>Тоннельные стрелки</vt:lpstr>
      <vt:lpstr>Глоссарий и FEO-страница</vt:lpstr>
      <vt:lpstr>Мастерская страница  (каркас диаграммы)</vt:lpstr>
      <vt:lpstr>Мастерская страница</vt:lpstr>
      <vt:lpstr>Пример модели процесса постройки садового домика</vt:lpstr>
      <vt:lpstr>Пример модели процесса постройки садового домика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modified xsi:type="dcterms:W3CDTF">2024-11-13T13:08:55Z</dcterms:modified>
</cp:coreProperties>
</file>