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1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6" r:id="rId25"/>
    <p:sldId id="282" r:id="rId26"/>
    <p:sldId id="277" r:id="rId27"/>
    <p:sldId id="279" r:id="rId28"/>
    <p:sldId id="281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7D3DE-6DF7-4C2E-91EC-0F3907D7E507}" v="877" dt="2023-04-26T11:24:48.591"/>
    <p1510:client id="{56D50303-405D-F9A4-87BC-5DCC6D4B81CA}" v="4" dt="2023-04-26T10:47:07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226DF-E136-4DC5-B6D1-2F221FBCF5B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14F762-E71A-473D-A675-DE815C5CE921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>
              <a:latin typeface="Titillium Web"/>
            </a:rPr>
            <a:t>Introduction</a:t>
          </a:r>
          <a:r>
            <a:rPr lang="cs-CZ" dirty="0">
              <a:latin typeface="Titillium Web"/>
            </a:rPr>
            <a:t> </a:t>
          </a:r>
          <a:r>
            <a:rPr lang="cs-CZ" dirty="0" err="1">
              <a:latin typeface="Titillium Web"/>
            </a:rPr>
            <a:t>of</a:t>
          </a:r>
          <a:r>
            <a:rPr lang="cs-CZ" dirty="0">
              <a:latin typeface="Titillium Web"/>
            </a:rPr>
            <a:t> </a:t>
          </a:r>
          <a:r>
            <a:rPr lang="cs-CZ" dirty="0" err="1">
              <a:latin typeface="Titillium Web"/>
            </a:rPr>
            <a:t>problem</a:t>
          </a:r>
          <a:endParaRPr lang="cs-CZ" dirty="0">
            <a:latin typeface="Titillium Web"/>
          </a:endParaRPr>
        </a:p>
      </dgm:t>
    </dgm:pt>
    <dgm:pt modelId="{8CACEB94-7806-4F9B-B4CE-319090117320}" type="parTrans" cxnId="{F1A046F7-62A4-4CB3-9C86-47A5C99F88C5}">
      <dgm:prSet/>
      <dgm:spPr/>
      <dgm:t>
        <a:bodyPr/>
        <a:lstStyle/>
        <a:p>
          <a:endParaRPr lang="en-US"/>
        </a:p>
      </dgm:t>
    </dgm:pt>
    <dgm:pt modelId="{E0B69FB0-FE9D-4B94-A33B-77933546B371}" type="sibTrans" cxnId="{F1A046F7-62A4-4CB3-9C86-47A5C99F88C5}">
      <dgm:prSet/>
      <dgm:spPr/>
      <dgm:t>
        <a:bodyPr/>
        <a:lstStyle/>
        <a:p>
          <a:endParaRPr lang="en-US"/>
        </a:p>
      </dgm:t>
    </dgm:pt>
    <dgm:pt modelId="{E82AC58C-00D3-49A8-ABC0-4009B142359E}">
      <dgm:prSet/>
      <dgm:spPr/>
      <dgm:t>
        <a:bodyPr/>
        <a:lstStyle/>
        <a:p>
          <a:pPr>
            <a:lnSpc>
              <a:spcPct val="100000"/>
            </a:lnSpc>
          </a:pPr>
          <a:r>
            <a:rPr lang="cs-CZ">
              <a:latin typeface="Titillium Web"/>
            </a:rPr>
            <a:t>Data preprocessing</a:t>
          </a:r>
          <a:endParaRPr lang="en-US" dirty="0" err="1">
            <a:latin typeface="Titillium Web"/>
          </a:endParaRPr>
        </a:p>
      </dgm:t>
    </dgm:pt>
    <dgm:pt modelId="{6EF62E2C-C0AF-421D-AF27-7503E38C25C3}" type="parTrans" cxnId="{46A3CE38-099D-4D93-A41A-000144FBA010}">
      <dgm:prSet/>
      <dgm:spPr/>
      <dgm:t>
        <a:bodyPr/>
        <a:lstStyle/>
        <a:p>
          <a:endParaRPr lang="en-US"/>
        </a:p>
      </dgm:t>
    </dgm:pt>
    <dgm:pt modelId="{94D8BF30-7D92-499E-8266-50DA5ACF6516}" type="sibTrans" cxnId="{46A3CE38-099D-4D93-A41A-000144FBA010}">
      <dgm:prSet/>
      <dgm:spPr/>
      <dgm:t>
        <a:bodyPr/>
        <a:lstStyle/>
        <a:p>
          <a:endParaRPr lang="en-US"/>
        </a:p>
      </dgm:t>
    </dgm:pt>
    <dgm:pt modelId="{161927C7-B741-4BAE-A37D-F4832B8D4427}">
      <dgm:prSet/>
      <dgm:spPr/>
      <dgm:t>
        <a:bodyPr/>
        <a:lstStyle/>
        <a:p>
          <a:pPr>
            <a:lnSpc>
              <a:spcPct val="100000"/>
            </a:lnSpc>
          </a:pPr>
          <a:r>
            <a:rPr lang="cs-CZ">
              <a:latin typeface="Titillium Web"/>
            </a:rPr>
            <a:t>Modeling</a:t>
          </a:r>
          <a:endParaRPr lang="en-US" dirty="0">
            <a:latin typeface="Titillium Web"/>
          </a:endParaRPr>
        </a:p>
      </dgm:t>
    </dgm:pt>
    <dgm:pt modelId="{84EE8730-2736-46C0-B736-68891F72AF90}" type="parTrans" cxnId="{2FD43A99-0AEC-45D7-ACAE-C384F95948D6}">
      <dgm:prSet/>
      <dgm:spPr/>
      <dgm:t>
        <a:bodyPr/>
        <a:lstStyle/>
        <a:p>
          <a:endParaRPr lang="en-US"/>
        </a:p>
      </dgm:t>
    </dgm:pt>
    <dgm:pt modelId="{9C674056-A0D6-42B8-8BF5-62671B4F73EA}" type="sibTrans" cxnId="{2FD43A99-0AEC-45D7-ACAE-C384F95948D6}">
      <dgm:prSet/>
      <dgm:spPr/>
      <dgm:t>
        <a:bodyPr/>
        <a:lstStyle/>
        <a:p>
          <a:endParaRPr lang="en-US"/>
        </a:p>
      </dgm:t>
    </dgm:pt>
    <dgm:pt modelId="{B288CB18-FAAE-491F-AF43-E1F851583269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>
              <a:latin typeface="Titillium Web"/>
            </a:rPr>
            <a:t>Evaluation</a:t>
          </a:r>
          <a:endParaRPr lang="en-US" dirty="0" err="1">
            <a:latin typeface="Titillium Web"/>
          </a:endParaRPr>
        </a:p>
      </dgm:t>
    </dgm:pt>
    <dgm:pt modelId="{E27122AB-E5C5-425E-98A5-3B92C89C6355}" type="parTrans" cxnId="{2A1C7A58-35B8-4EF3-B547-F546840F27C7}">
      <dgm:prSet/>
      <dgm:spPr/>
      <dgm:t>
        <a:bodyPr/>
        <a:lstStyle/>
        <a:p>
          <a:endParaRPr lang="en-US"/>
        </a:p>
      </dgm:t>
    </dgm:pt>
    <dgm:pt modelId="{288B9271-8DAC-4258-8FF9-71B1CED2BC30}" type="sibTrans" cxnId="{2A1C7A58-35B8-4EF3-B547-F546840F27C7}">
      <dgm:prSet/>
      <dgm:spPr/>
      <dgm:t>
        <a:bodyPr/>
        <a:lstStyle/>
        <a:p>
          <a:endParaRPr lang="en-US"/>
        </a:p>
      </dgm:t>
    </dgm:pt>
    <dgm:pt modelId="{15F9911D-182E-4A72-99E9-E2F2C29C07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tillium Web"/>
            </a:rPr>
            <a:t>Scorecard</a:t>
          </a:r>
        </a:p>
      </dgm:t>
    </dgm:pt>
    <dgm:pt modelId="{7C7002FA-1C18-426A-8860-CB13FE7859D8}" type="parTrans" cxnId="{3D2498E6-6B26-4933-A642-C4AABDEF6C7D}">
      <dgm:prSet/>
      <dgm:spPr/>
      <dgm:t>
        <a:bodyPr/>
        <a:lstStyle/>
        <a:p>
          <a:endParaRPr lang="en-US"/>
        </a:p>
      </dgm:t>
    </dgm:pt>
    <dgm:pt modelId="{87D70BB7-0087-4690-9C8C-97F9A44715C8}" type="sibTrans" cxnId="{3D2498E6-6B26-4933-A642-C4AABDEF6C7D}">
      <dgm:prSet/>
      <dgm:spPr/>
      <dgm:t>
        <a:bodyPr/>
        <a:lstStyle/>
        <a:p>
          <a:endParaRPr lang="en-US"/>
        </a:p>
      </dgm:t>
    </dgm:pt>
    <dgm:pt modelId="{01F3BC16-ACE9-4A87-B0DD-7DCFC7FAC384}" type="pres">
      <dgm:prSet presAssocID="{510226DF-E136-4DC5-B6D1-2F221FBCF5B4}" presName="root" presStyleCnt="0">
        <dgm:presLayoutVars>
          <dgm:dir/>
          <dgm:resizeHandles val="exact"/>
        </dgm:presLayoutVars>
      </dgm:prSet>
      <dgm:spPr/>
    </dgm:pt>
    <dgm:pt modelId="{801A9B4C-E26B-4446-8E15-91B13C52C112}" type="pres">
      <dgm:prSet presAssocID="{DE14F762-E71A-473D-A675-DE815C5CE921}" presName="compNode" presStyleCnt="0"/>
      <dgm:spPr/>
    </dgm:pt>
    <dgm:pt modelId="{535BC965-DD0F-418E-AACE-0C256097FFC4}" type="pres">
      <dgm:prSet presAssocID="{DE14F762-E71A-473D-A675-DE815C5CE92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CD5837-A0FC-43EC-BBF8-85A5AEBA727D}" type="pres">
      <dgm:prSet presAssocID="{DE14F762-E71A-473D-A675-DE815C5CE921}" presName="spaceRect" presStyleCnt="0"/>
      <dgm:spPr/>
    </dgm:pt>
    <dgm:pt modelId="{46595A1F-DA06-424A-8FA8-7D6830151080}" type="pres">
      <dgm:prSet presAssocID="{DE14F762-E71A-473D-A675-DE815C5CE921}" presName="textRect" presStyleLbl="revTx" presStyleIdx="0" presStyleCnt="5">
        <dgm:presLayoutVars>
          <dgm:chMax val="1"/>
          <dgm:chPref val="1"/>
        </dgm:presLayoutVars>
      </dgm:prSet>
      <dgm:spPr/>
    </dgm:pt>
    <dgm:pt modelId="{4FFEE31F-71C1-4A38-A79F-0ACDCDAF3127}" type="pres">
      <dgm:prSet presAssocID="{E0B69FB0-FE9D-4B94-A33B-77933546B371}" presName="sibTrans" presStyleCnt="0"/>
      <dgm:spPr/>
    </dgm:pt>
    <dgm:pt modelId="{7221CF7F-5FBE-4883-B989-FCD5C6D2A150}" type="pres">
      <dgm:prSet presAssocID="{E82AC58C-00D3-49A8-ABC0-4009B142359E}" presName="compNode" presStyleCnt="0"/>
      <dgm:spPr/>
    </dgm:pt>
    <dgm:pt modelId="{F5AF55C5-C4AA-4DB8-931D-30908875126E}" type="pres">
      <dgm:prSet presAssocID="{E82AC58C-00D3-49A8-ABC0-4009B14235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8BBBDD4-32F2-4CA9-994F-F9A1790AF434}" type="pres">
      <dgm:prSet presAssocID="{E82AC58C-00D3-49A8-ABC0-4009B142359E}" presName="spaceRect" presStyleCnt="0"/>
      <dgm:spPr/>
    </dgm:pt>
    <dgm:pt modelId="{5B941BAC-11FA-436B-9D50-1E0B54252108}" type="pres">
      <dgm:prSet presAssocID="{E82AC58C-00D3-49A8-ABC0-4009B142359E}" presName="textRect" presStyleLbl="revTx" presStyleIdx="1" presStyleCnt="5">
        <dgm:presLayoutVars>
          <dgm:chMax val="1"/>
          <dgm:chPref val="1"/>
        </dgm:presLayoutVars>
      </dgm:prSet>
      <dgm:spPr/>
    </dgm:pt>
    <dgm:pt modelId="{FD30B67D-29A7-4119-A08C-4613A4EE5F5E}" type="pres">
      <dgm:prSet presAssocID="{94D8BF30-7D92-499E-8266-50DA5ACF6516}" presName="sibTrans" presStyleCnt="0"/>
      <dgm:spPr/>
    </dgm:pt>
    <dgm:pt modelId="{147DA049-071C-4414-87D6-B574940769E4}" type="pres">
      <dgm:prSet presAssocID="{161927C7-B741-4BAE-A37D-F4832B8D4427}" presName="compNode" presStyleCnt="0"/>
      <dgm:spPr/>
    </dgm:pt>
    <dgm:pt modelId="{80302401-6FAD-4D3C-9B4D-7D527F6F57A7}" type="pres">
      <dgm:prSet presAssocID="{161927C7-B741-4BAE-A37D-F4832B8D4427}" presName="iconRect" presStyleLbl="node1" presStyleIdx="2" presStyleCnt="5" custLinFactNeighborX="-481" custLinFactNeighborY="89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CFB693A-14A5-4037-9B00-1671AB42A19A}" type="pres">
      <dgm:prSet presAssocID="{161927C7-B741-4BAE-A37D-F4832B8D4427}" presName="spaceRect" presStyleCnt="0"/>
      <dgm:spPr/>
    </dgm:pt>
    <dgm:pt modelId="{586B0AC9-3159-4A1A-A93B-3B7232C0C8C9}" type="pres">
      <dgm:prSet presAssocID="{161927C7-B741-4BAE-A37D-F4832B8D4427}" presName="textRect" presStyleLbl="revTx" presStyleIdx="2" presStyleCnt="5">
        <dgm:presLayoutVars>
          <dgm:chMax val="1"/>
          <dgm:chPref val="1"/>
        </dgm:presLayoutVars>
      </dgm:prSet>
      <dgm:spPr/>
    </dgm:pt>
    <dgm:pt modelId="{E46903D7-F123-4F5E-BB2D-15991A81557F}" type="pres">
      <dgm:prSet presAssocID="{9C674056-A0D6-42B8-8BF5-62671B4F73EA}" presName="sibTrans" presStyleCnt="0"/>
      <dgm:spPr/>
    </dgm:pt>
    <dgm:pt modelId="{B2BD274A-0C44-44A6-9707-26AF504963E1}" type="pres">
      <dgm:prSet presAssocID="{B288CB18-FAAE-491F-AF43-E1F851583269}" presName="compNode" presStyleCnt="0"/>
      <dgm:spPr/>
    </dgm:pt>
    <dgm:pt modelId="{22C4CBFA-E9CE-4151-BF3F-D75CE6469F92}" type="pres">
      <dgm:prSet presAssocID="{B288CB18-FAAE-491F-AF43-E1F85158326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255EEF-4CFC-433F-ABBD-953C0880093C}" type="pres">
      <dgm:prSet presAssocID="{B288CB18-FAAE-491F-AF43-E1F851583269}" presName="spaceRect" presStyleCnt="0"/>
      <dgm:spPr/>
    </dgm:pt>
    <dgm:pt modelId="{7E43E489-F08A-488B-A36B-E7A3146BAC34}" type="pres">
      <dgm:prSet presAssocID="{B288CB18-FAAE-491F-AF43-E1F851583269}" presName="textRect" presStyleLbl="revTx" presStyleIdx="3" presStyleCnt="5">
        <dgm:presLayoutVars>
          <dgm:chMax val="1"/>
          <dgm:chPref val="1"/>
        </dgm:presLayoutVars>
      </dgm:prSet>
      <dgm:spPr/>
    </dgm:pt>
    <dgm:pt modelId="{9B87C747-D029-43EF-9E3F-6D1CCF2CF2D3}" type="pres">
      <dgm:prSet presAssocID="{288B9271-8DAC-4258-8FF9-71B1CED2BC30}" presName="sibTrans" presStyleCnt="0"/>
      <dgm:spPr/>
    </dgm:pt>
    <dgm:pt modelId="{C571A00F-EBCE-4F78-9DE8-92619A4292DB}" type="pres">
      <dgm:prSet presAssocID="{15F9911D-182E-4A72-99E9-E2F2C29C07F0}" presName="compNode" presStyleCnt="0"/>
      <dgm:spPr/>
    </dgm:pt>
    <dgm:pt modelId="{3637824D-3345-4AC0-AD7C-5E346F4812E3}" type="pres">
      <dgm:prSet presAssocID="{15F9911D-182E-4A72-99E9-E2F2C29C07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405B2BEE-56DF-4411-834F-28E157C8F0F4}" type="pres">
      <dgm:prSet presAssocID="{15F9911D-182E-4A72-99E9-E2F2C29C07F0}" presName="spaceRect" presStyleCnt="0"/>
      <dgm:spPr/>
    </dgm:pt>
    <dgm:pt modelId="{1278C5F2-6B67-4E30-9738-4D4DC43D89B6}" type="pres">
      <dgm:prSet presAssocID="{15F9911D-182E-4A72-99E9-E2F2C29C07F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6A3CE38-099D-4D93-A41A-000144FBA010}" srcId="{510226DF-E136-4DC5-B6D1-2F221FBCF5B4}" destId="{E82AC58C-00D3-49A8-ABC0-4009B142359E}" srcOrd="1" destOrd="0" parTransId="{6EF62E2C-C0AF-421D-AF27-7503E38C25C3}" sibTransId="{94D8BF30-7D92-499E-8266-50DA5ACF6516}"/>
    <dgm:cxn modelId="{7CDC965E-53D1-4305-92F5-2438379F0B97}" type="presOf" srcId="{E82AC58C-00D3-49A8-ABC0-4009B142359E}" destId="{5B941BAC-11FA-436B-9D50-1E0B54252108}" srcOrd="0" destOrd="0" presId="urn:microsoft.com/office/officeart/2018/2/layout/IconLabelList"/>
    <dgm:cxn modelId="{25AB5B51-7DB0-42C5-B7B4-EB1219F0C55B}" type="presOf" srcId="{15F9911D-182E-4A72-99E9-E2F2C29C07F0}" destId="{1278C5F2-6B67-4E30-9738-4D4DC43D89B6}" srcOrd="0" destOrd="0" presId="urn:microsoft.com/office/officeart/2018/2/layout/IconLabelList"/>
    <dgm:cxn modelId="{2A1C7A58-35B8-4EF3-B547-F546840F27C7}" srcId="{510226DF-E136-4DC5-B6D1-2F221FBCF5B4}" destId="{B288CB18-FAAE-491F-AF43-E1F851583269}" srcOrd="3" destOrd="0" parTransId="{E27122AB-E5C5-425E-98A5-3B92C89C6355}" sibTransId="{288B9271-8DAC-4258-8FF9-71B1CED2BC30}"/>
    <dgm:cxn modelId="{15DA5D7A-0A8F-48A2-8928-D917414F9EEC}" type="presOf" srcId="{510226DF-E136-4DC5-B6D1-2F221FBCF5B4}" destId="{01F3BC16-ACE9-4A87-B0DD-7DCFC7FAC384}" srcOrd="0" destOrd="0" presId="urn:microsoft.com/office/officeart/2018/2/layout/IconLabelList"/>
    <dgm:cxn modelId="{2FD43A99-0AEC-45D7-ACAE-C384F95948D6}" srcId="{510226DF-E136-4DC5-B6D1-2F221FBCF5B4}" destId="{161927C7-B741-4BAE-A37D-F4832B8D4427}" srcOrd="2" destOrd="0" parTransId="{84EE8730-2736-46C0-B736-68891F72AF90}" sibTransId="{9C674056-A0D6-42B8-8BF5-62671B4F73EA}"/>
    <dgm:cxn modelId="{CC1651C1-D965-477A-8AFE-00582267BAA3}" type="presOf" srcId="{161927C7-B741-4BAE-A37D-F4832B8D4427}" destId="{586B0AC9-3159-4A1A-A93B-3B7232C0C8C9}" srcOrd="0" destOrd="0" presId="urn:microsoft.com/office/officeart/2018/2/layout/IconLabelList"/>
    <dgm:cxn modelId="{BCE0EFC5-F14A-4806-8F26-6AABCB36309A}" type="presOf" srcId="{B288CB18-FAAE-491F-AF43-E1F851583269}" destId="{7E43E489-F08A-488B-A36B-E7A3146BAC34}" srcOrd="0" destOrd="0" presId="urn:microsoft.com/office/officeart/2018/2/layout/IconLabelList"/>
    <dgm:cxn modelId="{3D2498E6-6B26-4933-A642-C4AABDEF6C7D}" srcId="{510226DF-E136-4DC5-B6D1-2F221FBCF5B4}" destId="{15F9911D-182E-4A72-99E9-E2F2C29C07F0}" srcOrd="4" destOrd="0" parTransId="{7C7002FA-1C18-426A-8860-CB13FE7859D8}" sibTransId="{87D70BB7-0087-4690-9C8C-97F9A44715C8}"/>
    <dgm:cxn modelId="{DC2DDAEB-2516-4C9B-9949-8251336B08E0}" type="presOf" srcId="{DE14F762-E71A-473D-A675-DE815C5CE921}" destId="{46595A1F-DA06-424A-8FA8-7D6830151080}" srcOrd="0" destOrd="0" presId="urn:microsoft.com/office/officeart/2018/2/layout/IconLabelList"/>
    <dgm:cxn modelId="{F1A046F7-62A4-4CB3-9C86-47A5C99F88C5}" srcId="{510226DF-E136-4DC5-B6D1-2F221FBCF5B4}" destId="{DE14F762-E71A-473D-A675-DE815C5CE921}" srcOrd="0" destOrd="0" parTransId="{8CACEB94-7806-4F9B-B4CE-319090117320}" sibTransId="{E0B69FB0-FE9D-4B94-A33B-77933546B371}"/>
    <dgm:cxn modelId="{4AD871A9-EC6D-4848-B886-38EF231AA36D}" type="presParOf" srcId="{01F3BC16-ACE9-4A87-B0DD-7DCFC7FAC384}" destId="{801A9B4C-E26B-4446-8E15-91B13C52C112}" srcOrd="0" destOrd="0" presId="urn:microsoft.com/office/officeart/2018/2/layout/IconLabelList"/>
    <dgm:cxn modelId="{BF7E3206-E0D4-4F4D-9680-98A79ED7C25A}" type="presParOf" srcId="{801A9B4C-E26B-4446-8E15-91B13C52C112}" destId="{535BC965-DD0F-418E-AACE-0C256097FFC4}" srcOrd="0" destOrd="0" presId="urn:microsoft.com/office/officeart/2018/2/layout/IconLabelList"/>
    <dgm:cxn modelId="{FFAC5029-7ACB-4FCC-B0C7-226328240E6B}" type="presParOf" srcId="{801A9B4C-E26B-4446-8E15-91B13C52C112}" destId="{55CD5837-A0FC-43EC-BBF8-85A5AEBA727D}" srcOrd="1" destOrd="0" presId="urn:microsoft.com/office/officeart/2018/2/layout/IconLabelList"/>
    <dgm:cxn modelId="{4E160ED6-EA42-4879-9078-87185157235B}" type="presParOf" srcId="{801A9B4C-E26B-4446-8E15-91B13C52C112}" destId="{46595A1F-DA06-424A-8FA8-7D6830151080}" srcOrd="2" destOrd="0" presId="urn:microsoft.com/office/officeart/2018/2/layout/IconLabelList"/>
    <dgm:cxn modelId="{E4B8C37C-2712-4D19-9188-625AD1D32684}" type="presParOf" srcId="{01F3BC16-ACE9-4A87-B0DD-7DCFC7FAC384}" destId="{4FFEE31F-71C1-4A38-A79F-0ACDCDAF3127}" srcOrd="1" destOrd="0" presId="urn:microsoft.com/office/officeart/2018/2/layout/IconLabelList"/>
    <dgm:cxn modelId="{2E92666F-A862-43D0-81CA-4D59D14D8C00}" type="presParOf" srcId="{01F3BC16-ACE9-4A87-B0DD-7DCFC7FAC384}" destId="{7221CF7F-5FBE-4883-B989-FCD5C6D2A150}" srcOrd="2" destOrd="0" presId="urn:microsoft.com/office/officeart/2018/2/layout/IconLabelList"/>
    <dgm:cxn modelId="{F62D89BA-9D16-4A64-BE33-808138E084B2}" type="presParOf" srcId="{7221CF7F-5FBE-4883-B989-FCD5C6D2A150}" destId="{F5AF55C5-C4AA-4DB8-931D-30908875126E}" srcOrd="0" destOrd="0" presId="urn:microsoft.com/office/officeart/2018/2/layout/IconLabelList"/>
    <dgm:cxn modelId="{508461F7-D502-4DEF-B676-AE9897B4CD13}" type="presParOf" srcId="{7221CF7F-5FBE-4883-B989-FCD5C6D2A150}" destId="{68BBBDD4-32F2-4CA9-994F-F9A1790AF434}" srcOrd="1" destOrd="0" presId="urn:microsoft.com/office/officeart/2018/2/layout/IconLabelList"/>
    <dgm:cxn modelId="{7D74FFC8-3782-4B11-9723-35A67DAF7258}" type="presParOf" srcId="{7221CF7F-5FBE-4883-B989-FCD5C6D2A150}" destId="{5B941BAC-11FA-436B-9D50-1E0B54252108}" srcOrd="2" destOrd="0" presId="urn:microsoft.com/office/officeart/2018/2/layout/IconLabelList"/>
    <dgm:cxn modelId="{DB0C26DD-F63A-4353-9823-EBB57463707F}" type="presParOf" srcId="{01F3BC16-ACE9-4A87-B0DD-7DCFC7FAC384}" destId="{FD30B67D-29A7-4119-A08C-4613A4EE5F5E}" srcOrd="3" destOrd="0" presId="urn:microsoft.com/office/officeart/2018/2/layout/IconLabelList"/>
    <dgm:cxn modelId="{6E4577A8-65A0-47D0-873F-7E7CEC6537D5}" type="presParOf" srcId="{01F3BC16-ACE9-4A87-B0DD-7DCFC7FAC384}" destId="{147DA049-071C-4414-87D6-B574940769E4}" srcOrd="4" destOrd="0" presId="urn:microsoft.com/office/officeart/2018/2/layout/IconLabelList"/>
    <dgm:cxn modelId="{A02425CE-1CDD-4643-95F7-611752156EEA}" type="presParOf" srcId="{147DA049-071C-4414-87D6-B574940769E4}" destId="{80302401-6FAD-4D3C-9B4D-7D527F6F57A7}" srcOrd="0" destOrd="0" presId="urn:microsoft.com/office/officeart/2018/2/layout/IconLabelList"/>
    <dgm:cxn modelId="{2F85D9E5-08E9-4D5E-A3DD-A327209F0521}" type="presParOf" srcId="{147DA049-071C-4414-87D6-B574940769E4}" destId="{7CFB693A-14A5-4037-9B00-1671AB42A19A}" srcOrd="1" destOrd="0" presId="urn:microsoft.com/office/officeart/2018/2/layout/IconLabelList"/>
    <dgm:cxn modelId="{1F7A40C7-6150-4F82-8837-DAB0ACE63F51}" type="presParOf" srcId="{147DA049-071C-4414-87D6-B574940769E4}" destId="{586B0AC9-3159-4A1A-A93B-3B7232C0C8C9}" srcOrd="2" destOrd="0" presId="urn:microsoft.com/office/officeart/2018/2/layout/IconLabelList"/>
    <dgm:cxn modelId="{B1B92A6C-3246-4D4C-9A5F-7FA984CB679C}" type="presParOf" srcId="{01F3BC16-ACE9-4A87-B0DD-7DCFC7FAC384}" destId="{E46903D7-F123-4F5E-BB2D-15991A81557F}" srcOrd="5" destOrd="0" presId="urn:microsoft.com/office/officeart/2018/2/layout/IconLabelList"/>
    <dgm:cxn modelId="{97F728B4-001E-4A15-BA17-2ED4021AB0BB}" type="presParOf" srcId="{01F3BC16-ACE9-4A87-B0DD-7DCFC7FAC384}" destId="{B2BD274A-0C44-44A6-9707-26AF504963E1}" srcOrd="6" destOrd="0" presId="urn:microsoft.com/office/officeart/2018/2/layout/IconLabelList"/>
    <dgm:cxn modelId="{06FF387A-3D9D-4876-85FA-304F1A1FDD2B}" type="presParOf" srcId="{B2BD274A-0C44-44A6-9707-26AF504963E1}" destId="{22C4CBFA-E9CE-4151-BF3F-D75CE6469F92}" srcOrd="0" destOrd="0" presId="urn:microsoft.com/office/officeart/2018/2/layout/IconLabelList"/>
    <dgm:cxn modelId="{2BEDBF14-4A1D-4841-8B36-F2D3565ACE8E}" type="presParOf" srcId="{B2BD274A-0C44-44A6-9707-26AF504963E1}" destId="{11255EEF-4CFC-433F-ABBD-953C0880093C}" srcOrd="1" destOrd="0" presId="urn:microsoft.com/office/officeart/2018/2/layout/IconLabelList"/>
    <dgm:cxn modelId="{B01894E1-15CF-4F21-B0F8-6A61099DAA77}" type="presParOf" srcId="{B2BD274A-0C44-44A6-9707-26AF504963E1}" destId="{7E43E489-F08A-488B-A36B-E7A3146BAC34}" srcOrd="2" destOrd="0" presId="urn:microsoft.com/office/officeart/2018/2/layout/IconLabelList"/>
    <dgm:cxn modelId="{CFE99FCF-B69A-4039-B104-5A84396039A2}" type="presParOf" srcId="{01F3BC16-ACE9-4A87-B0DD-7DCFC7FAC384}" destId="{9B87C747-D029-43EF-9E3F-6D1CCF2CF2D3}" srcOrd="7" destOrd="0" presId="urn:microsoft.com/office/officeart/2018/2/layout/IconLabelList"/>
    <dgm:cxn modelId="{67170639-9548-49EE-A387-E962598FCF61}" type="presParOf" srcId="{01F3BC16-ACE9-4A87-B0DD-7DCFC7FAC384}" destId="{C571A00F-EBCE-4F78-9DE8-92619A4292DB}" srcOrd="8" destOrd="0" presId="urn:microsoft.com/office/officeart/2018/2/layout/IconLabelList"/>
    <dgm:cxn modelId="{6AD6330A-194B-484A-A412-8754B0483A32}" type="presParOf" srcId="{C571A00F-EBCE-4F78-9DE8-92619A4292DB}" destId="{3637824D-3345-4AC0-AD7C-5E346F4812E3}" srcOrd="0" destOrd="0" presId="urn:microsoft.com/office/officeart/2018/2/layout/IconLabelList"/>
    <dgm:cxn modelId="{D1D8515A-B543-494B-B563-DB376B89FF59}" type="presParOf" srcId="{C571A00F-EBCE-4F78-9DE8-92619A4292DB}" destId="{405B2BEE-56DF-4411-834F-28E157C8F0F4}" srcOrd="1" destOrd="0" presId="urn:microsoft.com/office/officeart/2018/2/layout/IconLabelList"/>
    <dgm:cxn modelId="{3A103444-0A8E-41BC-B45B-F269F92B2C05}" type="presParOf" srcId="{C571A00F-EBCE-4F78-9DE8-92619A4292DB}" destId="{1278C5F2-6B67-4E30-9738-4D4DC43D89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570E91-096D-4A7E-A7A6-879490B626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8B616F-FD2B-4820-8307-41EF187AF853}">
      <dgm:prSet/>
      <dgm:spPr/>
      <dgm:t>
        <a:bodyPr/>
        <a:lstStyle/>
        <a:p>
          <a:r>
            <a:rPr lang="cs-CZ" dirty="0" err="1"/>
            <a:t>Dataset</a:t>
          </a:r>
          <a:r>
            <a:rPr lang="cs-CZ" dirty="0"/>
            <a:t>: </a:t>
          </a:r>
          <a:endParaRPr lang="en-US" dirty="0"/>
        </a:p>
      </dgm:t>
    </dgm:pt>
    <dgm:pt modelId="{7A4BC421-BFBD-45CC-A1F7-B6559472F6D0}" type="parTrans" cxnId="{67B1A958-618A-42B8-8DE6-911ADC83960C}">
      <dgm:prSet/>
      <dgm:spPr/>
      <dgm:t>
        <a:bodyPr/>
        <a:lstStyle/>
        <a:p>
          <a:endParaRPr lang="en-US"/>
        </a:p>
      </dgm:t>
    </dgm:pt>
    <dgm:pt modelId="{FC7239DE-D906-4A75-B41F-CE7ED7092BF1}" type="sibTrans" cxnId="{67B1A958-618A-42B8-8DE6-911ADC83960C}">
      <dgm:prSet/>
      <dgm:spPr/>
      <dgm:t>
        <a:bodyPr/>
        <a:lstStyle/>
        <a:p>
          <a:endParaRPr lang="en-US"/>
        </a:p>
      </dgm:t>
    </dgm:pt>
    <dgm:pt modelId="{454300BC-B491-453B-B48F-253E903890A2}">
      <dgm:prSet/>
      <dgm:spPr/>
      <dgm:t>
        <a:bodyPr/>
        <a:lstStyle/>
        <a:p>
          <a:r>
            <a:rPr lang="cs-CZ"/>
            <a:t>622 489 observations</a:t>
          </a:r>
          <a:endParaRPr lang="en-US"/>
        </a:p>
      </dgm:t>
    </dgm:pt>
    <dgm:pt modelId="{4CBA605A-91C1-4F39-946B-1DC2069B1A02}" type="parTrans" cxnId="{D5902C14-C8A5-4AD3-B6DA-81FB244E51BB}">
      <dgm:prSet/>
      <dgm:spPr/>
      <dgm:t>
        <a:bodyPr/>
        <a:lstStyle/>
        <a:p>
          <a:endParaRPr lang="en-US"/>
        </a:p>
      </dgm:t>
    </dgm:pt>
    <dgm:pt modelId="{569C98B5-76C3-4E07-B30C-507EB69C3C3A}" type="sibTrans" cxnId="{D5902C14-C8A5-4AD3-B6DA-81FB244E51BB}">
      <dgm:prSet/>
      <dgm:spPr/>
      <dgm:t>
        <a:bodyPr/>
        <a:lstStyle/>
        <a:p>
          <a:endParaRPr lang="en-US"/>
        </a:p>
      </dgm:t>
    </dgm:pt>
    <dgm:pt modelId="{445EF113-2BE7-4BFF-9187-A58016C21D9B}">
      <dgm:prSet/>
      <dgm:spPr/>
      <dgm:t>
        <a:bodyPr/>
        <a:lstStyle/>
        <a:p>
          <a:r>
            <a:rPr lang="cs-CZ"/>
            <a:t>24 attributes</a:t>
          </a:r>
          <a:endParaRPr lang="en-US"/>
        </a:p>
      </dgm:t>
    </dgm:pt>
    <dgm:pt modelId="{185B8279-8B64-46FF-BF8B-DE86A5777F00}" type="parTrans" cxnId="{996A9058-57E1-4280-BEA1-C3F88AEC4384}">
      <dgm:prSet/>
      <dgm:spPr/>
      <dgm:t>
        <a:bodyPr/>
        <a:lstStyle/>
        <a:p>
          <a:endParaRPr lang="en-US"/>
        </a:p>
      </dgm:t>
    </dgm:pt>
    <dgm:pt modelId="{82A514FB-C153-4953-B341-CCDAC79444D0}" type="sibTrans" cxnId="{996A9058-57E1-4280-BEA1-C3F88AEC4384}">
      <dgm:prSet/>
      <dgm:spPr/>
      <dgm:t>
        <a:bodyPr/>
        <a:lstStyle/>
        <a:p>
          <a:endParaRPr lang="en-US"/>
        </a:p>
      </dgm:t>
    </dgm:pt>
    <dgm:pt modelId="{762679A7-F327-412D-8424-6E902724044E}">
      <dgm:prSet/>
      <dgm:spPr/>
      <dgm:t>
        <a:bodyPr/>
        <a:lstStyle/>
        <a:p>
          <a:r>
            <a:rPr lang="cs-CZ"/>
            <a:t>1 binary target </a:t>
          </a:r>
          <a:endParaRPr lang="en-US"/>
        </a:p>
      </dgm:t>
    </dgm:pt>
    <dgm:pt modelId="{842B3753-43DB-4FDC-B84D-9D7858B7A1F8}" type="parTrans" cxnId="{B01D8FB0-8920-45B5-837B-4B74ED8BE1D7}">
      <dgm:prSet/>
      <dgm:spPr/>
      <dgm:t>
        <a:bodyPr/>
        <a:lstStyle/>
        <a:p>
          <a:endParaRPr lang="en-US"/>
        </a:p>
      </dgm:t>
    </dgm:pt>
    <dgm:pt modelId="{DABC881D-B275-4B77-A7EE-F0FB4E3500F5}" type="sibTrans" cxnId="{B01D8FB0-8920-45B5-837B-4B74ED8BE1D7}">
      <dgm:prSet/>
      <dgm:spPr/>
      <dgm:t>
        <a:bodyPr/>
        <a:lstStyle/>
        <a:p>
          <a:endParaRPr lang="en-US"/>
        </a:p>
      </dgm:t>
    </dgm:pt>
    <dgm:pt modelId="{EEB77088-D6AA-4951-BEB1-BA5D85D24ECD}">
      <dgm:prSet/>
      <dgm:spPr/>
      <dgm:t>
        <a:bodyPr/>
        <a:lstStyle/>
        <a:p>
          <a:r>
            <a:rPr lang="cs-CZ"/>
            <a:t>Supervised learning </a:t>
          </a:r>
          <a:endParaRPr lang="en-US"/>
        </a:p>
      </dgm:t>
    </dgm:pt>
    <dgm:pt modelId="{22DF750F-24DD-43C1-B700-83750D7168A9}" type="parTrans" cxnId="{3CFEF4DB-7617-429D-A6B8-6BCD26D27094}">
      <dgm:prSet/>
      <dgm:spPr/>
      <dgm:t>
        <a:bodyPr/>
        <a:lstStyle/>
        <a:p>
          <a:endParaRPr lang="en-US"/>
        </a:p>
      </dgm:t>
    </dgm:pt>
    <dgm:pt modelId="{22B9E95A-C46D-4C97-8582-22C5B9F7C499}" type="sibTrans" cxnId="{3CFEF4DB-7617-429D-A6B8-6BCD26D27094}">
      <dgm:prSet/>
      <dgm:spPr/>
      <dgm:t>
        <a:bodyPr/>
        <a:lstStyle/>
        <a:p>
          <a:endParaRPr lang="en-US"/>
        </a:p>
      </dgm:t>
    </dgm:pt>
    <dgm:pt modelId="{7B71F45D-326E-402B-A8DB-0A917088E8AC}">
      <dgm:prSet/>
      <dgm:spPr/>
      <dgm:t>
        <a:bodyPr/>
        <a:lstStyle/>
        <a:p>
          <a:pPr rtl="0"/>
          <a:r>
            <a:rPr lang="cs-CZ" dirty="0"/>
            <a:t>modelling </a:t>
          </a:r>
          <a:r>
            <a:rPr lang="cs-CZ" dirty="0" err="1"/>
            <a:t>techniques</a:t>
          </a:r>
          <a:r>
            <a:rPr lang="cs-CZ" dirty="0"/>
            <a:t> </a:t>
          </a:r>
          <a:endParaRPr lang="en-US" dirty="0"/>
        </a:p>
      </dgm:t>
    </dgm:pt>
    <dgm:pt modelId="{6BFCB55D-DE42-4FDB-9F7E-AE4ECAA07EE7}" type="parTrans" cxnId="{F6035BC4-2F4B-40F9-8303-317B4F8047B6}">
      <dgm:prSet/>
      <dgm:spPr/>
      <dgm:t>
        <a:bodyPr/>
        <a:lstStyle/>
        <a:p>
          <a:endParaRPr lang="en-US"/>
        </a:p>
      </dgm:t>
    </dgm:pt>
    <dgm:pt modelId="{E114CA9E-B4D9-440E-9FB7-7409805039A9}" type="sibTrans" cxnId="{F6035BC4-2F4B-40F9-8303-317B4F8047B6}">
      <dgm:prSet/>
      <dgm:spPr/>
      <dgm:t>
        <a:bodyPr/>
        <a:lstStyle/>
        <a:p>
          <a:endParaRPr lang="en-US"/>
        </a:p>
      </dgm:t>
    </dgm:pt>
    <dgm:pt modelId="{3D0B9226-09BA-49B8-A77A-0253FB80AEEA}">
      <dgm:prSet/>
      <dgm:spPr/>
      <dgm:t>
        <a:bodyPr/>
        <a:lstStyle/>
        <a:p>
          <a:r>
            <a:rPr lang="cs-CZ" dirty="0"/>
            <a:t>→ </a:t>
          </a:r>
          <a:r>
            <a:rPr lang="cs-CZ" dirty="0" err="1"/>
            <a:t>scorecard</a:t>
          </a:r>
          <a:endParaRPr lang="en-US" dirty="0"/>
        </a:p>
      </dgm:t>
    </dgm:pt>
    <dgm:pt modelId="{C053FBC8-15C3-418D-88A8-68CEA38B8B6A}" type="parTrans" cxnId="{C00DA555-1991-43B3-8802-40681CCBB6AA}">
      <dgm:prSet/>
      <dgm:spPr/>
      <dgm:t>
        <a:bodyPr/>
        <a:lstStyle/>
        <a:p>
          <a:endParaRPr lang="en-US"/>
        </a:p>
      </dgm:t>
    </dgm:pt>
    <dgm:pt modelId="{7271CCBC-D6EC-4A0A-B813-D10B053225F2}" type="sibTrans" cxnId="{C00DA555-1991-43B3-8802-40681CCBB6AA}">
      <dgm:prSet/>
      <dgm:spPr/>
      <dgm:t>
        <a:bodyPr/>
        <a:lstStyle/>
        <a:p>
          <a:endParaRPr lang="en-US"/>
        </a:p>
      </dgm:t>
    </dgm:pt>
    <dgm:pt modelId="{F4C3DB21-8A7B-4560-B2A5-7278C170EDC9}">
      <dgm:prSet/>
      <dgm:spPr/>
      <dgm:t>
        <a:bodyPr/>
        <a:lstStyle/>
        <a:p>
          <a:r>
            <a:rPr lang="cs-CZ" dirty="0"/>
            <a:t>→ </a:t>
          </a:r>
          <a:r>
            <a:rPr lang="cs-CZ" dirty="0" err="1"/>
            <a:t>determine</a:t>
          </a:r>
          <a:r>
            <a:rPr lang="cs-CZ" dirty="0"/>
            <a:t> </a:t>
          </a:r>
          <a:r>
            <a:rPr lang="cs-CZ" dirty="0" err="1"/>
            <a:t>whether</a:t>
          </a:r>
          <a:r>
            <a:rPr lang="cs-CZ" dirty="0"/>
            <a:t> to </a:t>
          </a:r>
          <a:r>
            <a:rPr lang="cs-CZ" dirty="0" err="1"/>
            <a:t>provide</a:t>
          </a:r>
          <a:r>
            <a:rPr lang="cs-CZ" dirty="0"/>
            <a:t> a </a:t>
          </a:r>
          <a:r>
            <a:rPr lang="cs-CZ" dirty="0" err="1"/>
            <a:t>client</a:t>
          </a:r>
          <a:r>
            <a:rPr lang="cs-CZ" dirty="0"/>
            <a:t> </a:t>
          </a:r>
          <a:r>
            <a:rPr lang="cs-CZ" dirty="0" err="1"/>
            <a:t>with</a:t>
          </a:r>
          <a:r>
            <a:rPr lang="cs-CZ" dirty="0"/>
            <a:t> a </a:t>
          </a:r>
          <a:r>
            <a:rPr lang="cs-CZ" dirty="0" err="1"/>
            <a:t>loan</a:t>
          </a:r>
          <a:endParaRPr lang="en-US" dirty="0"/>
        </a:p>
      </dgm:t>
    </dgm:pt>
    <dgm:pt modelId="{5CC690BA-A853-4A9A-BD5B-011E88CF6802}" type="parTrans" cxnId="{46343099-6D82-4617-856A-4AC77695AFD7}">
      <dgm:prSet/>
      <dgm:spPr/>
      <dgm:t>
        <a:bodyPr/>
        <a:lstStyle/>
        <a:p>
          <a:endParaRPr lang="en-US"/>
        </a:p>
      </dgm:t>
    </dgm:pt>
    <dgm:pt modelId="{30162422-5BBD-4CF5-BF99-CCF57BC0B435}" type="sibTrans" cxnId="{46343099-6D82-4617-856A-4AC77695AFD7}">
      <dgm:prSet/>
      <dgm:spPr/>
      <dgm:t>
        <a:bodyPr/>
        <a:lstStyle/>
        <a:p>
          <a:endParaRPr lang="en-US"/>
        </a:p>
      </dgm:t>
    </dgm:pt>
    <dgm:pt modelId="{D8EC0879-0CBF-400B-A151-E24AFA38049C}" type="pres">
      <dgm:prSet presAssocID="{A4570E91-096D-4A7E-A7A6-879490B6266C}" presName="linear" presStyleCnt="0">
        <dgm:presLayoutVars>
          <dgm:animLvl val="lvl"/>
          <dgm:resizeHandles val="exact"/>
        </dgm:presLayoutVars>
      </dgm:prSet>
      <dgm:spPr/>
    </dgm:pt>
    <dgm:pt modelId="{705E4ACF-5F7B-4703-91BF-67DD48FA465B}" type="pres">
      <dgm:prSet presAssocID="{678B616F-FD2B-4820-8307-41EF187AF8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E3E9A2-0234-45B2-81BE-75B873FC10C5}" type="pres">
      <dgm:prSet presAssocID="{678B616F-FD2B-4820-8307-41EF187AF853}" presName="childText" presStyleLbl="revTx" presStyleIdx="0" presStyleCnt="2">
        <dgm:presLayoutVars>
          <dgm:bulletEnabled val="1"/>
        </dgm:presLayoutVars>
      </dgm:prSet>
      <dgm:spPr/>
    </dgm:pt>
    <dgm:pt modelId="{07FA0056-C243-4BDB-9CE1-4CABA3C2D669}" type="pres">
      <dgm:prSet presAssocID="{EEB77088-D6AA-4951-BEB1-BA5D85D24EC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30ACF6-71D5-421A-97B9-32BBF48B0EE2}" type="pres">
      <dgm:prSet presAssocID="{EEB77088-D6AA-4951-BEB1-BA5D85D24EC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5902C14-C8A5-4AD3-B6DA-81FB244E51BB}" srcId="{678B616F-FD2B-4820-8307-41EF187AF853}" destId="{454300BC-B491-453B-B48F-253E903890A2}" srcOrd="0" destOrd="0" parTransId="{4CBA605A-91C1-4F39-946B-1DC2069B1A02}" sibTransId="{569C98B5-76C3-4E07-B30C-507EB69C3C3A}"/>
    <dgm:cxn modelId="{053DB816-5C0D-4BE0-A972-DCD2780791E8}" type="presOf" srcId="{A4570E91-096D-4A7E-A7A6-879490B6266C}" destId="{D8EC0879-0CBF-400B-A151-E24AFA38049C}" srcOrd="0" destOrd="0" presId="urn:microsoft.com/office/officeart/2005/8/layout/vList2"/>
    <dgm:cxn modelId="{0EC91426-2BDF-4E97-BCFC-F327C543ED98}" type="presOf" srcId="{454300BC-B491-453B-B48F-253E903890A2}" destId="{15E3E9A2-0234-45B2-81BE-75B873FC10C5}" srcOrd="0" destOrd="0" presId="urn:microsoft.com/office/officeart/2005/8/layout/vList2"/>
    <dgm:cxn modelId="{62E79275-DA4C-4559-BB0A-AFABC9123C08}" type="presOf" srcId="{678B616F-FD2B-4820-8307-41EF187AF853}" destId="{705E4ACF-5F7B-4703-91BF-67DD48FA465B}" srcOrd="0" destOrd="0" presId="urn:microsoft.com/office/officeart/2005/8/layout/vList2"/>
    <dgm:cxn modelId="{C00DA555-1991-43B3-8802-40681CCBB6AA}" srcId="{EEB77088-D6AA-4951-BEB1-BA5D85D24ECD}" destId="{3D0B9226-09BA-49B8-A77A-0253FB80AEEA}" srcOrd="1" destOrd="0" parTransId="{C053FBC8-15C3-418D-88A8-68CEA38B8B6A}" sibTransId="{7271CCBC-D6EC-4A0A-B813-D10B053225F2}"/>
    <dgm:cxn modelId="{996A9058-57E1-4280-BEA1-C3F88AEC4384}" srcId="{678B616F-FD2B-4820-8307-41EF187AF853}" destId="{445EF113-2BE7-4BFF-9187-A58016C21D9B}" srcOrd="1" destOrd="0" parTransId="{185B8279-8B64-46FF-BF8B-DE86A5777F00}" sibTransId="{82A514FB-C153-4953-B341-CCDAC79444D0}"/>
    <dgm:cxn modelId="{67B1A958-618A-42B8-8DE6-911ADC83960C}" srcId="{A4570E91-096D-4A7E-A7A6-879490B6266C}" destId="{678B616F-FD2B-4820-8307-41EF187AF853}" srcOrd="0" destOrd="0" parTransId="{7A4BC421-BFBD-45CC-A1F7-B6559472F6D0}" sibTransId="{FC7239DE-D906-4A75-B41F-CE7ED7092BF1}"/>
    <dgm:cxn modelId="{C67C3A97-84C5-4064-8780-CF9D6F1ABE3C}" type="presOf" srcId="{762679A7-F327-412D-8424-6E902724044E}" destId="{15E3E9A2-0234-45B2-81BE-75B873FC10C5}" srcOrd="0" destOrd="2" presId="urn:microsoft.com/office/officeart/2005/8/layout/vList2"/>
    <dgm:cxn modelId="{46343099-6D82-4617-856A-4AC77695AFD7}" srcId="{EEB77088-D6AA-4951-BEB1-BA5D85D24ECD}" destId="{F4C3DB21-8A7B-4560-B2A5-7278C170EDC9}" srcOrd="2" destOrd="0" parTransId="{5CC690BA-A853-4A9A-BD5B-011E88CF6802}" sibTransId="{30162422-5BBD-4CF5-BF99-CCF57BC0B435}"/>
    <dgm:cxn modelId="{6CDE599A-3423-4B29-9DA9-6195AC8C2DA2}" type="presOf" srcId="{3D0B9226-09BA-49B8-A77A-0253FB80AEEA}" destId="{1730ACF6-71D5-421A-97B9-32BBF48B0EE2}" srcOrd="0" destOrd="1" presId="urn:microsoft.com/office/officeart/2005/8/layout/vList2"/>
    <dgm:cxn modelId="{6EB8879E-39CF-4861-993E-AF33D67F3A0F}" type="presOf" srcId="{7B71F45D-326E-402B-A8DB-0A917088E8AC}" destId="{1730ACF6-71D5-421A-97B9-32BBF48B0EE2}" srcOrd="0" destOrd="0" presId="urn:microsoft.com/office/officeart/2005/8/layout/vList2"/>
    <dgm:cxn modelId="{9A2408A5-7FBD-4D03-A8E0-E017A4953C08}" type="presOf" srcId="{EEB77088-D6AA-4951-BEB1-BA5D85D24ECD}" destId="{07FA0056-C243-4BDB-9CE1-4CABA3C2D669}" srcOrd="0" destOrd="0" presId="urn:microsoft.com/office/officeart/2005/8/layout/vList2"/>
    <dgm:cxn modelId="{B01D8FB0-8920-45B5-837B-4B74ED8BE1D7}" srcId="{678B616F-FD2B-4820-8307-41EF187AF853}" destId="{762679A7-F327-412D-8424-6E902724044E}" srcOrd="2" destOrd="0" parTransId="{842B3753-43DB-4FDC-B84D-9D7858B7A1F8}" sibTransId="{DABC881D-B275-4B77-A7EE-F0FB4E3500F5}"/>
    <dgm:cxn modelId="{F6035BC4-2F4B-40F9-8303-317B4F8047B6}" srcId="{EEB77088-D6AA-4951-BEB1-BA5D85D24ECD}" destId="{7B71F45D-326E-402B-A8DB-0A917088E8AC}" srcOrd="0" destOrd="0" parTransId="{6BFCB55D-DE42-4FDB-9F7E-AE4ECAA07EE7}" sibTransId="{E114CA9E-B4D9-440E-9FB7-7409805039A9}"/>
    <dgm:cxn modelId="{0F9169CA-A8D4-46C2-AC03-889645E1A6AC}" type="presOf" srcId="{445EF113-2BE7-4BFF-9187-A58016C21D9B}" destId="{15E3E9A2-0234-45B2-81BE-75B873FC10C5}" srcOrd="0" destOrd="1" presId="urn:microsoft.com/office/officeart/2005/8/layout/vList2"/>
    <dgm:cxn modelId="{9A1153D9-3BFE-48EA-B17D-C0E64C64D770}" type="presOf" srcId="{F4C3DB21-8A7B-4560-B2A5-7278C170EDC9}" destId="{1730ACF6-71D5-421A-97B9-32BBF48B0EE2}" srcOrd="0" destOrd="2" presId="urn:microsoft.com/office/officeart/2005/8/layout/vList2"/>
    <dgm:cxn modelId="{3CFEF4DB-7617-429D-A6B8-6BCD26D27094}" srcId="{A4570E91-096D-4A7E-A7A6-879490B6266C}" destId="{EEB77088-D6AA-4951-BEB1-BA5D85D24ECD}" srcOrd="1" destOrd="0" parTransId="{22DF750F-24DD-43C1-B700-83750D7168A9}" sibTransId="{22B9E95A-C46D-4C97-8582-22C5B9F7C499}"/>
    <dgm:cxn modelId="{A13761C3-6525-44F0-82B2-350F37A1C680}" type="presParOf" srcId="{D8EC0879-0CBF-400B-A151-E24AFA38049C}" destId="{705E4ACF-5F7B-4703-91BF-67DD48FA465B}" srcOrd="0" destOrd="0" presId="urn:microsoft.com/office/officeart/2005/8/layout/vList2"/>
    <dgm:cxn modelId="{5CEB3D2B-222C-44A3-8900-A60AE65E513B}" type="presParOf" srcId="{D8EC0879-0CBF-400B-A151-E24AFA38049C}" destId="{15E3E9A2-0234-45B2-81BE-75B873FC10C5}" srcOrd="1" destOrd="0" presId="urn:microsoft.com/office/officeart/2005/8/layout/vList2"/>
    <dgm:cxn modelId="{FE6F5681-86E5-4E05-AA18-4E8F382163F3}" type="presParOf" srcId="{D8EC0879-0CBF-400B-A151-E24AFA38049C}" destId="{07FA0056-C243-4BDB-9CE1-4CABA3C2D669}" srcOrd="2" destOrd="0" presId="urn:microsoft.com/office/officeart/2005/8/layout/vList2"/>
    <dgm:cxn modelId="{2938AA80-C526-4A0D-A621-38A9674D4980}" type="presParOf" srcId="{D8EC0879-0CBF-400B-A151-E24AFA38049C}" destId="{1730ACF6-71D5-421A-97B9-32BBF48B0EE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BC965-DD0F-418E-AACE-0C256097FFC4}">
      <dsp:nvSpPr>
        <dsp:cNvPr id="0" name=""/>
        <dsp:cNvSpPr/>
      </dsp:nvSpPr>
      <dsp:spPr>
        <a:xfrm>
          <a:off x="864218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95A1F-DA06-424A-8FA8-7D6830151080}">
      <dsp:nvSpPr>
        <dsp:cNvPr id="0" name=""/>
        <dsp:cNvSpPr/>
      </dsp:nvSpPr>
      <dsp:spPr>
        <a:xfrm>
          <a:off x="369218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 err="1">
              <a:latin typeface="Titillium Web"/>
            </a:rPr>
            <a:t>Introduction</a:t>
          </a:r>
          <a:r>
            <a:rPr lang="cs-CZ" sz="1800" kern="1200" dirty="0">
              <a:latin typeface="Titillium Web"/>
            </a:rPr>
            <a:t> </a:t>
          </a:r>
          <a:r>
            <a:rPr lang="cs-CZ" sz="1800" kern="1200" dirty="0" err="1">
              <a:latin typeface="Titillium Web"/>
            </a:rPr>
            <a:t>of</a:t>
          </a:r>
          <a:r>
            <a:rPr lang="cs-CZ" sz="1800" kern="1200" dirty="0">
              <a:latin typeface="Titillium Web"/>
            </a:rPr>
            <a:t> </a:t>
          </a:r>
          <a:r>
            <a:rPr lang="cs-CZ" sz="1800" kern="1200" dirty="0" err="1">
              <a:latin typeface="Titillium Web"/>
            </a:rPr>
            <a:t>problem</a:t>
          </a:r>
          <a:endParaRPr lang="cs-CZ" sz="1800" kern="1200" dirty="0">
            <a:latin typeface="Titillium Web"/>
          </a:endParaRPr>
        </a:p>
      </dsp:txBody>
      <dsp:txXfrm>
        <a:off x="369218" y="2355670"/>
        <a:ext cx="1800000" cy="720000"/>
      </dsp:txXfrm>
    </dsp:sp>
    <dsp:sp modelId="{F5AF55C5-C4AA-4DB8-931D-30908875126E}">
      <dsp:nvSpPr>
        <dsp:cNvPr id="0" name=""/>
        <dsp:cNvSpPr/>
      </dsp:nvSpPr>
      <dsp:spPr>
        <a:xfrm>
          <a:off x="2979218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41BAC-11FA-436B-9D50-1E0B54252108}">
      <dsp:nvSpPr>
        <dsp:cNvPr id="0" name=""/>
        <dsp:cNvSpPr/>
      </dsp:nvSpPr>
      <dsp:spPr>
        <a:xfrm>
          <a:off x="2484218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>
              <a:latin typeface="Titillium Web"/>
            </a:rPr>
            <a:t>Data preprocessing</a:t>
          </a:r>
          <a:endParaRPr lang="en-US" sz="1800" kern="1200" dirty="0" err="1">
            <a:latin typeface="Titillium Web"/>
          </a:endParaRPr>
        </a:p>
      </dsp:txBody>
      <dsp:txXfrm>
        <a:off x="2484218" y="2355670"/>
        <a:ext cx="1800000" cy="720000"/>
      </dsp:txXfrm>
    </dsp:sp>
    <dsp:sp modelId="{80302401-6FAD-4D3C-9B4D-7D527F6F57A7}">
      <dsp:nvSpPr>
        <dsp:cNvPr id="0" name=""/>
        <dsp:cNvSpPr/>
      </dsp:nvSpPr>
      <dsp:spPr>
        <a:xfrm>
          <a:off x="5090322" y="134776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B0AC9-3159-4A1A-A93B-3B7232C0C8C9}">
      <dsp:nvSpPr>
        <dsp:cNvPr id="0" name=""/>
        <dsp:cNvSpPr/>
      </dsp:nvSpPr>
      <dsp:spPr>
        <a:xfrm>
          <a:off x="4599218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>
              <a:latin typeface="Titillium Web"/>
            </a:rPr>
            <a:t>Modeling</a:t>
          </a:r>
          <a:endParaRPr lang="en-US" sz="1800" kern="1200" dirty="0">
            <a:latin typeface="Titillium Web"/>
          </a:endParaRPr>
        </a:p>
      </dsp:txBody>
      <dsp:txXfrm>
        <a:off x="4599218" y="2355670"/>
        <a:ext cx="1800000" cy="720000"/>
      </dsp:txXfrm>
    </dsp:sp>
    <dsp:sp modelId="{22C4CBFA-E9CE-4151-BF3F-D75CE6469F92}">
      <dsp:nvSpPr>
        <dsp:cNvPr id="0" name=""/>
        <dsp:cNvSpPr/>
      </dsp:nvSpPr>
      <dsp:spPr>
        <a:xfrm>
          <a:off x="7209218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3E489-F08A-488B-A36B-E7A3146BAC34}">
      <dsp:nvSpPr>
        <dsp:cNvPr id="0" name=""/>
        <dsp:cNvSpPr/>
      </dsp:nvSpPr>
      <dsp:spPr>
        <a:xfrm>
          <a:off x="6714218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 err="1">
              <a:latin typeface="Titillium Web"/>
            </a:rPr>
            <a:t>Evaluation</a:t>
          </a:r>
          <a:endParaRPr lang="en-US" sz="1800" kern="1200" dirty="0" err="1">
            <a:latin typeface="Titillium Web"/>
          </a:endParaRPr>
        </a:p>
      </dsp:txBody>
      <dsp:txXfrm>
        <a:off x="6714218" y="2355670"/>
        <a:ext cx="1800000" cy="720000"/>
      </dsp:txXfrm>
    </dsp:sp>
    <dsp:sp modelId="{3637824D-3345-4AC0-AD7C-5E346F4812E3}">
      <dsp:nvSpPr>
        <dsp:cNvPr id="0" name=""/>
        <dsp:cNvSpPr/>
      </dsp:nvSpPr>
      <dsp:spPr>
        <a:xfrm>
          <a:off x="9324218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8C5F2-6B67-4E30-9738-4D4DC43D89B6}">
      <dsp:nvSpPr>
        <dsp:cNvPr id="0" name=""/>
        <dsp:cNvSpPr/>
      </dsp:nvSpPr>
      <dsp:spPr>
        <a:xfrm>
          <a:off x="8829218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tillium Web"/>
            </a:rPr>
            <a:t>Scorecard</a:t>
          </a:r>
        </a:p>
      </dsp:txBody>
      <dsp:txXfrm>
        <a:off x="8829218" y="23556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E4ACF-5F7B-4703-91BF-67DD48FA465B}">
      <dsp:nvSpPr>
        <dsp:cNvPr id="0" name=""/>
        <dsp:cNvSpPr/>
      </dsp:nvSpPr>
      <dsp:spPr>
        <a:xfrm>
          <a:off x="0" y="3437"/>
          <a:ext cx="61721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 dirty="0" err="1"/>
            <a:t>Dataset</a:t>
          </a:r>
          <a:r>
            <a:rPr lang="cs-CZ" sz="3500" kern="1200" dirty="0"/>
            <a:t>: </a:t>
          </a:r>
          <a:endParaRPr lang="en-US" sz="3500" kern="1200" dirty="0"/>
        </a:p>
      </dsp:txBody>
      <dsp:txXfrm>
        <a:off x="40980" y="44417"/>
        <a:ext cx="6090239" cy="757514"/>
      </dsp:txXfrm>
    </dsp:sp>
    <dsp:sp modelId="{15E3E9A2-0234-45B2-81BE-75B873FC10C5}">
      <dsp:nvSpPr>
        <dsp:cNvPr id="0" name=""/>
        <dsp:cNvSpPr/>
      </dsp:nvSpPr>
      <dsp:spPr>
        <a:xfrm>
          <a:off x="0" y="842912"/>
          <a:ext cx="6172199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cs-CZ" sz="2700" kern="1200"/>
            <a:t>622 489 observations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cs-CZ" sz="2700" kern="1200"/>
            <a:t>24 attributes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cs-CZ" sz="2700" kern="1200"/>
            <a:t>1 binary target </a:t>
          </a:r>
          <a:endParaRPr lang="en-US" sz="2700" kern="1200"/>
        </a:p>
      </dsp:txBody>
      <dsp:txXfrm>
        <a:off x="0" y="842912"/>
        <a:ext cx="6172199" cy="1412775"/>
      </dsp:txXfrm>
    </dsp:sp>
    <dsp:sp modelId="{07FA0056-C243-4BDB-9CE1-4CABA3C2D669}">
      <dsp:nvSpPr>
        <dsp:cNvPr id="0" name=""/>
        <dsp:cNvSpPr/>
      </dsp:nvSpPr>
      <dsp:spPr>
        <a:xfrm>
          <a:off x="0" y="2255687"/>
          <a:ext cx="61721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Supervised learning </a:t>
          </a:r>
          <a:endParaRPr lang="en-US" sz="3500" kern="1200"/>
        </a:p>
      </dsp:txBody>
      <dsp:txXfrm>
        <a:off x="40980" y="2296667"/>
        <a:ext cx="6090239" cy="757514"/>
      </dsp:txXfrm>
    </dsp:sp>
    <dsp:sp modelId="{1730ACF6-71D5-421A-97B9-32BBF48B0EE2}">
      <dsp:nvSpPr>
        <dsp:cNvPr id="0" name=""/>
        <dsp:cNvSpPr/>
      </dsp:nvSpPr>
      <dsp:spPr>
        <a:xfrm>
          <a:off x="0" y="3095162"/>
          <a:ext cx="6172199" cy="1775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cs-CZ" sz="2700" kern="1200" dirty="0"/>
            <a:t>modelling </a:t>
          </a:r>
          <a:r>
            <a:rPr lang="cs-CZ" sz="2700" kern="1200" dirty="0" err="1"/>
            <a:t>techniques</a:t>
          </a:r>
          <a:r>
            <a:rPr lang="cs-CZ" sz="2700" kern="1200" dirty="0"/>
            <a:t> 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cs-CZ" sz="2700" kern="1200" dirty="0"/>
            <a:t>→ </a:t>
          </a:r>
          <a:r>
            <a:rPr lang="cs-CZ" sz="2700" kern="1200" dirty="0" err="1"/>
            <a:t>scorecard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cs-CZ" sz="2700" kern="1200" dirty="0"/>
            <a:t>→ </a:t>
          </a:r>
          <a:r>
            <a:rPr lang="cs-CZ" sz="2700" kern="1200" dirty="0" err="1"/>
            <a:t>determine</a:t>
          </a:r>
          <a:r>
            <a:rPr lang="cs-CZ" sz="2700" kern="1200" dirty="0"/>
            <a:t> </a:t>
          </a:r>
          <a:r>
            <a:rPr lang="cs-CZ" sz="2700" kern="1200" dirty="0" err="1"/>
            <a:t>whether</a:t>
          </a:r>
          <a:r>
            <a:rPr lang="cs-CZ" sz="2700" kern="1200" dirty="0"/>
            <a:t> to </a:t>
          </a:r>
          <a:r>
            <a:rPr lang="cs-CZ" sz="2700" kern="1200" dirty="0" err="1"/>
            <a:t>provide</a:t>
          </a:r>
          <a:r>
            <a:rPr lang="cs-CZ" sz="2700" kern="1200" dirty="0"/>
            <a:t> a </a:t>
          </a:r>
          <a:r>
            <a:rPr lang="cs-CZ" sz="2700" kern="1200" dirty="0" err="1"/>
            <a:t>client</a:t>
          </a:r>
          <a:r>
            <a:rPr lang="cs-CZ" sz="2700" kern="1200" dirty="0"/>
            <a:t> </a:t>
          </a:r>
          <a:r>
            <a:rPr lang="cs-CZ" sz="2700" kern="1200" dirty="0" err="1"/>
            <a:t>with</a:t>
          </a:r>
          <a:r>
            <a:rPr lang="cs-CZ" sz="2700" kern="1200" dirty="0"/>
            <a:t> a </a:t>
          </a:r>
          <a:r>
            <a:rPr lang="cs-CZ" sz="2700" kern="1200" dirty="0" err="1"/>
            <a:t>loan</a:t>
          </a:r>
          <a:endParaRPr lang="en-US" sz="2700" kern="1200" dirty="0"/>
        </a:p>
      </dsp:txBody>
      <dsp:txXfrm>
        <a:off x="0" y="3095162"/>
        <a:ext cx="6172199" cy="1775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7A4578-AAE6-AE70-687D-BC3C1686C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A03E84B-3350-123C-79C1-9E8CB27D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8DD692F-9A88-BAFD-C112-2AD08446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0B14-4AFC-464D-AD6D-09B68E5AB09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11D634-3389-68DB-DD2F-94AC6E49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CCF01C-CDD8-FE4B-8CA5-FDEA2F7A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695-4D9C-467A-B6F8-93EDD3FE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4BB441-3B06-92CE-56CA-8514D1A4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FC62D72-9C36-FF34-16C2-3514FC6CF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366FDC-F866-409D-7953-B76583BD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0B14-4AFC-464D-AD6D-09B68E5AB09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B87A0F-28C3-44BD-A405-1BDF0503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D5941C-93DE-8FE4-BC2C-123200E9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695-4D9C-467A-B6F8-93EDD3FE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39C9852-0813-CFFF-B858-F26D11499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1419EFE-D6B0-00F3-3B84-6281EBC8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CF49A3E-0692-4138-139A-26553F7E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0B14-4AFC-464D-AD6D-09B68E5AB09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9929857-EC4E-2918-CC78-90403083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225331-BDE6-1D98-A34F-991F4B3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695-4D9C-467A-B6F8-93EDD3FE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70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číslo snímku 2">
            <a:extLst>
              <a:ext uri="{FF2B5EF4-FFF2-40B4-BE49-F238E27FC236}">
                <a16:creationId xmlns:a16="http://schemas.microsoft.com/office/drawing/2014/main" id="{613B8394-E126-4017-AABF-A76C2FCCFAE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-113675" y="6287689"/>
            <a:ext cx="731600" cy="524800"/>
          </a:xfrm>
        </p:spPr>
        <p:txBody>
          <a:bodyPr/>
          <a:lstStyle>
            <a:lvl1pPr>
              <a:defRPr>
                <a:solidFill>
                  <a:srgbClr val="01468F"/>
                </a:solidFill>
              </a:defRPr>
            </a:lvl1pPr>
          </a:lstStyle>
          <a:p>
            <a:fld id="{26C26695-4D9C-467A-B6F8-93EDD3FE48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Google Shape;37;p7">
            <a:extLst>
              <a:ext uri="{FF2B5EF4-FFF2-40B4-BE49-F238E27FC236}">
                <a16:creationId xmlns:a16="http://schemas.microsoft.com/office/drawing/2014/main" id="{790E9242-3CF9-478E-BB5C-6EC44E430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800" y="1479392"/>
            <a:ext cx="9338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28C"/>
              </a:buClr>
              <a:buSzPts val="3400"/>
              <a:buFont typeface="Titillium Web SemiBold"/>
              <a:buNone/>
              <a:defRPr sz="4533">
                <a:solidFill>
                  <a:srgbClr val="00328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600"/>
              <a:buNone/>
              <a:defRPr sz="4800">
                <a:solidFill>
                  <a:srgbClr val="1C458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55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FED759-0D82-92C2-A6DA-87DC6310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61BD6E-D711-AC1D-226F-6459AD18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EAFA8DF-760F-B621-D5B6-72A99B6A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0B14-4AFC-464D-AD6D-09B68E5AB09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ED229A-1C72-F859-A747-41D4DF38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48598B-378F-6D19-9869-4BB16650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695-4D9C-467A-B6F8-93EDD3FE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62AA9F-75C1-2DE2-76E6-F93D6B28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C2FE763-9018-D358-95F4-DA6BEB120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F4279C-C05B-7ABE-4FEE-E487BDC8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0B14-4AFC-464D-AD6D-09B68E5AB09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6E9CA2-594B-B646-2871-504EC5CF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B45D77-3554-E518-6068-F20EABD1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695-4D9C-467A-B6F8-93EDD3FE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0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7AEEFA-841D-0084-5C5D-B07A8551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3D66E3-69D3-300A-EBA3-F3ACA79F2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9952AB4-F1F2-AF3A-042B-CEF00AD09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C66743E-E0FA-CB75-767A-B7C8818E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0B14-4AFC-464D-AD6D-09B68E5AB09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C0A8BE7-BD55-66FE-5F3D-24017B18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A83DF56-C4CA-18FD-E0C7-846E0635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695-4D9C-467A-B6F8-93EDD3FE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248C85-4488-BC0B-1044-B1FBA11A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5A072B2-9B56-727F-0EC4-249283F23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D15BE59-D46E-0711-610C-2F464B33B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DCBEC6C-8A50-479E-F666-ADF1BA0F5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326ACC-CE99-F2CD-C0D0-C298B9F3E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B041B23-1978-4809-A74C-3B84417E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0B14-4AFC-464D-AD6D-09B68E5AB09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D390549-390D-0470-0B75-E7517326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B92AFC0-0A55-69C0-C40E-273926C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695-4D9C-467A-B6F8-93EDD3FE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2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AE379B-0E91-0A3B-D5B6-3D275B8D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2DBFD5D-2057-D35F-B637-9DE22EB5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0B14-4AFC-464D-AD6D-09B68E5AB09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463C517-59AA-E41F-E2EF-C1C39033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F2CA5A-F946-42B7-8956-3EB65369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695-4D9C-467A-B6F8-93EDD3FE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8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EC44C27-7979-736E-A4CA-A5F48923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0B14-4AFC-464D-AD6D-09B68E5AB09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ADF1F89-B96F-1BE1-568D-CF601694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AAC5BFB-ACEB-FDCF-CCBA-2B263394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695-4D9C-467A-B6F8-93EDD3FE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8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AEEE5F-381B-03F1-F736-EDAD8372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075F34-BB9E-9286-FE40-A6395E1EF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4C4199D-A18D-8FD7-9F69-D6AB9A738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906E901-18B5-A7FA-262B-5D1B77F5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0B14-4AFC-464D-AD6D-09B68E5AB09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BAA8544-DA75-C65D-3E43-BC59AE11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0A7508F-959D-7D6C-6487-1A250448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695-4D9C-467A-B6F8-93EDD3FE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0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CC2919-E81C-BEE0-6C87-3AE521E4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E816F3C-D3FA-F902-2AFC-A75C1D3E3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BD72ED2-29D1-2157-FC1E-487A39BD9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EE8524-C595-6F1C-D8F2-9626AF37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0B14-4AFC-464D-AD6D-09B68E5AB09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C16D980-F4CD-10F4-55A1-3CFFFF5E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5321F50-B4E0-32A1-9814-68C8FA0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26695-4D9C-467A-B6F8-93EDD3FE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18CEB17-FFAE-2389-C5E8-47B66DCC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ru-RU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EE51782-7656-5724-A528-9576928A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ru-RU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41A5FD6-6B5E-80E6-7703-2502A4262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40B14-4AFC-464D-AD6D-09B68E5AB09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A24FFB2-5B03-F752-6068-E464A10E8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64D596-BF11-1F7E-85BD-F476E6069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26695-4D9C-467A-B6F8-93EDD3FE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rgbClr val="00328C"/>
          </a:solidFill>
          <a:latin typeface="Titillium Web SemiBold" panose="000007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28C"/>
          </a:solidFill>
          <a:latin typeface="Titillium Web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9E9F-0C82-AFE7-B106-06DE76393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tillium Web SemiBold"/>
              </a:rPr>
              <a:t>Credit Risk</a:t>
            </a:r>
            <a:br>
              <a:rPr lang="ru-RU" dirty="0">
                <a:latin typeface="Titillium Web SemiBold"/>
              </a:rPr>
            </a:br>
            <a:r>
              <a:rPr lang="en-US" sz="2400" dirty="0"/>
              <a:t>Predictive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3DD09-DE75-9A9A-7C2B-DAF6190EA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tillium Web"/>
              </a:rPr>
              <a:t>4EK416 – Maksim Obukhov, Nam Hoang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9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C6C3E7-ACAB-BA3E-FD7C-935A4253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Segoe UI"/>
              </a:rPr>
              <a:t>Data </a:t>
            </a:r>
            <a:r>
              <a:rPr lang="cs-CZ" dirty="0" err="1">
                <a:cs typeface="Segoe UI"/>
              </a:rPr>
              <a:t>preprocessing</a:t>
            </a:r>
            <a:r>
              <a:rPr lang="cs-CZ" dirty="0">
                <a:cs typeface="Segoe UI"/>
              </a:rPr>
              <a:t> – </a:t>
            </a:r>
            <a:r>
              <a:rPr lang="cs-CZ" dirty="0" err="1">
                <a:cs typeface="Segoe UI"/>
              </a:rPr>
              <a:t>Outlier</a:t>
            </a:r>
            <a:r>
              <a:rPr lang="cs-CZ" dirty="0">
                <a:cs typeface="Segoe UI"/>
              </a:rPr>
              <a:t> </a:t>
            </a:r>
            <a:r>
              <a:rPr lang="cs-CZ" dirty="0" err="1">
                <a:cs typeface="Segoe UI"/>
              </a:rPr>
              <a:t>treatment</a:t>
            </a:r>
            <a:endParaRPr lang="cs-CZ" dirty="0">
              <a:cs typeface="Segoe UI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AFE748-731D-711E-73EA-21B1CCDFE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>
                <a:latin typeface="Titillium Web"/>
              </a:rPr>
              <a:t>For</a:t>
            </a:r>
            <a:r>
              <a:rPr lang="cs-CZ" dirty="0">
                <a:latin typeface="Titillium Web"/>
              </a:rPr>
              <a:t> </a:t>
            </a:r>
            <a:r>
              <a:rPr lang="cs-CZ" dirty="0" err="1">
                <a:latin typeface="Titillium Web"/>
              </a:rPr>
              <a:t>selected</a:t>
            </a:r>
            <a:r>
              <a:rPr lang="cs-CZ" dirty="0">
                <a:latin typeface="Titillium Web"/>
              </a:rPr>
              <a:t> </a:t>
            </a:r>
            <a:r>
              <a:rPr lang="cs-CZ" dirty="0" err="1">
                <a:latin typeface="Titillium Web"/>
              </a:rPr>
              <a:t>continious</a:t>
            </a:r>
            <a:r>
              <a:rPr lang="cs-CZ" dirty="0">
                <a:latin typeface="Titillium Web"/>
              </a:rPr>
              <a:t> </a:t>
            </a:r>
            <a:r>
              <a:rPr lang="cs-CZ" dirty="0" err="1">
                <a:latin typeface="Titillium Web"/>
              </a:rPr>
              <a:t>attribures</a:t>
            </a:r>
            <a:endParaRPr lang="cs-CZ" dirty="0">
              <a:latin typeface="Titillium Web"/>
            </a:endParaRPr>
          </a:p>
          <a:p>
            <a:r>
              <a:rPr lang="cs-CZ" dirty="0" err="1">
                <a:latin typeface="Titillium Web"/>
              </a:rPr>
              <a:t>Outliers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defined</a:t>
            </a:r>
            <a:r>
              <a:rPr lang="cs-CZ" dirty="0">
                <a:latin typeface="Titillium Web"/>
              </a:rPr>
              <a:t> as any </a:t>
            </a:r>
            <a:r>
              <a:rPr lang="cs-CZ" dirty="0" err="1">
                <a:latin typeface="Titillium Web"/>
              </a:rPr>
              <a:t>value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over</a:t>
            </a:r>
            <a:r>
              <a:rPr lang="cs-CZ" dirty="0">
                <a:latin typeface="Titillium Web"/>
              </a:rPr>
              <a:t> 95</a:t>
            </a:r>
            <a:r>
              <a:rPr lang="cs-CZ" baseline="30000" dirty="0">
                <a:latin typeface="Titillium Web"/>
              </a:rPr>
              <a:t>th</a:t>
            </a:r>
            <a:r>
              <a:rPr lang="cs-CZ" dirty="0">
                <a:latin typeface="Titillium Web"/>
              </a:rPr>
              <a:t> OR </a:t>
            </a:r>
            <a:r>
              <a:rPr lang="cs-CZ" dirty="0" err="1">
                <a:latin typeface="Titillium Web"/>
              </a:rPr>
              <a:t>below</a:t>
            </a:r>
            <a:r>
              <a:rPr lang="cs-CZ" dirty="0">
                <a:latin typeface="Titillium Web"/>
              </a:rPr>
              <a:t> 5</a:t>
            </a:r>
            <a:r>
              <a:rPr lang="cs-CZ" baseline="30000" dirty="0">
                <a:latin typeface="Titillium Web"/>
              </a:rPr>
              <a:t>th</a:t>
            </a:r>
            <a:r>
              <a:rPr lang="cs-CZ" dirty="0">
                <a:latin typeface="Titillium Web"/>
              </a:rPr>
              <a:t> percentile</a:t>
            </a:r>
          </a:p>
          <a:p>
            <a:r>
              <a:rPr lang="cs-CZ" dirty="0" err="1">
                <a:latin typeface="Titillium Web"/>
              </a:rPr>
              <a:t>Values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were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substituted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with</a:t>
            </a:r>
            <a:r>
              <a:rPr lang="cs-CZ" dirty="0">
                <a:latin typeface="Titillium Web"/>
              </a:rPr>
              <a:t> 95</a:t>
            </a:r>
            <a:r>
              <a:rPr lang="cs-CZ" baseline="30000" dirty="0">
                <a:latin typeface="Titillium Web"/>
              </a:rPr>
              <a:t>th</a:t>
            </a:r>
            <a:r>
              <a:rPr lang="cs-CZ" dirty="0">
                <a:latin typeface="Titillium Web"/>
              </a:rPr>
              <a:t> </a:t>
            </a:r>
            <a:r>
              <a:rPr lang="en-US" dirty="0">
                <a:latin typeface="Titillium Web"/>
              </a:rPr>
              <a:t>OR</a:t>
            </a:r>
            <a:r>
              <a:rPr lang="cs-CZ" dirty="0">
                <a:latin typeface="Titillium Web"/>
              </a:rPr>
              <a:t> 5</a:t>
            </a:r>
            <a:r>
              <a:rPr lang="cs-CZ" baseline="30000" dirty="0">
                <a:latin typeface="Titillium Web"/>
              </a:rPr>
              <a:t>th</a:t>
            </a:r>
            <a:r>
              <a:rPr lang="cs-CZ" dirty="0">
                <a:latin typeface="Titillium Web"/>
              </a:rPr>
              <a:t> percentile </a:t>
            </a:r>
            <a:r>
              <a:rPr lang="cs-CZ" dirty="0" err="1">
                <a:latin typeface="Titillium Web"/>
              </a:rPr>
              <a:t>respectively</a:t>
            </a:r>
            <a:endParaRPr lang="cs-CZ" dirty="0">
              <a:latin typeface="Titillium Web"/>
            </a:endParaRPr>
          </a:p>
          <a:p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3F842-327F-FB1B-1EA9-F0A854A91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4639322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8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F457A4-20B0-7726-C02E-B3835D8B7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>
                <a:latin typeface="Titillium Web SemiBold"/>
              </a:rPr>
              <a:t>Modeling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073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33A09F-02E2-72BD-D1B9-E71EF8BE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Titillium Web SemiBold"/>
              </a:rPr>
              <a:t>Modeling – </a:t>
            </a:r>
            <a:r>
              <a:rPr lang="cs-CZ" err="1">
                <a:latin typeface="Titillium Web SemiBold"/>
              </a:rPr>
              <a:t>train</a:t>
            </a:r>
            <a:r>
              <a:rPr lang="cs-CZ">
                <a:latin typeface="Titillium Web SemiBold"/>
              </a:rPr>
              <a:t>, test split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297A92-248A-848D-4FA3-06B3202E20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latin typeface="Titillium Web"/>
              </a:rPr>
              <a:t>Seed</a:t>
            </a:r>
            <a:r>
              <a:rPr lang="cs-CZ">
                <a:latin typeface="Titillium Web"/>
              </a:rPr>
              <a:t>: 150520</a:t>
            </a:r>
          </a:p>
          <a:p>
            <a:r>
              <a:rPr lang="cs-CZ">
                <a:latin typeface="Titillium Web"/>
              </a:rPr>
              <a:t>Split: 70 : 30 ratio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276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73FC9-454C-222A-89CF-3C7B5DCB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>
                <a:latin typeface="Titillium Web SemiBold"/>
              </a:rPr>
              <a:t>Modeling - attribute </a:t>
            </a:r>
            <a:r>
              <a:rPr lang="cs-CZ" err="1">
                <a:latin typeface="Titillium Web SemiBold"/>
              </a:rPr>
              <a:t>binnarization</a:t>
            </a:r>
            <a:r>
              <a:rPr lang="cs-CZ">
                <a:latin typeface="Titillium Web SemiBold"/>
              </a:rPr>
              <a:t> </a:t>
            </a:r>
            <a:r>
              <a:rPr lang="cs-CZ" err="1">
                <a:latin typeface="Titillium Web SemiBold"/>
              </a:rPr>
              <a:t>examples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F1CDBE-5261-F53E-EBA6-C634BB85D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91044" cy="583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latin typeface="Titillium Web"/>
              </a:rPr>
              <a:t>Good</a:t>
            </a:r>
            <a:r>
              <a:rPr lang="cs-CZ">
                <a:latin typeface="Titillium Web"/>
              </a:rPr>
              <a:t> </a:t>
            </a:r>
            <a:r>
              <a:rPr lang="cs-CZ" err="1">
                <a:latin typeface="Titillium Web"/>
              </a:rPr>
              <a:t>first</a:t>
            </a:r>
            <a:r>
              <a:rPr lang="cs-CZ">
                <a:latin typeface="Titillium Web"/>
              </a:rPr>
              <a:t> </a:t>
            </a:r>
            <a:r>
              <a:rPr lang="cs-CZ" err="1">
                <a:latin typeface="Titillium Web"/>
              </a:rPr>
              <a:t>binning</a:t>
            </a:r>
            <a:r>
              <a:rPr lang="cs-CZ">
                <a:latin typeface="Titillium Web"/>
              </a:rPr>
              <a:t>: (</a:t>
            </a:r>
            <a:r>
              <a:rPr lang="cs-CZ" err="1">
                <a:latin typeface="Titillium Web"/>
              </a:rPr>
              <a:t>high</a:t>
            </a:r>
            <a:r>
              <a:rPr lang="cs-CZ">
                <a:latin typeface="Titillium Web"/>
              </a:rPr>
              <a:t> IV, </a:t>
            </a:r>
            <a:r>
              <a:rPr lang="cs-CZ" err="1">
                <a:latin typeface="Titillium Web"/>
              </a:rPr>
              <a:t>linear</a:t>
            </a:r>
            <a:r>
              <a:rPr lang="cs-CZ">
                <a:latin typeface="Titillium Web"/>
              </a:rPr>
              <a:t> </a:t>
            </a:r>
            <a:r>
              <a:rPr lang="cs-CZ" err="1">
                <a:latin typeface="Titillium Web"/>
              </a:rPr>
              <a:t>relationship</a:t>
            </a:r>
            <a:r>
              <a:rPr lang="cs-CZ">
                <a:latin typeface="Titillium Web"/>
              </a:rPr>
              <a:t>)</a:t>
            </a:r>
            <a:endParaRPr lang="cs-CZ"/>
          </a:p>
        </p:txBody>
      </p:sp>
      <p:pic>
        <p:nvPicPr>
          <p:cNvPr id="5" name="Obrázek 5" descr="Obsah obrázku tabulka&#10;&#10;Popis se vygeneroval automaticky.">
            <a:extLst>
              <a:ext uri="{FF2B5EF4-FFF2-40B4-BE49-F238E27FC236}">
                <a16:creationId xmlns:a16="http://schemas.microsoft.com/office/drawing/2014/main" id="{28791BA7-446B-85F6-9FF8-C7A065D38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2413194"/>
            <a:ext cx="6102176" cy="3751304"/>
          </a:xfrm>
          <a:prstGeom prst="rect">
            <a:avLst/>
          </a:prstGeom>
        </p:spPr>
      </p:pic>
      <p:pic>
        <p:nvPicPr>
          <p:cNvPr id="6" name="Obrázek 6" descr="Obsah obrázku tabulka&#10;&#10;Popis se vygeneroval automaticky.">
            <a:extLst>
              <a:ext uri="{FF2B5EF4-FFF2-40B4-BE49-F238E27FC236}">
                <a16:creationId xmlns:a16="http://schemas.microsoft.com/office/drawing/2014/main" id="{7F407C3E-88AE-5EDF-9D7F-9C65723D3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438" y="2413193"/>
            <a:ext cx="6093124" cy="37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6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472EBF-CDC2-635A-616A-C9F81B8A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>
                <a:latin typeface="Titillium Web SemiBold"/>
              </a:rPr>
              <a:t>Modeling - </a:t>
            </a:r>
            <a:r>
              <a:rPr lang="cs-CZ" dirty="0" err="1">
                <a:latin typeface="Titillium Web SemiBold"/>
              </a:rPr>
              <a:t>attribute</a:t>
            </a:r>
            <a:r>
              <a:rPr lang="cs-CZ" dirty="0">
                <a:latin typeface="Titillium Web SemiBold"/>
              </a:rPr>
              <a:t> </a:t>
            </a:r>
            <a:r>
              <a:rPr lang="cs-CZ" dirty="0" err="1">
                <a:latin typeface="Titillium Web SemiBold"/>
              </a:rPr>
              <a:t>binnarization</a:t>
            </a:r>
            <a:r>
              <a:rPr lang="cs-CZ" dirty="0">
                <a:latin typeface="Titillium Web SemiBold"/>
              </a:rPr>
              <a:t> </a:t>
            </a:r>
            <a:r>
              <a:rPr lang="cs-CZ" dirty="0" err="1">
                <a:latin typeface="Titillium Web SemiBold"/>
              </a:rPr>
              <a:t>examples</a:t>
            </a:r>
            <a:endParaRPr lang="cs-CZ" dirty="0">
              <a:latin typeface="Titillium Web SemiBold"/>
            </a:endParaRPr>
          </a:p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9969934-5CA5-AC45-6C79-2A983FE7CDB0}"/>
              </a:ext>
            </a:extLst>
          </p:cNvPr>
          <p:cNvSpPr txBox="1"/>
          <p:nvPr/>
        </p:nvSpPr>
        <p:spPr>
          <a:xfrm>
            <a:off x="497457" y="1345721"/>
            <a:ext cx="1119708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2800" dirty="0" err="1">
                <a:solidFill>
                  <a:srgbClr val="00328C"/>
                </a:solidFill>
                <a:latin typeface="Titillium Web"/>
                <a:cs typeface="Arial"/>
              </a:rPr>
              <a:t>Bad</a:t>
            </a:r>
            <a:r>
              <a:rPr lang="cs-CZ" sz="2800" dirty="0">
                <a:solidFill>
                  <a:srgbClr val="00328C"/>
                </a:solidFill>
                <a:latin typeface="Titillium Web"/>
                <a:cs typeface="Arial"/>
              </a:rPr>
              <a:t> </a:t>
            </a:r>
            <a:r>
              <a:rPr lang="cs-CZ" sz="2800" dirty="0" err="1">
                <a:solidFill>
                  <a:srgbClr val="00328C"/>
                </a:solidFill>
                <a:latin typeface="Titillium Web"/>
                <a:cs typeface="Arial"/>
              </a:rPr>
              <a:t>first</a:t>
            </a:r>
            <a:r>
              <a:rPr lang="cs-CZ" sz="2800" dirty="0">
                <a:solidFill>
                  <a:srgbClr val="00328C"/>
                </a:solidFill>
                <a:latin typeface="Titillium Web"/>
                <a:cs typeface="Arial"/>
              </a:rPr>
              <a:t> </a:t>
            </a:r>
            <a:r>
              <a:rPr lang="cs-CZ" sz="2800" dirty="0" err="1">
                <a:solidFill>
                  <a:srgbClr val="00328C"/>
                </a:solidFill>
                <a:latin typeface="Titillium Web"/>
                <a:cs typeface="Arial"/>
              </a:rPr>
              <a:t>binning</a:t>
            </a:r>
            <a:r>
              <a:rPr lang="cs-CZ" sz="2800" dirty="0">
                <a:solidFill>
                  <a:srgbClr val="00328C"/>
                </a:solidFill>
                <a:latin typeface="Titillium Web"/>
                <a:cs typeface="Arial"/>
              </a:rPr>
              <a:t>: (</a:t>
            </a:r>
            <a:r>
              <a:rPr lang="cs-CZ" sz="2800" dirty="0" err="1">
                <a:solidFill>
                  <a:srgbClr val="00328C"/>
                </a:solidFill>
                <a:latin typeface="Titillium Web"/>
                <a:cs typeface="Arial"/>
              </a:rPr>
              <a:t>high</a:t>
            </a:r>
            <a:r>
              <a:rPr lang="cs-CZ" sz="2800" dirty="0">
                <a:solidFill>
                  <a:srgbClr val="00328C"/>
                </a:solidFill>
                <a:latin typeface="Titillium Web"/>
                <a:cs typeface="Arial"/>
              </a:rPr>
              <a:t> IV, non-</a:t>
            </a:r>
            <a:r>
              <a:rPr lang="cs-CZ" sz="2800" dirty="0" err="1">
                <a:solidFill>
                  <a:srgbClr val="00328C"/>
                </a:solidFill>
                <a:latin typeface="Titillium Web"/>
                <a:cs typeface="Arial"/>
              </a:rPr>
              <a:t>linear</a:t>
            </a:r>
            <a:r>
              <a:rPr lang="cs-CZ" sz="2800" dirty="0">
                <a:solidFill>
                  <a:srgbClr val="00328C"/>
                </a:solidFill>
                <a:latin typeface="Titillium Web"/>
                <a:cs typeface="Arial"/>
              </a:rPr>
              <a:t> </a:t>
            </a:r>
            <a:r>
              <a:rPr lang="cs-CZ" sz="2800" dirty="0" err="1">
                <a:solidFill>
                  <a:srgbClr val="00328C"/>
                </a:solidFill>
                <a:latin typeface="Titillium Web"/>
                <a:cs typeface="Arial"/>
              </a:rPr>
              <a:t>relationsh</a:t>
            </a:r>
            <a:r>
              <a:rPr lang="en-US" sz="2800" dirty="0" err="1">
                <a:solidFill>
                  <a:srgbClr val="00328C"/>
                </a:solidFill>
                <a:latin typeface="Titillium Web"/>
                <a:cs typeface="Arial"/>
              </a:rPr>
              <a:t>i</a:t>
            </a:r>
            <a:r>
              <a:rPr lang="cs-CZ" sz="2800" dirty="0">
                <a:solidFill>
                  <a:srgbClr val="00328C"/>
                </a:solidFill>
                <a:latin typeface="Titillium Web"/>
                <a:cs typeface="Arial"/>
              </a:rPr>
              <a:t>p)​ </a:t>
            </a:r>
            <a:br>
              <a:rPr lang="cs-CZ" sz="2800" dirty="0">
                <a:solidFill>
                  <a:srgbClr val="00328C"/>
                </a:solidFill>
                <a:latin typeface="Titillium Web"/>
                <a:cs typeface="Arial"/>
              </a:rPr>
            </a:br>
            <a:r>
              <a:rPr lang="cs-CZ" sz="2800" dirty="0">
                <a:solidFill>
                  <a:srgbClr val="00328C"/>
                </a:solidFill>
                <a:latin typeface="Titillium Web"/>
                <a:cs typeface="Arial"/>
              </a:rPr>
              <a:t>→ </a:t>
            </a:r>
            <a:r>
              <a:rPr lang="cs-CZ" sz="2800" dirty="0" err="1">
                <a:solidFill>
                  <a:srgbClr val="00328C"/>
                </a:solidFill>
                <a:latin typeface="Titillium Web"/>
                <a:cs typeface="Arial"/>
              </a:rPr>
              <a:t>transformed</a:t>
            </a:r>
            <a:r>
              <a:rPr lang="cs-CZ" sz="2800" dirty="0">
                <a:solidFill>
                  <a:srgbClr val="00328C"/>
                </a:solidFill>
                <a:latin typeface="Titillium Web"/>
                <a:cs typeface="Arial"/>
              </a:rPr>
              <a:t> </a:t>
            </a:r>
            <a:r>
              <a:rPr lang="cs-CZ" sz="2800" dirty="0" err="1">
                <a:solidFill>
                  <a:srgbClr val="00328C"/>
                </a:solidFill>
                <a:latin typeface="Titillium Web"/>
                <a:cs typeface="Arial"/>
              </a:rPr>
              <a:t>into</a:t>
            </a:r>
            <a:r>
              <a:rPr lang="cs-CZ" sz="2800" dirty="0">
                <a:solidFill>
                  <a:srgbClr val="00328C"/>
                </a:solidFill>
                <a:latin typeface="Titillium Web"/>
                <a:cs typeface="Arial"/>
              </a:rPr>
              <a:t> </a:t>
            </a:r>
            <a:r>
              <a:rPr lang="cs-CZ" sz="2800" dirty="0" err="1">
                <a:solidFill>
                  <a:srgbClr val="00328C"/>
                </a:solidFill>
                <a:latin typeface="Titillium Web"/>
                <a:cs typeface="Arial"/>
              </a:rPr>
              <a:t>good</a:t>
            </a:r>
            <a:r>
              <a:rPr lang="cs-CZ" sz="2800" dirty="0">
                <a:solidFill>
                  <a:srgbClr val="00328C"/>
                </a:solidFill>
                <a:latin typeface="Titillium Web"/>
                <a:cs typeface="Arial"/>
              </a:rPr>
              <a:t> </a:t>
            </a:r>
            <a:r>
              <a:rPr lang="cs-CZ" sz="2800" dirty="0" err="1">
                <a:solidFill>
                  <a:srgbClr val="00328C"/>
                </a:solidFill>
                <a:latin typeface="Titillium Web"/>
                <a:cs typeface="Arial"/>
              </a:rPr>
              <a:t>one</a:t>
            </a:r>
            <a:endParaRPr lang="cs-CZ" sz="2800" dirty="0">
              <a:solidFill>
                <a:srgbClr val="00328C"/>
              </a:solidFill>
              <a:latin typeface="Titillium Web"/>
              <a:cs typeface="Arial"/>
            </a:endParaRPr>
          </a:p>
        </p:txBody>
      </p:sp>
      <p:pic>
        <p:nvPicPr>
          <p:cNvPr id="6" name="Obrázek 6" descr="Obsah obrázku tabulka&#10;&#10;Popis se vygeneroval automaticky.">
            <a:extLst>
              <a:ext uri="{FF2B5EF4-FFF2-40B4-BE49-F238E27FC236}">
                <a16:creationId xmlns:a16="http://schemas.microsoft.com/office/drawing/2014/main" id="{F4B9E0EA-0373-9562-A5A8-A6764CC0A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2294980"/>
            <a:ext cx="6049992" cy="3734530"/>
          </a:xfrm>
          <a:prstGeom prst="rect">
            <a:avLst/>
          </a:prstGeom>
        </p:spPr>
      </p:pic>
      <p:pic>
        <p:nvPicPr>
          <p:cNvPr id="7" name="Obrázek 7" descr="Obsah obrázku tabulka&#10;&#10;Popis se vygeneroval automaticky.">
            <a:extLst>
              <a:ext uri="{FF2B5EF4-FFF2-40B4-BE49-F238E27FC236}">
                <a16:creationId xmlns:a16="http://schemas.microsoft.com/office/drawing/2014/main" id="{ABB45442-4F06-6052-27C3-79A82BCE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9" y="2294980"/>
            <a:ext cx="5978105" cy="373453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EF05CFDD-235F-0554-1C67-44C085CAD9F2}"/>
              </a:ext>
            </a:extLst>
          </p:cNvPr>
          <p:cNvSpPr txBox="1"/>
          <p:nvPr/>
        </p:nvSpPr>
        <p:spPr>
          <a:xfrm>
            <a:off x="-626" y="64920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 err="1">
                <a:latin typeface="Titillium Web" panose="00000500000000000000" pitchFamily="2" charset="0"/>
                <a:ea typeface="Calibri"/>
                <a:cs typeface="Calibri"/>
              </a:rPr>
              <a:t>Note</a:t>
            </a:r>
            <a:r>
              <a:rPr lang="cs-CZ" dirty="0">
                <a:latin typeface="Titillium Web" panose="00000500000000000000" pitchFamily="2" charset="0"/>
                <a:ea typeface="Calibri"/>
                <a:cs typeface="Calibri"/>
              </a:rPr>
              <a:t>: </a:t>
            </a:r>
            <a:r>
              <a:rPr lang="cs-CZ" dirty="0" err="1">
                <a:latin typeface="Titillium Web" panose="00000500000000000000" pitchFamily="2" charset="0"/>
                <a:ea typeface="Calibri"/>
                <a:cs typeface="Calibri"/>
              </a:rPr>
              <a:t>Notice</a:t>
            </a:r>
            <a:r>
              <a:rPr lang="cs-CZ" dirty="0">
                <a:latin typeface="Titillium Web" panose="00000500000000000000" pitchFamily="2" charset="0"/>
                <a:ea typeface="Calibri"/>
                <a:cs typeface="Calibri"/>
              </a:rPr>
              <a:t> </a:t>
            </a:r>
            <a:r>
              <a:rPr lang="cs-CZ" dirty="0" err="1">
                <a:latin typeface="Titillium Web" panose="00000500000000000000" pitchFamily="2" charset="0"/>
                <a:ea typeface="Calibri"/>
                <a:cs typeface="Calibri"/>
              </a:rPr>
              <a:t>the</a:t>
            </a:r>
            <a:r>
              <a:rPr lang="cs-CZ" dirty="0">
                <a:latin typeface="Titillium Web" panose="00000500000000000000" pitchFamily="2" charset="0"/>
                <a:ea typeface="Calibri"/>
                <a:cs typeface="Calibri"/>
              </a:rPr>
              <a:t> IV drop</a:t>
            </a:r>
            <a:endParaRPr lang="cs-CZ" dirty="0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5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DFE136-4106-FD76-DCC6-82D54C99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>
                <a:cs typeface="Segoe UI"/>
              </a:rPr>
              <a:t>Modeling - </a:t>
            </a:r>
            <a:r>
              <a:rPr lang="cs-CZ" dirty="0" err="1">
                <a:cs typeface="Segoe UI"/>
              </a:rPr>
              <a:t>attribute</a:t>
            </a:r>
            <a:r>
              <a:rPr lang="cs-CZ" dirty="0">
                <a:cs typeface="Segoe UI"/>
              </a:rPr>
              <a:t> </a:t>
            </a:r>
            <a:r>
              <a:rPr lang="cs-CZ" dirty="0" err="1">
                <a:cs typeface="Segoe UI"/>
              </a:rPr>
              <a:t>binnarization</a:t>
            </a:r>
            <a:r>
              <a:rPr lang="cs-CZ" dirty="0">
                <a:cs typeface="Segoe UI"/>
              </a:rPr>
              <a:t> </a:t>
            </a:r>
            <a:r>
              <a:rPr lang="cs-CZ" dirty="0" err="1">
                <a:cs typeface="Segoe UI"/>
              </a:rPr>
              <a:t>examples</a:t>
            </a:r>
            <a:endParaRPr lang="cs-CZ" dirty="0">
              <a:cs typeface="Segoe UI"/>
            </a:endParaRPr>
          </a:p>
          <a:p>
            <a:endParaRPr lang="cs-CZ" dirty="0">
              <a:cs typeface="Segoe UI"/>
            </a:endParaRPr>
          </a:p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A804F1-7C1F-21B2-8538-0373545FA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91097"/>
            <a:ext cx="10515600" cy="756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>
                <a:latin typeface="Titillium Web"/>
              </a:rPr>
              <a:t>Special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cases</a:t>
            </a:r>
            <a:r>
              <a:rPr lang="cs-CZ" dirty="0">
                <a:latin typeface="Titillium Web"/>
              </a:rPr>
              <a:t>: </a:t>
            </a:r>
            <a:r>
              <a:rPr lang="cs-CZ" dirty="0" err="1">
                <a:latin typeface="Titillium Web"/>
              </a:rPr>
              <a:t>quadratic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relationship</a:t>
            </a:r>
            <a:endParaRPr lang="cs-CZ" dirty="0"/>
          </a:p>
        </p:txBody>
      </p:sp>
      <p:pic>
        <p:nvPicPr>
          <p:cNvPr id="5" name="Obrázek 5" descr="Obsah obrázku tabulka&#10;&#10;Popis se vygeneroval automaticky.">
            <a:extLst>
              <a:ext uri="{FF2B5EF4-FFF2-40B4-BE49-F238E27FC236}">
                <a16:creationId xmlns:a16="http://schemas.microsoft.com/office/drawing/2014/main" id="{CC75EC49-CD59-908B-0815-E3CBA8394B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1719885"/>
            <a:ext cx="4190291" cy="2587195"/>
          </a:xfrm>
        </p:spPr>
      </p:pic>
      <p:pic>
        <p:nvPicPr>
          <p:cNvPr id="6" name="Obrázek 6" descr="Obsah obrázku tabulka&#10;&#10;Popis se vygeneroval automaticky.">
            <a:extLst>
              <a:ext uri="{FF2B5EF4-FFF2-40B4-BE49-F238E27FC236}">
                <a16:creationId xmlns:a16="http://schemas.microsoft.com/office/drawing/2014/main" id="{F0B1CF75-3C7C-9149-2F32-14B98EE99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6" y="1719885"/>
            <a:ext cx="4073415" cy="2481168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CA124E35-D268-E4FD-E5F4-1FC57B0B3467}"/>
              </a:ext>
            </a:extLst>
          </p:cNvPr>
          <p:cNvSpPr txBox="1"/>
          <p:nvPr/>
        </p:nvSpPr>
        <p:spPr>
          <a:xfrm>
            <a:off x="-4376" y="6493253"/>
            <a:ext cx="8120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err="1">
                <a:ea typeface="Calibri"/>
                <a:cs typeface="Calibri"/>
              </a:rPr>
              <a:t>Note</a:t>
            </a:r>
            <a:r>
              <a:rPr lang="cs-CZ">
                <a:ea typeface="Calibri"/>
                <a:cs typeface="Calibri"/>
              </a:rPr>
              <a:t>: </a:t>
            </a:r>
            <a:r>
              <a:rPr lang="cs-CZ" err="1">
                <a:ea typeface="Calibri"/>
                <a:cs typeface="Calibri"/>
              </a:rPr>
              <a:t>happend</a:t>
            </a:r>
            <a:r>
              <a:rPr lang="cs-CZ">
                <a:ea typeface="Calibri"/>
                <a:cs typeface="Calibri"/>
              </a:rPr>
              <a:t> to </a:t>
            </a:r>
            <a:r>
              <a:rPr lang="cs-CZ" err="1">
                <a:ea typeface="Calibri"/>
                <a:cs typeface="Calibri"/>
              </a:rPr>
              <a:t>uer_time</a:t>
            </a:r>
            <a:r>
              <a:rPr lang="cs-CZ">
                <a:ea typeface="Calibri"/>
                <a:cs typeface="Calibri"/>
              </a:rPr>
              <a:t> and </a:t>
            </a:r>
            <a:r>
              <a:rPr lang="cs-CZ" err="1">
                <a:ea typeface="Calibri"/>
                <a:cs typeface="Calibri"/>
              </a:rPr>
              <a:t>hpi_time</a:t>
            </a:r>
            <a:endParaRPr lang="cs-CZ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F04678-4081-2F51-59B5-BC5CD9D1A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53216"/>
            <a:ext cx="4268176" cy="2471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12239B-CA7C-0693-EFB6-E72880FA7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511" y="4100496"/>
            <a:ext cx="3892981" cy="249331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04DB15D-4DD1-30E1-F2E5-05C6E9A60313}"/>
              </a:ext>
            </a:extLst>
          </p:cNvPr>
          <p:cNvSpPr/>
          <p:nvPr/>
        </p:nvSpPr>
        <p:spPr>
          <a:xfrm>
            <a:off x="5286814" y="2801960"/>
            <a:ext cx="559487" cy="13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C79407F-ED49-A0A8-A2CC-951FD45D3A2D}"/>
              </a:ext>
            </a:extLst>
          </p:cNvPr>
          <p:cNvSpPr/>
          <p:nvPr/>
        </p:nvSpPr>
        <p:spPr>
          <a:xfrm>
            <a:off x="5286813" y="4976404"/>
            <a:ext cx="559487" cy="13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6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0094D-BEFF-0460-5D0B-C602784C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>
                <a:latin typeface="Titillium Web SemiBold"/>
              </a:rPr>
              <a:t>Modeling - </a:t>
            </a:r>
            <a:r>
              <a:rPr lang="cs-CZ" err="1">
                <a:latin typeface="Titillium Web SemiBold"/>
              </a:rPr>
              <a:t>attribute</a:t>
            </a:r>
            <a:r>
              <a:rPr lang="cs-CZ">
                <a:latin typeface="Titillium Web SemiBold"/>
              </a:rPr>
              <a:t> </a:t>
            </a:r>
            <a:r>
              <a:rPr lang="cs-CZ" err="1">
                <a:latin typeface="Titillium Web SemiBold"/>
              </a:rPr>
              <a:t>binnarization</a:t>
            </a:r>
            <a:r>
              <a:rPr lang="cs-CZ">
                <a:latin typeface="Titillium Web SemiBold"/>
              </a:rPr>
              <a:t> </a:t>
            </a:r>
            <a:r>
              <a:rPr lang="cs-CZ" err="1">
                <a:latin typeface="Titillium Web SemiBold"/>
              </a:rPr>
              <a:t>summary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11456D-ED34-D8F8-743C-97BF01E478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latin typeface="Titillium Web"/>
              </a:rPr>
              <a:t>Manually</a:t>
            </a:r>
            <a:r>
              <a:rPr lang="cs-CZ">
                <a:latin typeface="Titillium Web"/>
              </a:rPr>
              <a:t> </a:t>
            </a:r>
            <a:r>
              <a:rPr lang="cs-CZ" err="1">
                <a:latin typeface="Titillium Web"/>
              </a:rPr>
              <a:t>binned</a:t>
            </a:r>
            <a:r>
              <a:rPr lang="cs-CZ">
                <a:latin typeface="Titillium Web"/>
              </a:rPr>
              <a:t> 9 </a:t>
            </a:r>
            <a:r>
              <a:rPr lang="cs-CZ" err="1">
                <a:latin typeface="Titillium Web"/>
              </a:rPr>
              <a:t>attributes</a:t>
            </a:r>
            <a:endParaRPr lang="cs-CZ" err="1"/>
          </a:p>
          <a:p>
            <a:r>
              <a:rPr lang="cs-CZ" err="1">
                <a:latin typeface="Titillium Web"/>
              </a:rPr>
              <a:t>Created</a:t>
            </a:r>
            <a:r>
              <a:rPr lang="cs-CZ">
                <a:latin typeface="Titillium Web"/>
              </a:rPr>
              <a:t> 2 </a:t>
            </a:r>
            <a:r>
              <a:rPr lang="cs-CZ" err="1">
                <a:latin typeface="Titillium Web"/>
              </a:rPr>
              <a:t>new</a:t>
            </a:r>
            <a:r>
              <a:rPr lang="cs-CZ">
                <a:latin typeface="Titillium Web"/>
              </a:rPr>
              <a:t> </a:t>
            </a:r>
            <a:r>
              <a:rPr lang="cs-CZ" err="1">
                <a:latin typeface="Titillium Web"/>
              </a:rPr>
              <a:t>attributes</a:t>
            </a:r>
            <a:endParaRPr lang="cs-CZ">
              <a:latin typeface="Titillium Web"/>
            </a:endParaRPr>
          </a:p>
          <a:p>
            <a:pPr lvl="1"/>
            <a:r>
              <a:rPr lang="cs-CZ" err="1">
                <a:latin typeface="Titillium Web"/>
              </a:rPr>
              <a:t>Quadratic</a:t>
            </a:r>
            <a:r>
              <a:rPr lang="cs-CZ">
                <a:latin typeface="Titillium Web"/>
              </a:rPr>
              <a:t> </a:t>
            </a:r>
            <a:r>
              <a:rPr lang="cs-CZ" err="1">
                <a:latin typeface="Titillium Web"/>
              </a:rPr>
              <a:t>relationship</a:t>
            </a:r>
            <a:endParaRPr lang="cs-CZ">
              <a:latin typeface="Titillium Web"/>
            </a:endParaRPr>
          </a:p>
          <a:p>
            <a:r>
              <a:rPr lang="cs-CZ">
                <a:latin typeface="Titillium Web"/>
              </a:rPr>
              <a:t>22 </a:t>
            </a:r>
            <a:r>
              <a:rPr lang="cs-CZ" err="1">
                <a:latin typeface="Titillium Web"/>
              </a:rPr>
              <a:t>binned</a:t>
            </a:r>
            <a:r>
              <a:rPr lang="cs-CZ">
                <a:latin typeface="Titillium Web"/>
              </a:rPr>
              <a:t> </a:t>
            </a:r>
            <a:r>
              <a:rPr lang="cs-CZ" err="1">
                <a:latin typeface="Titillium Web"/>
              </a:rPr>
              <a:t>attributes</a:t>
            </a:r>
            <a:endParaRPr lang="cs-CZ">
              <a:latin typeface="Titillium Web"/>
            </a:endParaRPr>
          </a:p>
          <a:p>
            <a:pPr lvl="1"/>
            <a:r>
              <a:rPr lang="cs-CZ" err="1">
                <a:latin typeface="Titillium Web"/>
              </a:rPr>
              <a:t>Linear</a:t>
            </a:r>
            <a:r>
              <a:rPr lang="cs-CZ">
                <a:latin typeface="Titillium Web"/>
              </a:rPr>
              <a:t>:  18</a:t>
            </a:r>
          </a:p>
          <a:p>
            <a:pPr lvl="1"/>
            <a:r>
              <a:rPr lang="cs-CZ">
                <a:latin typeface="Titillium Web"/>
              </a:rPr>
              <a:t>IV &gt; 0.10: 14</a:t>
            </a:r>
          </a:p>
        </p:txBody>
      </p:sp>
    </p:spTree>
    <p:extLst>
      <p:ext uri="{BB962C8B-B14F-4D97-AF65-F5344CB8AC3E}">
        <p14:creationId xmlns:p14="http://schemas.microsoft.com/office/powerpoint/2010/main" val="130853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D36A81-4B83-87BC-D3A9-FC43AF31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049" y="-195592"/>
            <a:ext cx="7783902" cy="1325563"/>
          </a:xfrm>
        </p:spPr>
        <p:txBody>
          <a:bodyPr/>
          <a:lstStyle/>
          <a:p>
            <a:pPr algn="ctr"/>
            <a:r>
              <a:rPr lang="cs-CZ">
                <a:latin typeface="Titillium Web SemiBold"/>
              </a:rPr>
              <a:t>Modeling – </a:t>
            </a:r>
            <a:r>
              <a:rPr lang="cs-CZ" err="1">
                <a:latin typeface="Titillium Web SemiBold"/>
              </a:rPr>
              <a:t>correlation</a:t>
            </a:r>
            <a:r>
              <a:rPr lang="cs-CZ">
                <a:latin typeface="Titillium Web SemiBold"/>
              </a:rPr>
              <a:t> matrix </a:t>
            </a:r>
            <a:endParaRPr lang="cs-CZ"/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B77878F2-65C4-CAF3-2096-C5E87ED5D36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93914469"/>
              </p:ext>
            </p:extLst>
          </p:nvPr>
        </p:nvGraphicFramePr>
        <p:xfrm>
          <a:off x="1686464" y="891096"/>
          <a:ext cx="882925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738">
                  <a:extLst>
                    <a:ext uri="{9D8B030D-6E8A-4147-A177-3AD203B41FA5}">
                      <a16:colId xmlns:a16="http://schemas.microsoft.com/office/drawing/2014/main" val="3095913003"/>
                    </a:ext>
                  </a:extLst>
                </a:gridCol>
                <a:gridCol w="1225826">
                  <a:extLst>
                    <a:ext uri="{9D8B030D-6E8A-4147-A177-3AD203B41FA5}">
                      <a16:colId xmlns:a16="http://schemas.microsoft.com/office/drawing/2014/main" val="1542762331"/>
                    </a:ext>
                  </a:extLst>
                </a:gridCol>
                <a:gridCol w="1490868">
                  <a:extLst>
                    <a:ext uri="{9D8B030D-6E8A-4147-A177-3AD203B41FA5}">
                      <a16:colId xmlns:a16="http://schemas.microsoft.com/office/drawing/2014/main" val="2201762612"/>
                    </a:ext>
                  </a:extLst>
                </a:gridCol>
                <a:gridCol w="1606826">
                  <a:extLst>
                    <a:ext uri="{9D8B030D-6E8A-4147-A177-3AD203B41FA5}">
                      <a16:colId xmlns:a16="http://schemas.microsoft.com/office/drawing/2014/main" val="1212937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Attribute pairs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 err="1"/>
                        <a:t>cor</a:t>
                      </a:r>
                      <a:r>
                        <a:rPr lang="en-US" dirty="0"/>
                        <a:t>r</a:t>
                      </a:r>
                      <a:r>
                        <a:rPr lang="cs-CZ" dirty="0" err="1"/>
                        <a:t>elation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P_value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significance</a:t>
                      </a:r>
                      <a:endParaRPr lang="cs-CZ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27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hpi_time | uer_time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-0.92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528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 dirty="0" err="1"/>
                        <a:t>REtype_PU_orig_time</a:t>
                      </a:r>
                      <a:r>
                        <a:rPr lang="cs-CZ" dirty="0"/>
                        <a:t> | </a:t>
                      </a:r>
                      <a:r>
                        <a:rPr lang="cs-CZ" dirty="0" err="1"/>
                        <a:t>REtype_SF_orig_time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-0.48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83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balance_time | balance_orig_time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543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interest_rate_time | FICO_orig_time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-0.45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894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LTV_time | LTV_orig_time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3.644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7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interest_rate_time | Interest_Rate_orig_time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472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LTV_time | hpi_orig_time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993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hpi_time | mns_since_orig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-0.59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852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uer_time | mns_since_orig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67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hpi_time | mns_until_mat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904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uer_time | mns_until_mat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-0.53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923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mns_since_orig | mns_until_mat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-0.83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284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mns_since_orig | balance_paid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306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mns_until_mat | balance_paid</a:t>
                      </a:r>
                      <a:endParaRPr lang="cs-CZ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-0.57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315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/>
                        <a:t>hpi_time2 | uer_time2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411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67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96CFCC-F541-D973-680C-1146AFCA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cs-CZ" dirty="0"/>
              <a:t>Modeling </a:t>
            </a:r>
            <a:r>
              <a:rPr lang="en-US" dirty="0"/>
              <a:t>– Feature importance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EABEB8-A1A6-40CB-5CE3-042352077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 dirty="0"/>
              <a:t>Selected by IV and correlation </a:t>
            </a:r>
            <a:r>
              <a:rPr lang="en-US" sz="2600" dirty="0" err="1"/>
              <a:t>coeficient</a:t>
            </a:r>
            <a:endParaRPr lang="en-US" sz="2600" dirty="0"/>
          </a:p>
          <a:p>
            <a:pPr marL="0" indent="0">
              <a:buNone/>
            </a:pPr>
            <a:r>
              <a:rPr lang="cs-CZ" sz="2600" dirty="0" err="1"/>
              <a:t>Shortlist</a:t>
            </a:r>
            <a:r>
              <a:rPr lang="cs-CZ" sz="2600" dirty="0"/>
              <a:t>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C9F06B-2C64-2C45-FC18-7BC2BC920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53836"/>
              </p:ext>
            </p:extLst>
          </p:nvPr>
        </p:nvGraphicFramePr>
        <p:xfrm>
          <a:off x="3116841" y="3044122"/>
          <a:ext cx="59583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159">
                  <a:extLst>
                    <a:ext uri="{9D8B030D-6E8A-4147-A177-3AD203B41FA5}">
                      <a16:colId xmlns:a16="http://schemas.microsoft.com/office/drawing/2014/main" val="3012498449"/>
                    </a:ext>
                  </a:extLst>
                </a:gridCol>
                <a:gridCol w="2979159">
                  <a:extLst>
                    <a:ext uri="{9D8B030D-6E8A-4147-A177-3AD203B41FA5}">
                      <a16:colId xmlns:a16="http://schemas.microsoft.com/office/drawing/2014/main" val="2169350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3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Uer_time2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7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Balance_paid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5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LTV_time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5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Interest_rate_time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Loan_length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40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Balance_time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710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4537C7-9558-B238-77EA-E8328735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Titillium Web SemiBold"/>
              </a:rPr>
              <a:t>Modeling – </a:t>
            </a:r>
            <a:r>
              <a:rPr lang="cs-CZ" err="1">
                <a:latin typeface="Titillium Web SemiBold"/>
              </a:rPr>
              <a:t>logistic</a:t>
            </a:r>
            <a:r>
              <a:rPr lang="cs-CZ">
                <a:latin typeface="Titillium Web SemiBold"/>
              </a:rPr>
              <a:t> </a:t>
            </a:r>
            <a:r>
              <a:rPr lang="cs-CZ" err="1">
                <a:latin typeface="Titillium Web SemiBold"/>
              </a:rPr>
              <a:t>regression</a:t>
            </a:r>
            <a:endParaRPr lang="cs-CZ" err="1"/>
          </a:p>
        </p:txBody>
      </p:sp>
      <p:pic>
        <p:nvPicPr>
          <p:cNvPr id="5" name="Obrázek 5" descr="Obsah obrázku text&#10;&#10;Popis se vygeneroval automaticky.">
            <a:extLst>
              <a:ext uri="{FF2B5EF4-FFF2-40B4-BE49-F238E27FC236}">
                <a16:creationId xmlns:a16="http://schemas.microsoft.com/office/drawing/2014/main" id="{559145E5-FDB0-4C5B-C612-982172D349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7480" y="1691676"/>
            <a:ext cx="4898301" cy="37071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CE13E-1774-F3D2-498B-B5D349252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0327"/>
            <a:ext cx="5496692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6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606C01-1FE0-CCA2-32D3-EED3F5E4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cs-CZ" dirty="0" err="1"/>
              <a:t>Contents</a:t>
            </a:r>
            <a:endParaRPr lang="cs-CZ" dirty="0"/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75E5C757-AF77-22F8-8503-0AA536283DC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1269598"/>
              </p:ext>
            </p:extLst>
          </p:nvPr>
        </p:nvGraphicFramePr>
        <p:xfrm>
          <a:off x="596781" y="1253331"/>
          <a:ext cx="1099843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788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A7DBC8-713B-4566-1AE8-B4AE5A03B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err="1">
                <a:latin typeface="Titillium Web SemiBold"/>
              </a:rPr>
              <a:t>Evaluation</a:t>
            </a:r>
            <a:endParaRPr lang="cs-CZ" err="1"/>
          </a:p>
        </p:txBody>
      </p:sp>
    </p:spTree>
    <p:extLst>
      <p:ext uri="{BB962C8B-B14F-4D97-AF65-F5344CB8AC3E}">
        <p14:creationId xmlns:p14="http://schemas.microsoft.com/office/powerpoint/2010/main" val="398636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3F3510-54E2-02FA-DBAF-442DACD4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tillium Web SemiBold"/>
              </a:rPr>
              <a:t>R</a:t>
            </a:r>
            <a:r>
              <a:rPr lang="en-US" dirty="0">
                <a:latin typeface="Titillium Web SemiBold"/>
              </a:rPr>
              <a:t>OC</a:t>
            </a:r>
            <a:r>
              <a:rPr lang="cs-CZ" dirty="0">
                <a:latin typeface="Titillium Web SemiBold"/>
              </a:rPr>
              <a:t> </a:t>
            </a:r>
            <a:r>
              <a:rPr lang="cs-CZ" dirty="0" err="1">
                <a:latin typeface="Titillium Web SemiBold"/>
              </a:rPr>
              <a:t>Curve</a:t>
            </a:r>
            <a:endParaRPr lang="cs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FB783-A3C6-0097-0E13-52E12D1E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97" y="1488616"/>
            <a:ext cx="8566805" cy="51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66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BA809BB6-2251-4CC2-C4B4-0AC5C8E2A355}"/>
              </a:ext>
            </a:extLst>
          </p:cNvPr>
          <p:cNvSpPr txBox="1"/>
          <p:nvPr/>
        </p:nvSpPr>
        <p:spPr>
          <a:xfrm>
            <a:off x="839788" y="457200"/>
            <a:ext cx="3932237" cy="7250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328C"/>
                </a:solidFill>
                <a:latin typeface="Titillium Web SemiBold" panose="00000700000000000000" pitchFamily="2" charset="0"/>
                <a:ea typeface="+mj-ea"/>
                <a:cs typeface="+mj-cs"/>
              </a:rPr>
              <a:t>Final </a:t>
            </a:r>
            <a:r>
              <a:rPr lang="cs-CZ" sz="3200" dirty="0" err="1">
                <a:solidFill>
                  <a:srgbClr val="00328C"/>
                </a:solidFill>
                <a:latin typeface="Titillium Web SemiBold" panose="00000700000000000000" pitchFamily="2" charset="0"/>
                <a:ea typeface="+mj-ea"/>
                <a:cs typeface="+mj-cs"/>
              </a:rPr>
              <a:t>Scorecard</a:t>
            </a:r>
            <a:r>
              <a:rPr lang="cs-CZ" sz="3200" dirty="0">
                <a:solidFill>
                  <a:srgbClr val="00328C"/>
                </a:solidFill>
                <a:latin typeface="Titillium Web SemiBold" panose="00000700000000000000" pitchFamily="2" charset="0"/>
                <a:ea typeface="+mj-ea"/>
                <a:cs typeface="+mj-cs"/>
              </a:rPr>
              <a:t> ​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F04B271A-63F5-2ACE-1794-D99CA80D4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05572"/>
            <a:ext cx="3932237" cy="38115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Titillium Web" panose="00000500000000000000" pitchFamily="2" charset="0"/>
                <a:ea typeface="+mn-ea"/>
                <a:cs typeface="+mn-cs"/>
              </a:rPr>
              <a:t>Parameters</a:t>
            </a:r>
          </a:p>
          <a:p>
            <a:r>
              <a:rPr lang="en-US" kern="1200" dirty="0">
                <a:latin typeface="Titillium Web" panose="00000500000000000000" pitchFamily="2" charset="0"/>
                <a:ea typeface="+mn-ea"/>
                <a:cs typeface="+mn-cs"/>
              </a:rPr>
              <a:t>Target points: 255</a:t>
            </a:r>
          </a:p>
          <a:p>
            <a:r>
              <a:rPr lang="en-US" kern="1200" dirty="0">
                <a:latin typeface="Titillium Web" panose="00000500000000000000" pitchFamily="2" charset="0"/>
                <a:ea typeface="+mn-ea"/>
                <a:cs typeface="+mn-cs"/>
              </a:rPr>
              <a:t>Target odds: 1/500</a:t>
            </a:r>
          </a:p>
          <a:p>
            <a:r>
              <a:rPr lang="en-US" kern="1200" dirty="0">
                <a:latin typeface="Titillium Web" panose="00000500000000000000" pitchFamily="2" charset="0"/>
                <a:ea typeface="+mn-ea"/>
                <a:cs typeface="+mn-cs"/>
              </a:rPr>
              <a:t>Points to double the odds: 25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DD505D81-A55A-D1F8-B27D-23ADEAD78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43517"/>
              </p:ext>
            </p:extLst>
          </p:nvPr>
        </p:nvGraphicFramePr>
        <p:xfrm>
          <a:off x="4772025" y="1136623"/>
          <a:ext cx="6708195" cy="4452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130">
                  <a:extLst>
                    <a:ext uri="{9D8B030D-6E8A-4147-A177-3AD203B41FA5}">
                      <a16:colId xmlns:a16="http://schemas.microsoft.com/office/drawing/2014/main" val="69163813"/>
                    </a:ext>
                  </a:extLst>
                </a:gridCol>
                <a:gridCol w="1022140">
                  <a:extLst>
                    <a:ext uri="{9D8B030D-6E8A-4147-A177-3AD203B41FA5}">
                      <a16:colId xmlns:a16="http://schemas.microsoft.com/office/drawing/2014/main" val="3940710644"/>
                    </a:ext>
                  </a:extLst>
                </a:gridCol>
                <a:gridCol w="648990">
                  <a:extLst>
                    <a:ext uri="{9D8B030D-6E8A-4147-A177-3AD203B41FA5}">
                      <a16:colId xmlns:a16="http://schemas.microsoft.com/office/drawing/2014/main" val="702226495"/>
                    </a:ext>
                  </a:extLst>
                </a:gridCol>
                <a:gridCol w="1151784">
                  <a:extLst>
                    <a:ext uri="{9D8B030D-6E8A-4147-A177-3AD203B41FA5}">
                      <a16:colId xmlns:a16="http://schemas.microsoft.com/office/drawing/2014/main" val="1135100600"/>
                    </a:ext>
                  </a:extLst>
                </a:gridCol>
                <a:gridCol w="1267166">
                  <a:extLst>
                    <a:ext uri="{9D8B030D-6E8A-4147-A177-3AD203B41FA5}">
                      <a16:colId xmlns:a16="http://schemas.microsoft.com/office/drawing/2014/main" val="4082405131"/>
                    </a:ext>
                  </a:extLst>
                </a:gridCol>
                <a:gridCol w="1202985">
                  <a:extLst>
                    <a:ext uri="{9D8B030D-6E8A-4147-A177-3AD203B41FA5}">
                      <a16:colId xmlns:a16="http://schemas.microsoft.com/office/drawing/2014/main" val="2638569121"/>
                    </a:ext>
                  </a:extLst>
                </a:gridCol>
              </a:tblGrid>
              <a:tr h="1957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/>
                        <a:t>Predictor</a:t>
                      </a:r>
                    </a:p>
                  </a:txBody>
                  <a:tcPr marL="6245" marR="6245" marT="62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Group</a:t>
                      </a:r>
                    </a:p>
                  </a:txBody>
                  <a:tcPr marL="6245" marR="6245" marT="62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Points</a:t>
                      </a:r>
                    </a:p>
                  </a:txBody>
                  <a:tcPr marL="6245" marR="6245" marT="62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/>
                        <a:t>WoE</a:t>
                      </a:r>
                    </a:p>
                  </a:txBody>
                  <a:tcPr marL="6245" marR="6245" marT="62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/>
                        <a:t>Default Rate</a:t>
                      </a:r>
                    </a:p>
                  </a:txBody>
                  <a:tcPr marL="6245" marR="6245" marT="62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/>
                        <a:t>Percentage of population</a:t>
                      </a:r>
                    </a:p>
                  </a:txBody>
                  <a:tcPr marL="6245" marR="6245" marT="6245" marB="0" anchor="ctr"/>
                </a:tc>
                <a:extLst>
                  <a:ext uri="{0D108BD9-81ED-4DB2-BD59-A6C34878D82A}">
                    <a16:rowId xmlns:a16="http://schemas.microsoft.com/office/drawing/2014/main" val="3134099192"/>
                  </a:ext>
                </a:extLst>
              </a:tr>
              <a:tr h="1957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uer_time2</a:t>
                      </a:r>
                    </a:p>
                  </a:txBody>
                  <a:tcPr marL="97531" marR="97531" marT="48766" marB="487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[-Inf,1)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-1.5419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3567858732"/>
                  </a:ext>
                </a:extLst>
              </a:tr>
              <a:tr h="19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[1, Inf)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0.335735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3341155749"/>
                  </a:ext>
                </a:extLst>
              </a:tr>
              <a:tr h="195741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balance_paid</a:t>
                      </a:r>
                    </a:p>
                  </a:txBody>
                  <a:tcPr marL="97531" marR="97531" marT="48766" marB="487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[-Inf,1000)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0.534704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42.4%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1856327327"/>
                  </a:ext>
                </a:extLst>
              </a:tr>
              <a:tr h="19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[1000,2000)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0.173164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95.6%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3070100876"/>
                  </a:ext>
                </a:extLst>
              </a:tr>
              <a:tr h="19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[2000,5000)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-0.195858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3300625887"/>
                  </a:ext>
                </a:extLst>
              </a:tr>
              <a:tr h="19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[5000,18000)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-0.720835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1894578882"/>
                  </a:ext>
                </a:extLst>
              </a:tr>
              <a:tr h="19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[18000, Inf)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-1.71365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3932416892"/>
                  </a:ext>
                </a:extLst>
              </a:tr>
              <a:tr h="19574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LTV_time</a:t>
                      </a:r>
                    </a:p>
                  </a:txBody>
                  <a:tcPr marL="97531" marR="97531" marT="48766" marB="487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[-Inf,66)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-1.22726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1279754564"/>
                  </a:ext>
                </a:extLst>
              </a:tr>
              <a:tr h="19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[66,73)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-0.500606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3803118554"/>
                  </a:ext>
                </a:extLst>
              </a:tr>
              <a:tr h="19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[73,82)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0.0598554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124754984"/>
                  </a:ext>
                </a:extLst>
              </a:tr>
              <a:tr h="19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[82, Inf)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0.404998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301971995"/>
                  </a:ext>
                </a:extLst>
              </a:tr>
              <a:tr h="19574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interest_rate_time</a:t>
                      </a:r>
                    </a:p>
                  </a:txBody>
                  <a:tcPr marL="97531" marR="97531" marT="48766" marB="487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[-Inf,6.4)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-0.770427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451196986"/>
                  </a:ext>
                </a:extLst>
              </a:tr>
              <a:tr h="19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[6.4,6.8)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-0.0378742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3603253033"/>
                  </a:ext>
                </a:extLst>
              </a:tr>
              <a:tr h="19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[6.8, Inf)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0.43398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1008579055"/>
                  </a:ext>
                </a:extLst>
              </a:tr>
              <a:tr h="19574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loan_length</a:t>
                      </a:r>
                    </a:p>
                  </a:txBody>
                  <a:tcPr marL="97531" marR="97531" marT="48766" marB="487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[-Inf,117)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-1.05437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2628796497"/>
                  </a:ext>
                </a:extLst>
              </a:tr>
              <a:tr h="19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[117,121)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0.0689173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1084200609"/>
                  </a:ext>
                </a:extLst>
              </a:tr>
              <a:tr h="19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[121, Inf)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0.144206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3100519049"/>
                  </a:ext>
                </a:extLst>
              </a:tr>
              <a:tr h="19574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balance_time</a:t>
                      </a:r>
                    </a:p>
                  </a:txBody>
                  <a:tcPr marL="97531" marR="97531" marT="48766" marB="4876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[-Inf,50000)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-0.981627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645106352"/>
                  </a:ext>
                </a:extLst>
              </a:tr>
              <a:tr h="19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[50000,120000)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-0.285992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2123596389"/>
                  </a:ext>
                </a:extLst>
              </a:tr>
              <a:tr h="19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[120000,190000)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0.064163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815411678"/>
                  </a:ext>
                </a:extLst>
              </a:tr>
              <a:tr h="195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[190000, Inf)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0.188993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6245" marR="6245" marT="62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48.4%</a:t>
                      </a:r>
                    </a:p>
                  </a:txBody>
                  <a:tcPr marL="6245" marR="6245" marT="6245" marB="0" anchor="b"/>
                </a:tc>
                <a:extLst>
                  <a:ext uri="{0D108BD9-81ED-4DB2-BD59-A6C34878D82A}">
                    <a16:rowId xmlns:a16="http://schemas.microsoft.com/office/drawing/2014/main" val="85149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372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9915B3-31E8-EDC2-75DC-1BB47EB0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cs-CZ" dirty="0" err="1">
                <a:latin typeface="Titillium Web SemiBold"/>
              </a:rPr>
              <a:t>Scorecard</a:t>
            </a:r>
            <a:r>
              <a:rPr lang="cs-CZ" dirty="0">
                <a:latin typeface="Titillium Web SemiBold"/>
              </a:rPr>
              <a:t> – </a:t>
            </a:r>
            <a:r>
              <a:rPr lang="cs-CZ" dirty="0" err="1">
                <a:latin typeface="Titillium Web SemiBold"/>
              </a:rPr>
              <a:t>applied</a:t>
            </a:r>
            <a:r>
              <a:rPr lang="cs-CZ" dirty="0">
                <a:latin typeface="Titillium Web SemiBold"/>
              </a:rPr>
              <a:t> to testing </a:t>
            </a:r>
            <a:r>
              <a:rPr lang="cs-CZ" dirty="0" err="1">
                <a:latin typeface="Titillium Web SemiBold"/>
              </a:rPr>
              <a:t>dataset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1C4522-2CE4-C207-AEC0-0FC3C90ED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4412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 err="1">
                <a:latin typeface="Titillium Web"/>
              </a:rPr>
              <a:t>Conclusion</a:t>
            </a:r>
            <a:r>
              <a:rPr lang="cs-CZ" dirty="0">
                <a:latin typeface="Titillium Web"/>
              </a:rPr>
              <a:t>:</a:t>
            </a:r>
          </a:p>
          <a:p>
            <a:pPr lvl="1" indent="-457200"/>
            <a:r>
              <a:rPr lang="cs-CZ" sz="2800" dirty="0" err="1">
                <a:latin typeface="Titillium Web"/>
              </a:rPr>
              <a:t>Breakpoint</a:t>
            </a:r>
            <a:r>
              <a:rPr lang="cs-CZ" sz="2800" dirty="0">
                <a:latin typeface="Titillium Web"/>
              </a:rPr>
              <a:t>: 45 </a:t>
            </a:r>
            <a:r>
              <a:rPr lang="cs-CZ" sz="2800" dirty="0" err="1">
                <a:latin typeface="Titillium Web"/>
              </a:rPr>
              <a:t>points</a:t>
            </a:r>
            <a:endParaRPr lang="cs-CZ" sz="2800" dirty="0">
              <a:latin typeface="Titillium Web"/>
            </a:endParaRPr>
          </a:p>
          <a:p>
            <a:pPr lvl="2"/>
            <a:r>
              <a:rPr lang="cs-CZ" sz="2800" dirty="0">
                <a:latin typeface="Titillium Web"/>
              </a:rPr>
              <a:t>0-45: risky </a:t>
            </a:r>
            <a:r>
              <a:rPr lang="cs-CZ" sz="2800" dirty="0" err="1">
                <a:latin typeface="Titillium Web"/>
              </a:rPr>
              <a:t>client</a:t>
            </a:r>
            <a:endParaRPr lang="cs-CZ" sz="2800" dirty="0">
              <a:latin typeface="Titillium Web"/>
            </a:endParaRPr>
          </a:p>
          <a:p>
            <a:pPr lvl="2"/>
            <a:r>
              <a:rPr lang="cs-CZ" sz="2800" dirty="0">
                <a:latin typeface="Titillium Web"/>
              </a:rPr>
              <a:t>46+: </a:t>
            </a:r>
            <a:r>
              <a:rPr lang="cs-CZ" sz="2800" dirty="0" err="1">
                <a:latin typeface="Titillium Web"/>
              </a:rPr>
              <a:t>normal</a:t>
            </a:r>
            <a:r>
              <a:rPr lang="cs-CZ" sz="2800" dirty="0">
                <a:latin typeface="Titillium Web"/>
              </a:rPr>
              <a:t> </a:t>
            </a:r>
            <a:r>
              <a:rPr lang="cs-CZ" sz="2800" dirty="0" err="1">
                <a:latin typeface="Titillium Web"/>
              </a:rPr>
              <a:t>client</a:t>
            </a:r>
            <a:endParaRPr lang="cs-CZ" sz="2800" dirty="0"/>
          </a:p>
        </p:txBody>
      </p:sp>
      <p:pic>
        <p:nvPicPr>
          <p:cNvPr id="9" name="Obrázek 10" descr="Obsah obrázku tabulka&#10;&#10;Popis se vygeneroval automaticky.">
            <a:extLst>
              <a:ext uri="{FF2B5EF4-FFF2-40B4-BE49-F238E27FC236}">
                <a16:creationId xmlns:a16="http://schemas.microsoft.com/office/drawing/2014/main" id="{071B87B4-9C96-D775-7F7D-C3A571006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6"/>
          <a:stretch/>
        </p:blipFill>
        <p:spPr>
          <a:xfrm>
            <a:off x="6382326" y="2382932"/>
            <a:ext cx="5181600" cy="32367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7829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617D5C-ACC1-F8FF-DDC7-48251521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Titillium Web SemiBold"/>
              </a:rPr>
              <a:t>Scorecard</a:t>
            </a:r>
            <a:r>
              <a:rPr lang="cs-CZ" dirty="0">
                <a:latin typeface="Titillium Web SemiBold"/>
              </a:rPr>
              <a:t> – </a:t>
            </a:r>
            <a:r>
              <a:rPr lang="cs-CZ" dirty="0" err="1">
                <a:latin typeface="Titillium Web SemiBold"/>
              </a:rPr>
              <a:t>applied</a:t>
            </a:r>
            <a:r>
              <a:rPr lang="cs-CZ" dirty="0">
                <a:latin typeface="Titillium Web SemiBold"/>
              </a:rPr>
              <a:t> to testing </a:t>
            </a:r>
            <a:r>
              <a:rPr lang="cs-CZ" dirty="0" err="1">
                <a:latin typeface="Titillium Web SemiBold"/>
              </a:rPr>
              <a:t>dataset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3DEB3F-70BC-ED7E-EC2E-F8AA6769AC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>
                <a:latin typeface="Titillium Web"/>
              </a:rPr>
              <a:t>Normal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client</a:t>
            </a:r>
            <a:r>
              <a:rPr lang="cs-CZ" dirty="0">
                <a:latin typeface="Titillium Web"/>
              </a:rPr>
              <a:t>: 11 089</a:t>
            </a:r>
            <a:endParaRPr lang="cs-CZ" dirty="0"/>
          </a:p>
          <a:p>
            <a:pPr lvl="1" indent="-457200"/>
            <a:r>
              <a:rPr lang="cs-CZ" dirty="0">
                <a:latin typeface="Titillium Web"/>
              </a:rPr>
              <a:t>93.16 % to </a:t>
            </a:r>
            <a:r>
              <a:rPr lang="cs-CZ" dirty="0" err="1">
                <a:latin typeface="Titillium Web"/>
              </a:rPr>
              <a:t>pay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off</a:t>
            </a:r>
            <a:r>
              <a:rPr lang="cs-CZ" dirty="0">
                <a:latin typeface="Titillium Web"/>
              </a:rPr>
              <a:t> his </a:t>
            </a:r>
            <a:r>
              <a:rPr lang="cs-CZ" dirty="0" err="1">
                <a:latin typeface="Titillium Web"/>
              </a:rPr>
              <a:t>debt</a:t>
            </a:r>
            <a:endParaRPr lang="cs-CZ" dirty="0"/>
          </a:p>
          <a:p>
            <a:pPr lvl="1" indent="-457200"/>
            <a:r>
              <a:rPr lang="cs-CZ" dirty="0">
                <a:latin typeface="Titillium Web"/>
              </a:rPr>
              <a:t>6.84 % to </a:t>
            </a:r>
            <a:r>
              <a:rPr lang="cs-CZ" dirty="0" err="1">
                <a:latin typeface="Titillium Web"/>
              </a:rPr>
              <a:t>dea</a:t>
            </a:r>
            <a:r>
              <a:rPr lang="en-US" dirty="0">
                <a:latin typeface="Titillium Web"/>
              </a:rPr>
              <a:t>f</a:t>
            </a:r>
            <a:r>
              <a:rPr lang="cs-CZ" dirty="0" err="1">
                <a:latin typeface="Titillium Web"/>
              </a:rPr>
              <a:t>ult</a:t>
            </a:r>
            <a:r>
              <a:rPr lang="cs-CZ" dirty="0">
                <a:latin typeface="Titillium Web"/>
              </a:rPr>
              <a:t> </a:t>
            </a:r>
            <a:br>
              <a:rPr lang="cs-CZ" dirty="0">
                <a:latin typeface="Titillium Web"/>
              </a:rPr>
            </a:b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010645B-6AEB-9FEE-EFEA-F258C7BA7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Risky </a:t>
            </a:r>
            <a:r>
              <a:rPr lang="cs-CZ" dirty="0" err="1"/>
              <a:t>client</a:t>
            </a:r>
            <a:r>
              <a:rPr lang="cs-CZ" dirty="0"/>
              <a:t> 8 400</a:t>
            </a:r>
          </a:p>
          <a:p>
            <a:pPr lvl="1" indent="-457200"/>
            <a:r>
              <a:rPr lang="cs-CZ" dirty="0">
                <a:cs typeface="Arial"/>
              </a:rPr>
              <a:t>66.92 % to </a:t>
            </a:r>
            <a:r>
              <a:rPr lang="cs-CZ" dirty="0" err="1">
                <a:cs typeface="Arial"/>
              </a:rPr>
              <a:t>pay</a:t>
            </a:r>
            <a:r>
              <a:rPr lang="cs-CZ" dirty="0">
                <a:cs typeface="Arial"/>
              </a:rPr>
              <a:t> </a:t>
            </a:r>
            <a:r>
              <a:rPr lang="cs-CZ" dirty="0" err="1">
                <a:cs typeface="Arial"/>
              </a:rPr>
              <a:t>off</a:t>
            </a:r>
            <a:r>
              <a:rPr lang="cs-CZ" dirty="0">
                <a:cs typeface="Arial"/>
              </a:rPr>
              <a:t> his </a:t>
            </a:r>
            <a:r>
              <a:rPr lang="cs-CZ" dirty="0" err="1">
                <a:cs typeface="Arial"/>
              </a:rPr>
              <a:t>debt</a:t>
            </a:r>
            <a:endParaRPr lang="cs-CZ" dirty="0">
              <a:cs typeface="Arial"/>
            </a:endParaRPr>
          </a:p>
          <a:p>
            <a:pPr lvl="1" indent="-457200"/>
            <a:r>
              <a:rPr lang="cs-CZ" dirty="0">
                <a:cs typeface="Arial"/>
              </a:rPr>
              <a:t>33.08 % to </a:t>
            </a:r>
            <a:r>
              <a:rPr lang="cs-CZ" dirty="0" err="1">
                <a:cs typeface="Arial"/>
              </a:rPr>
              <a:t>dea</a:t>
            </a:r>
            <a:r>
              <a:rPr lang="en-US" dirty="0">
                <a:cs typeface="Arial"/>
              </a:rPr>
              <a:t>f</a:t>
            </a:r>
            <a:r>
              <a:rPr lang="cs-CZ" dirty="0" err="1">
                <a:cs typeface="Arial"/>
              </a:rPr>
              <a:t>ult</a:t>
            </a:r>
            <a:r>
              <a:rPr lang="cs-CZ" dirty="0">
                <a:cs typeface="Arial"/>
              </a:rPr>
              <a:t> </a:t>
            </a:r>
          </a:p>
          <a:p>
            <a:pPr lvl="1" indent="-457200"/>
            <a:r>
              <a:rPr lang="cs-CZ" dirty="0">
                <a:cs typeface="Arial"/>
              </a:rPr>
              <a:t>1/3 </a:t>
            </a:r>
            <a:r>
              <a:rPr lang="cs-CZ" dirty="0" err="1">
                <a:cs typeface="Arial"/>
              </a:rPr>
              <a:t>of</a:t>
            </a:r>
            <a:r>
              <a:rPr lang="cs-CZ" dirty="0">
                <a:cs typeface="Arial"/>
              </a:rPr>
              <a:t> "</a:t>
            </a:r>
            <a:r>
              <a:rPr lang="cs-CZ" dirty="0" err="1">
                <a:cs typeface="Arial"/>
              </a:rPr>
              <a:t>bad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clients</a:t>
            </a:r>
            <a:r>
              <a:rPr lang="cs-CZ" dirty="0">
                <a:cs typeface="Arial"/>
              </a:rPr>
              <a:t>" </a:t>
            </a:r>
            <a:r>
              <a:rPr lang="cs-CZ" dirty="0" err="1">
                <a:cs typeface="Arial"/>
              </a:rPr>
              <a:t>will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be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caught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off</a:t>
            </a:r>
            <a:r>
              <a:rPr lang="cs-CZ" dirty="0">
                <a:cs typeface="Arial"/>
              </a:rPr>
              <a:t> but 2/3 </a:t>
            </a:r>
            <a:r>
              <a:rPr lang="cs-CZ" dirty="0" err="1">
                <a:cs typeface="Arial"/>
              </a:rPr>
              <a:t>will</a:t>
            </a:r>
            <a:r>
              <a:rPr lang="cs-CZ" dirty="0">
                <a:cs typeface="Arial"/>
              </a:rPr>
              <a:t> not </a:t>
            </a:r>
            <a:r>
              <a:rPr lang="cs-CZ" dirty="0" err="1">
                <a:cs typeface="Arial"/>
              </a:rPr>
              <a:t>get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loan</a:t>
            </a:r>
            <a:endParaRPr lang="cs-CZ" dirty="0">
              <a:cs typeface="Arial"/>
            </a:endParaRPr>
          </a:p>
          <a:p>
            <a:pPr lvl="1" indent="-457200"/>
            <a:r>
              <a:rPr lang="cs-CZ" dirty="0" err="1">
                <a:cs typeface="Arial"/>
              </a:rPr>
              <a:t>Further</a:t>
            </a:r>
            <a:r>
              <a:rPr lang="cs-CZ" dirty="0">
                <a:cs typeface="Arial"/>
              </a:rPr>
              <a:t> modeling </a:t>
            </a:r>
            <a:r>
              <a:rPr lang="cs-CZ" dirty="0" err="1">
                <a:cs typeface="Arial"/>
              </a:rPr>
              <a:t>for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this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group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of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client</a:t>
            </a:r>
            <a:r>
              <a:rPr lang="en-US" dirty="0">
                <a:cs typeface="Arial"/>
              </a:rPr>
              <a:t>s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would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be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ideal</a:t>
            </a:r>
            <a:r>
              <a:rPr lang="cs-CZ" dirty="0">
                <a:cs typeface="Arial"/>
              </a:rPr>
              <a:t> to not lose </a:t>
            </a:r>
            <a:r>
              <a:rPr lang="cs-CZ" dirty="0" err="1">
                <a:cs typeface="Arial"/>
              </a:rPr>
              <a:t>aprox</a:t>
            </a:r>
            <a:r>
              <a:rPr lang="cs-CZ" dirty="0">
                <a:cs typeface="Arial"/>
              </a:rPr>
              <a:t> 5.6 </a:t>
            </a:r>
            <a:r>
              <a:rPr lang="cs-CZ" dirty="0" err="1">
                <a:cs typeface="Arial"/>
              </a:rPr>
              <a:t>thousand</a:t>
            </a:r>
            <a:r>
              <a:rPr lang="cs-CZ" dirty="0">
                <a:cs typeface="Arial"/>
              </a:rPr>
              <a:t> </a:t>
            </a:r>
            <a:r>
              <a:rPr lang="cs-CZ" dirty="0" err="1">
                <a:cs typeface="Arial"/>
              </a:rPr>
              <a:t>clients</a:t>
            </a:r>
            <a:br>
              <a:rPr lang="cs-CZ" dirty="0">
                <a:cs typeface="Arial"/>
              </a:rPr>
            </a:br>
            <a:endParaRPr lang="cs-CZ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799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4CBEFE-487A-25A3-5B98-037F6BC57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982" y="522000"/>
            <a:ext cx="10474036" cy="3172546"/>
          </a:xfrm>
        </p:spPr>
        <p:txBody>
          <a:bodyPr anchor="b">
            <a:normAutofit/>
          </a:bodyPr>
          <a:lstStyle/>
          <a:p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attention</a:t>
            </a:r>
            <a:endParaRPr lang="cs-CZ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69643-7E49-9D31-A9CC-13C86D1E2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68D050-7D40-2CAD-9358-9F5EDFF0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466582" cy="841761"/>
          </a:xfrm>
        </p:spPr>
        <p:txBody>
          <a:bodyPr anchor="b">
            <a:normAutofit/>
          </a:bodyPr>
          <a:lstStyle/>
          <a:p>
            <a:r>
              <a:rPr lang="cs-CZ" sz="4500" dirty="0" err="1"/>
              <a:t>Problem</a:t>
            </a:r>
            <a:r>
              <a:rPr lang="cs-CZ" sz="4500" dirty="0"/>
              <a:t> </a:t>
            </a:r>
            <a:r>
              <a:rPr lang="cs-CZ" sz="4500" dirty="0" err="1"/>
              <a:t>introduction</a:t>
            </a:r>
            <a:endParaRPr lang="cs-CZ" sz="4500" dirty="0"/>
          </a:p>
        </p:txBody>
      </p:sp>
      <p:graphicFrame>
        <p:nvGraphicFramePr>
          <p:cNvPr id="26" name="Zástupný obsah 2">
            <a:extLst>
              <a:ext uri="{FF2B5EF4-FFF2-40B4-BE49-F238E27FC236}">
                <a16:creationId xmlns:a16="http://schemas.microsoft.com/office/drawing/2014/main" id="{2AC193CF-7440-72D7-57E4-34111D44B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04879"/>
              </p:ext>
            </p:extLst>
          </p:nvPr>
        </p:nvGraphicFramePr>
        <p:xfrm>
          <a:off x="839788" y="152717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84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4E3648-6FF5-8F66-AE6D-340183A16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>
                <a:latin typeface="Titillium Web SemiBold"/>
              </a:rPr>
              <a:t>Data preprocessing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657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2C545A-3876-C6E4-4BEA-0F2EE1F3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58" y="371743"/>
            <a:ext cx="9662994" cy="1029768"/>
          </a:xfrm>
        </p:spPr>
        <p:txBody>
          <a:bodyPr anchor="b">
            <a:noAutofit/>
          </a:bodyPr>
          <a:lstStyle/>
          <a:p>
            <a:r>
              <a:rPr lang="cs-CZ" sz="4500" dirty="0"/>
              <a:t>Data </a:t>
            </a:r>
            <a:r>
              <a:rPr lang="cs-CZ" sz="4500" dirty="0" err="1"/>
              <a:t>preprocessing</a:t>
            </a:r>
            <a:r>
              <a:rPr lang="cs-CZ" sz="4500" dirty="0"/>
              <a:t> -</a:t>
            </a:r>
            <a:r>
              <a:rPr lang="en-US" sz="4500" dirty="0"/>
              <a:t> C</a:t>
            </a:r>
            <a:r>
              <a:rPr lang="cs-CZ" sz="4500" dirty="0" err="1"/>
              <a:t>uring</a:t>
            </a:r>
            <a:r>
              <a:rPr lang="en-US" sz="4500" dirty="0"/>
              <a:t> check</a:t>
            </a:r>
            <a:endParaRPr lang="cs-CZ" sz="4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B79EA-C2BF-D065-CF8B-8616809F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749" y="2013507"/>
            <a:ext cx="6172200" cy="4274247"/>
          </a:xfrm>
          <a:prstGeom prst="rect">
            <a:avLst/>
          </a:prstGeom>
          <a:noFill/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B0FECE-596D-9B17-C4FA-641BDA107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051" y="1705072"/>
            <a:ext cx="3932237" cy="458268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cs-CZ" sz="3200" dirty="0" err="1">
                <a:latin typeface="Titillium Web"/>
              </a:rPr>
              <a:t>Curring</a:t>
            </a:r>
            <a:r>
              <a:rPr lang="cs-CZ" sz="3200" dirty="0">
                <a:latin typeface="Titillium Web"/>
              </a:rPr>
              <a:t>: </a:t>
            </a:r>
            <a:r>
              <a:rPr lang="cs-CZ" sz="3200" dirty="0" err="1">
                <a:latin typeface="Titillium Web"/>
              </a:rPr>
              <a:t>If</a:t>
            </a:r>
            <a:r>
              <a:rPr lang="cs-CZ" sz="3200" dirty="0">
                <a:latin typeface="Titillium Web"/>
              </a:rPr>
              <a:t> </a:t>
            </a:r>
            <a:r>
              <a:rPr lang="cs-CZ" sz="3200" dirty="0" err="1">
                <a:latin typeface="Titillium Web"/>
              </a:rPr>
              <a:t>client</a:t>
            </a:r>
            <a:r>
              <a:rPr lang="cs-CZ" sz="3200" dirty="0">
                <a:latin typeface="Titillium Web"/>
              </a:rPr>
              <a:t> </a:t>
            </a:r>
            <a:r>
              <a:rPr lang="cs-CZ" sz="3200" dirty="0" err="1">
                <a:latin typeface="Titillium Web"/>
              </a:rPr>
              <a:t>defaults</a:t>
            </a:r>
            <a:r>
              <a:rPr lang="cs-CZ" sz="3200" dirty="0">
                <a:latin typeface="Titillium Web"/>
              </a:rPr>
              <a:t> but </a:t>
            </a:r>
            <a:r>
              <a:rPr lang="cs-CZ" sz="3200" dirty="0" err="1">
                <a:latin typeface="Titillium Web"/>
              </a:rPr>
              <a:t>later</a:t>
            </a:r>
            <a:r>
              <a:rPr lang="cs-CZ" sz="3200" dirty="0">
                <a:latin typeface="Titillium Web"/>
              </a:rPr>
              <a:t> on </a:t>
            </a:r>
            <a:r>
              <a:rPr lang="cs-CZ" sz="3200" dirty="0" err="1">
                <a:latin typeface="Titillium Web"/>
              </a:rPr>
              <a:t>pays</a:t>
            </a:r>
            <a:r>
              <a:rPr lang="cs-CZ" sz="3200" dirty="0">
                <a:latin typeface="Titillium Web"/>
              </a:rPr>
              <a:t> </a:t>
            </a:r>
            <a:r>
              <a:rPr lang="cs-CZ" sz="3200" dirty="0" err="1">
                <a:latin typeface="Titillium Web"/>
              </a:rPr>
              <a:t>off</a:t>
            </a:r>
            <a:r>
              <a:rPr lang="cs-CZ" sz="3200" dirty="0">
                <a:latin typeface="Titillium Web"/>
              </a:rPr>
              <a:t> his </a:t>
            </a:r>
            <a:r>
              <a:rPr lang="cs-CZ" sz="3200" dirty="0" err="1">
                <a:latin typeface="Titillium Web"/>
              </a:rPr>
              <a:t>debt</a:t>
            </a:r>
            <a:endParaRPr lang="cs-CZ" sz="3200" dirty="0">
              <a:latin typeface="Titillium Web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cs-CZ" sz="3200" dirty="0" err="1">
                <a:latin typeface="Titillium Web"/>
              </a:rPr>
              <a:t>Simple</a:t>
            </a:r>
            <a:r>
              <a:rPr lang="cs-CZ" sz="3200" dirty="0">
                <a:latin typeface="Titillium Web"/>
              </a:rPr>
              <a:t> </a:t>
            </a:r>
            <a:r>
              <a:rPr lang="cs-CZ" sz="3200" dirty="0" err="1">
                <a:latin typeface="Titillium Web"/>
              </a:rPr>
              <a:t>check</a:t>
            </a:r>
            <a:r>
              <a:rPr lang="cs-CZ" sz="3200" dirty="0">
                <a:latin typeface="Titillium Web"/>
              </a:rPr>
              <a:t> </a:t>
            </a:r>
            <a:r>
              <a:rPr lang="cs-CZ" sz="3200" dirty="0" err="1">
                <a:latin typeface="Titillium Web"/>
              </a:rPr>
              <a:t>through</a:t>
            </a:r>
            <a:r>
              <a:rPr lang="cs-CZ" sz="3200" dirty="0">
                <a:latin typeface="Titillium Web"/>
              </a:rPr>
              <a:t> </a:t>
            </a:r>
            <a:r>
              <a:rPr lang="cs-CZ" sz="3200" dirty="0" err="1">
                <a:latin typeface="Titillium Web"/>
              </a:rPr>
              <a:t>attribute</a:t>
            </a:r>
            <a:r>
              <a:rPr lang="cs-CZ" sz="3200" dirty="0">
                <a:latin typeface="Titillium Web"/>
              </a:rPr>
              <a:t>: </a:t>
            </a:r>
            <a:r>
              <a:rPr lang="en-US" sz="3200" dirty="0">
                <a:latin typeface="Titillium Web"/>
              </a:rPr>
              <a:t>“</a:t>
            </a:r>
            <a:r>
              <a:rPr lang="cs-CZ" sz="3200" dirty="0" err="1">
                <a:latin typeface="Titillium Web"/>
              </a:rPr>
              <a:t>Statust_time</a:t>
            </a:r>
            <a:r>
              <a:rPr lang="en-US" sz="3200" dirty="0">
                <a:latin typeface="Titillium Web"/>
              </a:rPr>
              <a:t>”</a:t>
            </a:r>
            <a:endParaRPr lang="ru-RU" sz="3200" dirty="0"/>
          </a:p>
          <a:p>
            <a:pPr>
              <a:lnSpc>
                <a:spcPct val="120000"/>
              </a:lnSpc>
            </a:pPr>
            <a:endParaRPr lang="ru-RU" sz="2600" dirty="0"/>
          </a:p>
          <a:p>
            <a:pPr>
              <a:lnSpc>
                <a:spcPct val="120000"/>
              </a:lnSpc>
            </a:pPr>
            <a:endParaRPr lang="ru-RU" sz="2600" dirty="0"/>
          </a:p>
          <a:p>
            <a:pPr>
              <a:lnSpc>
                <a:spcPct val="120000"/>
              </a:lnSpc>
            </a:pPr>
            <a:endParaRPr lang="ru-RU" sz="2600" dirty="0"/>
          </a:p>
          <a:p>
            <a:pPr>
              <a:lnSpc>
                <a:spcPct val="120000"/>
              </a:lnSpc>
            </a:pPr>
            <a:endParaRPr lang="ru-RU" sz="2600" dirty="0"/>
          </a:p>
          <a:p>
            <a:pPr>
              <a:lnSpc>
                <a:spcPct val="120000"/>
              </a:lnSpc>
            </a:pPr>
            <a:endParaRPr lang="ru-RU" sz="2600" dirty="0"/>
          </a:p>
          <a:p>
            <a:pPr>
              <a:lnSpc>
                <a:spcPct val="120000"/>
              </a:lnSpc>
            </a:pPr>
            <a:endParaRPr lang="cs-CZ" sz="2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cs-CZ" sz="4100" dirty="0"/>
              <a:t>No </a:t>
            </a:r>
            <a:r>
              <a:rPr lang="cs-CZ" sz="4100" dirty="0" err="1"/>
              <a:t>curring</a:t>
            </a:r>
            <a:r>
              <a:rPr lang="cs-CZ" sz="4100" dirty="0"/>
              <a:t> </a:t>
            </a:r>
            <a:r>
              <a:rPr lang="cs-CZ" sz="4100" dirty="0" err="1"/>
              <a:t>happend</a:t>
            </a:r>
            <a:endParaRPr lang="cs-CZ" sz="41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352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F36A4E-BB88-9870-A498-6A29F272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cs-CZ"/>
              <a:t>Data </a:t>
            </a:r>
            <a:r>
              <a:rPr lang="cs-CZ" err="1"/>
              <a:t>preprocessing</a:t>
            </a:r>
            <a:r>
              <a:rPr lang="cs-CZ"/>
              <a:t> – Target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AB850E-75A6-1B11-E00F-BB59C2C86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734217"/>
            <a:ext cx="5157787" cy="36845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dirty="0"/>
              <a:t>Binary </a:t>
            </a:r>
            <a:r>
              <a:rPr lang="cs-CZ" dirty="0" err="1"/>
              <a:t>variable</a:t>
            </a:r>
            <a:endParaRPr lang="cs-CZ" dirty="0"/>
          </a:p>
          <a:p>
            <a:pPr lvl="1"/>
            <a:r>
              <a:rPr lang="cs-CZ" sz="2800" dirty="0"/>
              <a:t>1 </a:t>
            </a:r>
            <a:r>
              <a:rPr lang="cs-CZ" sz="2800" dirty="0" err="1"/>
              <a:t>or</a:t>
            </a:r>
            <a:r>
              <a:rPr lang="cs-CZ" sz="2800" dirty="0"/>
              <a:t> </a:t>
            </a:r>
            <a:r>
              <a:rPr lang="cs-CZ" sz="2800" dirty="0" err="1"/>
              <a:t>True</a:t>
            </a:r>
            <a:r>
              <a:rPr lang="cs-CZ" sz="2800" dirty="0"/>
              <a:t>:</a:t>
            </a:r>
            <a:r>
              <a:rPr lang="en-US" sz="2800" dirty="0"/>
              <a:t> </a:t>
            </a:r>
            <a:r>
              <a:rPr lang="cs-CZ" sz="2800" dirty="0" err="1"/>
              <a:t>client</a:t>
            </a:r>
            <a:r>
              <a:rPr lang="cs-CZ" sz="2800" dirty="0"/>
              <a:t> </a:t>
            </a:r>
            <a:r>
              <a:rPr lang="cs-CZ" sz="2800" b="1" dirty="0" err="1"/>
              <a:t>will</a:t>
            </a:r>
            <a:r>
              <a:rPr lang="cs-CZ" sz="2800" dirty="0"/>
              <a:t> default in </a:t>
            </a:r>
            <a:r>
              <a:rPr lang="cs-CZ" sz="2800" u="sng" dirty="0" err="1"/>
              <a:t>upcoming</a:t>
            </a:r>
            <a:r>
              <a:rPr lang="cs-CZ" sz="2800" u="sng" dirty="0"/>
              <a:t> </a:t>
            </a:r>
            <a:r>
              <a:rPr lang="cs-CZ" sz="2800" dirty="0"/>
              <a:t>12 </a:t>
            </a:r>
            <a:r>
              <a:rPr lang="cs-CZ" sz="2800" dirty="0" err="1"/>
              <a:t>months</a:t>
            </a:r>
            <a:endParaRPr lang="cs-CZ" sz="2800" dirty="0"/>
          </a:p>
          <a:p>
            <a:pPr lvl="1"/>
            <a:r>
              <a:rPr lang="cs-CZ" sz="2800" dirty="0"/>
              <a:t>0 </a:t>
            </a:r>
            <a:r>
              <a:rPr lang="cs-CZ" sz="2800" dirty="0" err="1"/>
              <a:t>or</a:t>
            </a:r>
            <a:r>
              <a:rPr lang="cs-CZ" sz="2800" dirty="0"/>
              <a:t> </a:t>
            </a:r>
            <a:r>
              <a:rPr lang="cs-CZ" sz="2800" dirty="0" err="1"/>
              <a:t>False</a:t>
            </a:r>
            <a:r>
              <a:rPr lang="cs-CZ" sz="2800" dirty="0"/>
              <a:t>:</a:t>
            </a:r>
            <a:r>
              <a:rPr lang="en-US" sz="2800" dirty="0"/>
              <a:t> </a:t>
            </a:r>
            <a:r>
              <a:rPr lang="cs-CZ" sz="2800" dirty="0" err="1"/>
              <a:t>client</a:t>
            </a:r>
            <a:r>
              <a:rPr lang="cs-CZ" sz="2800" dirty="0"/>
              <a:t> </a:t>
            </a:r>
            <a:r>
              <a:rPr lang="cs-CZ" sz="2800" b="1" dirty="0" err="1"/>
              <a:t>will</a:t>
            </a:r>
            <a:r>
              <a:rPr lang="cs-CZ" sz="2800" b="1" dirty="0"/>
              <a:t> not</a:t>
            </a:r>
            <a:r>
              <a:rPr lang="cs-CZ" sz="2800" dirty="0"/>
              <a:t> default in </a:t>
            </a:r>
            <a:r>
              <a:rPr lang="cs-CZ" sz="2800" dirty="0" err="1"/>
              <a:t>upcoming</a:t>
            </a:r>
            <a:r>
              <a:rPr lang="cs-CZ" sz="2800" dirty="0"/>
              <a:t> 12 </a:t>
            </a:r>
            <a:r>
              <a:rPr lang="cs-CZ" sz="2800" dirty="0" err="1"/>
              <a:t>months</a:t>
            </a:r>
            <a:endParaRPr lang="cs-CZ" sz="2800" dirty="0"/>
          </a:p>
          <a:p>
            <a:r>
              <a:rPr lang="cs-CZ" dirty="0" err="1"/>
              <a:t>Through</a:t>
            </a:r>
            <a:r>
              <a:rPr lang="cs-CZ" dirty="0"/>
              <a:t> </a:t>
            </a:r>
            <a:r>
              <a:rPr lang="cs-CZ" dirty="0" err="1"/>
              <a:t>default_time</a:t>
            </a:r>
            <a:r>
              <a:rPr lang="cs-CZ" dirty="0"/>
              <a:t> </a:t>
            </a:r>
            <a:r>
              <a:rPr lang="cs-CZ" dirty="0" err="1"/>
              <a:t>attribute</a:t>
            </a:r>
            <a:endParaRPr lang="cs-CZ" dirty="0"/>
          </a:p>
          <a:p>
            <a:endParaRPr lang="cs-CZ" dirty="0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45013BC9-4BFD-FDC4-580B-531E47C0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357564"/>
            <a:ext cx="5183188" cy="2142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862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749AFF-4014-DCC0-044A-1EDDE2C9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cs-CZ" dirty="0"/>
              <a:t>Data </a:t>
            </a:r>
            <a:r>
              <a:rPr lang="cs-CZ" dirty="0" err="1"/>
              <a:t>preprocessing</a:t>
            </a:r>
            <a:r>
              <a:rPr lang="cs-CZ" dirty="0"/>
              <a:t> – </a:t>
            </a:r>
            <a:r>
              <a:rPr lang="cs-CZ" dirty="0" err="1"/>
              <a:t>Subsetting</a:t>
            </a:r>
            <a:r>
              <a:rPr lang="cs-CZ" dirty="0"/>
              <a:t> </a:t>
            </a:r>
            <a:r>
              <a:rPr lang="cs-CZ" dirty="0" err="1"/>
              <a:t>cohort</a:t>
            </a:r>
            <a:endParaRPr lang="cs-CZ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5AD7D9-164C-2ADF-8445-E701FC300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05218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Fixed cohort</a:t>
            </a:r>
          </a:p>
          <a:p>
            <a:pPr lvl="1"/>
            <a:r>
              <a:rPr lang="en-US" sz="2800" dirty="0"/>
              <a:t>Provides more consistent and controlled analysis</a:t>
            </a:r>
          </a:p>
          <a:p>
            <a:pPr lvl="1"/>
            <a:r>
              <a:rPr lang="en-US" sz="2800" dirty="0"/>
              <a:t>Easier comparison and interpretation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month, June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Obrázek 4" descr="Obsah obrázku tabulka&#10;&#10;Popis se vygeneroval automaticky.">
            <a:extLst>
              <a:ext uri="{FF2B5EF4-FFF2-40B4-BE49-F238E27FC236}">
                <a16:creationId xmlns:a16="http://schemas.microsoft.com/office/drawing/2014/main" id="{8B122218-F510-B79B-3860-DD4DC3EE2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1543" y="1825625"/>
            <a:ext cx="5572257" cy="3438878"/>
          </a:xfrm>
          <a:noFill/>
        </p:spPr>
      </p:pic>
    </p:spTree>
    <p:extLst>
      <p:ext uri="{BB962C8B-B14F-4D97-AF65-F5344CB8AC3E}">
        <p14:creationId xmlns:p14="http://schemas.microsoft.com/office/powerpoint/2010/main" val="280423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20231C-4BAC-A390-31FD-73764454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Segoe UI"/>
              </a:rPr>
              <a:t>Data </a:t>
            </a:r>
            <a:r>
              <a:rPr lang="cs-CZ" dirty="0" err="1">
                <a:cs typeface="Segoe UI"/>
              </a:rPr>
              <a:t>preprocessing</a:t>
            </a:r>
            <a:r>
              <a:rPr lang="cs-CZ" dirty="0">
                <a:cs typeface="Segoe UI"/>
              </a:rPr>
              <a:t> – </a:t>
            </a:r>
            <a:r>
              <a:rPr lang="en-US" dirty="0">
                <a:cs typeface="Segoe UI"/>
              </a:rPr>
              <a:t>Feature engineering</a:t>
            </a:r>
            <a:endParaRPr lang="cs-CZ" dirty="0">
              <a:cs typeface="Segoe UI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42594E-1285-9441-1F14-28ACF93704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latin typeface="Titillium Web"/>
              </a:rPr>
              <a:t>d</a:t>
            </a:r>
            <a:r>
              <a:rPr lang="cs-CZ" b="1" dirty="0" err="1">
                <a:latin typeface="Titillium Web"/>
              </a:rPr>
              <a:t>iff_bank_time</a:t>
            </a:r>
            <a:endParaRPr lang="cs-CZ" b="1" dirty="0"/>
          </a:p>
          <a:p>
            <a:pPr lvl="1"/>
            <a:r>
              <a:rPr lang="en-US" dirty="0">
                <a:latin typeface="Titillium Web"/>
              </a:rPr>
              <a:t>T</a:t>
            </a:r>
            <a:r>
              <a:rPr lang="cs-CZ" dirty="0" err="1">
                <a:latin typeface="Titillium Web"/>
              </a:rPr>
              <a:t>ime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client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spend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at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different</a:t>
            </a:r>
            <a:r>
              <a:rPr lang="cs-CZ" dirty="0">
                <a:latin typeface="Titillium Web"/>
              </a:rPr>
              <a:t> bank</a:t>
            </a:r>
            <a:endParaRPr lang="cs-CZ" dirty="0"/>
          </a:p>
          <a:p>
            <a:r>
              <a:rPr lang="en-US" b="1" dirty="0">
                <a:latin typeface="Titillium Web"/>
              </a:rPr>
              <a:t>b</a:t>
            </a:r>
            <a:r>
              <a:rPr lang="cs-CZ" b="1" dirty="0" err="1">
                <a:latin typeface="Titillium Web"/>
              </a:rPr>
              <a:t>alance_paid</a:t>
            </a:r>
            <a:endParaRPr lang="cs-CZ" b="1" dirty="0">
              <a:latin typeface="Titillium Web"/>
            </a:endParaRPr>
          </a:p>
          <a:p>
            <a:pPr lvl="1"/>
            <a:r>
              <a:rPr lang="cs-CZ" dirty="0" err="1">
                <a:latin typeface="Titillium Web"/>
              </a:rPr>
              <a:t>Ammount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of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debt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paid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back</a:t>
            </a:r>
            <a:r>
              <a:rPr lang="cs-CZ" dirty="0">
                <a:latin typeface="Titillium Web"/>
              </a:rPr>
              <a:t> to bank</a:t>
            </a:r>
          </a:p>
          <a:p>
            <a:r>
              <a:rPr lang="en-US" b="1" dirty="0">
                <a:latin typeface="Titillium Web"/>
              </a:rPr>
              <a:t>time</a:t>
            </a:r>
            <a:r>
              <a:rPr lang="cs-CZ" b="1" dirty="0">
                <a:latin typeface="Titillium Web"/>
              </a:rPr>
              <a:t>_</a:t>
            </a:r>
            <a:r>
              <a:rPr lang="cs-CZ" b="1" dirty="0" err="1">
                <a:latin typeface="Titillium Web"/>
              </a:rPr>
              <a:t>since_ori</a:t>
            </a:r>
            <a:r>
              <a:rPr lang="en-US" b="1" dirty="0">
                <a:latin typeface="Titillium Web"/>
              </a:rPr>
              <a:t>g</a:t>
            </a:r>
            <a:endParaRPr lang="cs-CZ" b="1" dirty="0">
              <a:latin typeface="Titillium Web"/>
            </a:endParaRPr>
          </a:p>
          <a:p>
            <a:pPr lvl="1"/>
            <a:r>
              <a:rPr lang="cs-CZ" dirty="0">
                <a:latin typeface="Titillium Web"/>
              </a:rPr>
              <a:t>Time </a:t>
            </a:r>
            <a:r>
              <a:rPr lang="cs-CZ" dirty="0" err="1">
                <a:latin typeface="Titillium Web"/>
              </a:rPr>
              <a:t>passed</a:t>
            </a:r>
            <a:r>
              <a:rPr lang="cs-CZ" dirty="0">
                <a:latin typeface="Titillium Web"/>
              </a:rPr>
              <a:t> by </a:t>
            </a:r>
            <a:r>
              <a:rPr lang="cs-CZ" dirty="0" err="1">
                <a:latin typeface="Titillium Web"/>
              </a:rPr>
              <a:t>since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origination</a:t>
            </a:r>
            <a:endParaRPr lang="cs-CZ" dirty="0">
              <a:latin typeface="Titillium Web"/>
            </a:endParaRPr>
          </a:p>
          <a:p>
            <a:r>
              <a:rPr lang="en-US" b="1" dirty="0">
                <a:latin typeface="Titillium Web"/>
              </a:rPr>
              <a:t>time</a:t>
            </a:r>
            <a:r>
              <a:rPr lang="cs-CZ" b="1" dirty="0">
                <a:latin typeface="Titillium Web"/>
              </a:rPr>
              <a:t>_</a:t>
            </a:r>
            <a:r>
              <a:rPr lang="cs-CZ" b="1" dirty="0" err="1">
                <a:latin typeface="Titillium Web"/>
              </a:rPr>
              <a:t>until_mat</a:t>
            </a:r>
            <a:endParaRPr lang="cs-CZ" b="1" dirty="0">
              <a:latin typeface="Titillium Web"/>
            </a:endParaRPr>
          </a:p>
          <a:p>
            <a:pPr lvl="1"/>
            <a:r>
              <a:rPr lang="cs-CZ" dirty="0">
                <a:latin typeface="Titillium Web"/>
              </a:rPr>
              <a:t>Time </a:t>
            </a:r>
            <a:r>
              <a:rPr lang="cs-CZ" dirty="0" err="1">
                <a:latin typeface="Titillium Web"/>
              </a:rPr>
              <a:t>until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the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loan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should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be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officailly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paid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off</a:t>
            </a:r>
            <a:endParaRPr lang="cs-CZ" dirty="0">
              <a:latin typeface="Titillium Web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44D30FA-1E28-4428-6515-BB0616BE04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latin typeface="Titillium Web"/>
              </a:rPr>
              <a:t>l</a:t>
            </a:r>
            <a:r>
              <a:rPr lang="cs-CZ" b="1" dirty="0" err="1">
                <a:latin typeface="Titillium Web"/>
              </a:rPr>
              <a:t>oan_length</a:t>
            </a:r>
            <a:endParaRPr lang="cs-CZ" b="1" dirty="0"/>
          </a:p>
          <a:p>
            <a:pPr lvl="1"/>
            <a:r>
              <a:rPr lang="cs-CZ" dirty="0" err="1">
                <a:latin typeface="Titillium Web"/>
              </a:rPr>
              <a:t>Length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of</a:t>
            </a:r>
            <a:r>
              <a:rPr lang="cs-CZ" dirty="0">
                <a:latin typeface="Titillium Web"/>
              </a:rPr>
              <a:t> </a:t>
            </a:r>
            <a:r>
              <a:rPr lang="cs-CZ" dirty="0" err="1">
                <a:latin typeface="Titillium Web"/>
              </a:rPr>
              <a:t>loan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710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213303-27F7-E6CC-7F16-EE8E6211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cs-CZ"/>
              <a:t>Data </a:t>
            </a:r>
            <a:r>
              <a:rPr lang="cs-CZ" err="1"/>
              <a:t>preprocessing</a:t>
            </a:r>
            <a:r>
              <a:rPr lang="cs-CZ"/>
              <a:t> – </a:t>
            </a:r>
            <a:r>
              <a:rPr lang="cs-CZ" err="1"/>
              <a:t>NAs</a:t>
            </a:r>
            <a:r>
              <a:rPr lang="cs-CZ"/>
              <a:t> </a:t>
            </a:r>
            <a:r>
              <a:rPr lang="cs-CZ" err="1"/>
              <a:t>treatment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D72294-BC9F-9160-F3F4-CBCEAE8A3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missing</a:t>
            </a:r>
            <a:r>
              <a:rPr lang="cs-CZ" dirty="0"/>
              <a:t> </a:t>
            </a:r>
            <a:r>
              <a:rPr lang="cs-CZ" dirty="0" err="1"/>
              <a:t>values</a:t>
            </a:r>
            <a:r>
              <a:rPr lang="cs-CZ" dirty="0"/>
              <a:t> in </a:t>
            </a:r>
            <a:r>
              <a:rPr lang="cs-CZ" dirty="0" err="1"/>
              <a:t>attribute</a:t>
            </a:r>
            <a:r>
              <a:rPr lang="cs-CZ" dirty="0"/>
              <a:t> LTV</a:t>
            </a:r>
            <a:r>
              <a:rPr lang="en-US" dirty="0"/>
              <a:t>_time</a:t>
            </a:r>
            <a:endParaRPr lang="cs-CZ" dirty="0"/>
          </a:p>
          <a:p>
            <a:r>
              <a:rPr lang="cs-CZ" dirty="0" err="1"/>
              <a:t>Missing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 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observations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specific</a:t>
            </a:r>
            <a:r>
              <a:rPr lang="cs-CZ" dirty="0"/>
              <a:t> </a:t>
            </a:r>
            <a:r>
              <a:rPr lang="cs-CZ" dirty="0" err="1"/>
              <a:t>clients</a:t>
            </a:r>
            <a:r>
              <a:rPr lang="cs-CZ" dirty="0"/>
              <a:t> </a:t>
            </a:r>
          </a:p>
          <a:p>
            <a:pPr lvl="1"/>
            <a:r>
              <a:rPr lang="cs-CZ" sz="2800" dirty="0"/>
              <a:t>→ </a:t>
            </a:r>
            <a:r>
              <a:rPr lang="cs-CZ" sz="2800" dirty="0" err="1"/>
              <a:t>could</a:t>
            </a:r>
            <a:r>
              <a:rPr lang="cs-CZ" sz="2800" dirty="0"/>
              <a:t> not use </a:t>
            </a:r>
            <a:r>
              <a:rPr lang="cs-CZ" sz="2800" dirty="0" err="1"/>
              <a:t>imputing</a:t>
            </a:r>
            <a:r>
              <a:rPr lang="cs-CZ" sz="2800" dirty="0"/>
              <a:t> </a:t>
            </a:r>
            <a:r>
              <a:rPr lang="cs-CZ" sz="2800" dirty="0" err="1"/>
              <a:t>techniques</a:t>
            </a:r>
            <a:r>
              <a:rPr lang="cs-CZ" sz="2800" dirty="0"/>
              <a:t> </a:t>
            </a:r>
            <a:r>
              <a:rPr lang="cs-CZ" sz="2800" dirty="0" err="1"/>
              <a:t>for</a:t>
            </a:r>
            <a:r>
              <a:rPr lang="cs-CZ" sz="2800" dirty="0"/>
              <a:t> </a:t>
            </a:r>
            <a:r>
              <a:rPr lang="cs-CZ" sz="2800" dirty="0" err="1"/>
              <a:t>time</a:t>
            </a:r>
            <a:r>
              <a:rPr lang="cs-CZ" sz="2800" dirty="0"/>
              <a:t> </a:t>
            </a:r>
            <a:r>
              <a:rPr lang="cs-CZ" sz="2800" dirty="0" err="1"/>
              <a:t>series</a:t>
            </a:r>
            <a:endParaRPr lang="cs-CZ" sz="2800" dirty="0"/>
          </a:p>
          <a:p>
            <a:r>
              <a:rPr lang="cs-CZ" dirty="0" err="1"/>
              <a:t>Proportion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rows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 </a:t>
            </a:r>
            <a:r>
              <a:rPr lang="cs-CZ" dirty="0" err="1"/>
              <a:t>missing</a:t>
            </a:r>
            <a:r>
              <a:rPr lang="cs-CZ" dirty="0"/>
              <a:t> </a:t>
            </a:r>
            <a:r>
              <a:rPr lang="cs-CZ" dirty="0" err="1"/>
              <a:t>values</a:t>
            </a:r>
            <a:r>
              <a:rPr lang="cs-CZ" dirty="0"/>
              <a:t> &lt; 1% </a:t>
            </a:r>
          </a:p>
          <a:p>
            <a:pPr lvl="1"/>
            <a:r>
              <a:rPr lang="cs-CZ" sz="2800" dirty="0" err="1"/>
              <a:t>Deletion</a:t>
            </a:r>
            <a:r>
              <a:rPr lang="cs-CZ" sz="2800" dirty="0"/>
              <a:t> </a:t>
            </a:r>
            <a:r>
              <a:rPr lang="cs-CZ" sz="2800" dirty="0" err="1"/>
              <a:t>should</a:t>
            </a:r>
            <a:r>
              <a:rPr lang="cs-CZ" sz="2800" dirty="0"/>
              <a:t> not </a:t>
            </a:r>
            <a:r>
              <a:rPr lang="cs-CZ" sz="2800" dirty="0" err="1"/>
              <a:t>bias</a:t>
            </a:r>
            <a:r>
              <a:rPr lang="cs-CZ" sz="2800" dirty="0"/>
              <a:t> </a:t>
            </a:r>
            <a:r>
              <a:rPr lang="cs-CZ" sz="2800" dirty="0" err="1"/>
              <a:t>our</a:t>
            </a:r>
            <a:r>
              <a:rPr lang="cs-CZ" sz="2800" dirty="0"/>
              <a:t> </a:t>
            </a:r>
            <a:r>
              <a:rPr lang="cs-CZ" sz="2800" dirty="0" err="1"/>
              <a:t>results</a:t>
            </a:r>
            <a:endParaRPr lang="cs-CZ" sz="2800" dirty="0"/>
          </a:p>
          <a:p>
            <a:endParaRPr lang="cs-CZ" dirty="0"/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E9AE582-BA81-EDD9-CEB8-1B25C832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58" y="1825625"/>
            <a:ext cx="5089283" cy="4351338"/>
          </a:xfrm>
          <a:prstGeom prst="rect">
            <a:avLst/>
          </a:prstGeom>
          <a:noFill/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25B220D-8BD4-AC06-8B0B-78BFD9AC55E3}"/>
              </a:ext>
            </a:extLst>
          </p:cNvPr>
          <p:cNvSpPr/>
          <p:nvPr/>
        </p:nvSpPr>
        <p:spPr>
          <a:xfrm>
            <a:off x="7124518" y="3251199"/>
            <a:ext cx="911119" cy="443346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62225"/>
      </p:ext>
    </p:extLst>
  </p:cSld>
  <p:clrMapOvr>
    <a:masterClrMapping/>
  </p:clrMapOvr>
</p:sld>
</file>

<file path=ppt/theme/theme1.xml><?xml version="1.0" encoding="utf-8"?>
<a:theme xmlns:a="http://schemas.openxmlformats.org/drawingml/2006/main" name="DarkBlu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BlueTheme" id="{7A0318F6-4484-4635-B33E-6FFAA56A035A}" vid="{84FD9564-6D1C-4C5B-B2FD-00D440E00A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403acd-fd2d-4f00-bc5f-0f797866261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3A3ACCC92841D4E9FFCE00E36E82B50" ma:contentTypeVersion="13" ma:contentTypeDescription="Vytvoří nový dokument" ma:contentTypeScope="" ma:versionID="d0828c531082393b0efd5e37bf176dec">
  <xsd:schema xmlns:xsd="http://www.w3.org/2001/XMLSchema" xmlns:xs="http://www.w3.org/2001/XMLSchema" xmlns:p="http://schemas.microsoft.com/office/2006/metadata/properties" xmlns:ns3="bc403acd-fd2d-4f00-bc5f-0f7978662619" xmlns:ns4="ee22a1df-c2db-4e0c-a52e-75d1d0fbd9cd" targetNamespace="http://schemas.microsoft.com/office/2006/metadata/properties" ma:root="true" ma:fieldsID="7bb279e663ffae45676baedaec537b0f" ns3:_="" ns4:_="">
    <xsd:import namespace="bc403acd-fd2d-4f00-bc5f-0f7978662619"/>
    <xsd:import namespace="ee22a1df-c2db-4e0c-a52e-75d1d0fbd9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03acd-fd2d-4f00-bc5f-0f79786626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2a1df-c2db-4e0c-a52e-75d1d0fbd9c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C8E857-0932-4018-958C-2C75DBB1A913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ee22a1df-c2db-4e0c-a52e-75d1d0fbd9cd"/>
    <ds:schemaRef ds:uri="http://schemas.microsoft.com/office/2006/documentManagement/types"/>
    <ds:schemaRef ds:uri="http://schemas.openxmlformats.org/package/2006/metadata/core-properties"/>
    <ds:schemaRef ds:uri="bc403acd-fd2d-4f00-bc5f-0f7978662619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B48F38A-3253-4F67-9663-226C7381F06F}">
  <ds:schemaRefs>
    <ds:schemaRef ds:uri="bc403acd-fd2d-4f00-bc5f-0f7978662619"/>
    <ds:schemaRef ds:uri="ee22a1df-c2db-4e0c-a52e-75d1d0fbd9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158A2E-AB7A-4E40-84B3-FE9331CAE9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DarkBlueTheme</Template>
  <TotalTime>241</TotalTime>
  <Words>1025</Words>
  <Application>Microsoft Office PowerPoint</Application>
  <PresentationFormat>Widescreen</PresentationFormat>
  <Paragraphs>300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Titillium Web</vt:lpstr>
      <vt:lpstr>Titillium Web SemiBold</vt:lpstr>
      <vt:lpstr>DarkBlueTheme</vt:lpstr>
      <vt:lpstr>Credit Risk Predictive Modelling</vt:lpstr>
      <vt:lpstr>Contents</vt:lpstr>
      <vt:lpstr>Problem introduction</vt:lpstr>
      <vt:lpstr>Data preprocessing</vt:lpstr>
      <vt:lpstr>Data preprocessing - Curing check</vt:lpstr>
      <vt:lpstr>Data preprocessing – Target</vt:lpstr>
      <vt:lpstr>Data preprocessing – Subsetting cohort</vt:lpstr>
      <vt:lpstr>Data preprocessing – Feature engineering</vt:lpstr>
      <vt:lpstr>Data preprocessing – NAs treatment</vt:lpstr>
      <vt:lpstr>Data preprocessing – Outlier treatment</vt:lpstr>
      <vt:lpstr>Modeling</vt:lpstr>
      <vt:lpstr>Modeling – train, test split</vt:lpstr>
      <vt:lpstr>Modeling - attribute binnarization examples</vt:lpstr>
      <vt:lpstr>Modeling - attribute binnarization examples </vt:lpstr>
      <vt:lpstr>Modeling - attribute binnarization examples  </vt:lpstr>
      <vt:lpstr>Modeling - attribute binnarization summary</vt:lpstr>
      <vt:lpstr>Modeling – correlation matrix </vt:lpstr>
      <vt:lpstr>Modeling – Feature importance</vt:lpstr>
      <vt:lpstr>Modeling – logistic regression</vt:lpstr>
      <vt:lpstr>Evaluation</vt:lpstr>
      <vt:lpstr>ROC Curve</vt:lpstr>
      <vt:lpstr>PowerPoint Presentation</vt:lpstr>
      <vt:lpstr>Scorecard – applied to testing dataset</vt:lpstr>
      <vt:lpstr>Scorecard – applied to testing dataset</vt:lpstr>
      <vt:lpstr>Thank you for you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Maksim Obukhov</dc:creator>
  <cp:lastModifiedBy>Maksim Obukhov</cp:lastModifiedBy>
  <cp:revision>3</cp:revision>
  <dcterms:created xsi:type="dcterms:W3CDTF">2023-04-24T12:16:07Z</dcterms:created>
  <dcterms:modified xsi:type="dcterms:W3CDTF">2023-04-26T15:03:11Z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0x010100E3A3ACCC92841D4E9FFCE00E36E82B50</vt:lpwstr>
  </property>
</Properties>
</file>